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8" r:id="rId3"/>
    <p:sldId id="256" r:id="rId4"/>
    <p:sldId id="259" r:id="rId5"/>
    <p:sldId id="271" r:id="rId6"/>
    <p:sldId id="272" r:id="rId7"/>
    <p:sldId id="276" r:id="rId8"/>
    <p:sldId id="277" r:id="rId9"/>
    <p:sldId id="273" r:id="rId10"/>
    <p:sldId id="274" r:id="rId11"/>
    <p:sldId id="27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png"/><Relationship Id="rId3" Type="http://schemas.openxmlformats.org/officeDocument/2006/relationships/image" Target="../media/image11.GIF"/><Relationship Id="rId2" Type="http://schemas.openxmlformats.org/officeDocument/2006/relationships/image" Target="../media/image10.w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8270" y="2270760"/>
            <a:ext cx="5570220" cy="231648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521460" y="1569720"/>
            <a:ext cx="8499475" cy="2277110"/>
            <a:chOff x="1211" y="938"/>
            <a:chExt cx="13385" cy="3586"/>
          </a:xfrm>
        </p:grpSpPr>
        <p:cxnSp>
          <p:nvCxnSpPr>
            <p:cNvPr id="3" name="直接箭头连接符 2"/>
            <p:cNvCxnSpPr/>
            <p:nvPr/>
          </p:nvCxnSpPr>
          <p:spPr>
            <a:xfrm flipH="1">
              <a:off x="8556" y="2410"/>
              <a:ext cx="2799" cy="85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98" y="2058"/>
              <a:ext cx="3899" cy="653"/>
            </a:xfrm>
            <a:prstGeom prst="rect">
              <a:avLst/>
            </a:prstGeom>
          </p:spPr>
        </p:pic>
        <p:cxnSp>
          <p:nvCxnSpPr>
            <p:cNvPr id="6" name="直接箭头连接符 5"/>
            <p:cNvCxnSpPr/>
            <p:nvPr/>
          </p:nvCxnSpPr>
          <p:spPr>
            <a:xfrm flipH="1" flipV="1">
              <a:off x="9062" y="3944"/>
              <a:ext cx="2072" cy="4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11134" y="3944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/>
                <a:t>接地</a:t>
              </a:r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211" y="938"/>
              <a:ext cx="8568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/>
                <a:t>删掉原在固体力学板块的边界载荷、</a:t>
              </a:r>
              <a:r>
                <a:rPr lang="zh-CN" altLang="en-US">
                  <a:sym typeface="+mn-ea"/>
                </a:rPr>
                <a:t>外连电路板块；</a:t>
              </a:r>
              <a:endParaRPr lang="zh-CN" altLang="en-US">
                <a:sym typeface="+mn-ea"/>
              </a:endParaRPr>
            </a:p>
            <a:p>
              <a:pPr algn="l"/>
              <a:r>
                <a:rPr lang="zh-CN" altLang="en-US"/>
                <a:t>然后在静电板块中做如下改变：</a:t>
              </a:r>
              <a:endParaRPr lang="zh-CN" alt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9325" y="1614805"/>
            <a:ext cx="6083300" cy="4044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25" y="1548130"/>
            <a:ext cx="5922010" cy="4111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840" y="3335020"/>
            <a:ext cx="6273800" cy="37515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611870" y="1098550"/>
            <a:ext cx="35153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所加电压为</a:t>
            </a:r>
            <a:r>
              <a:rPr lang="en-US" altLang="zh-CN">
                <a:sym typeface="+mn-ea"/>
              </a:rPr>
              <a:t>V0=5*sin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100t</a:t>
            </a:r>
            <a:r>
              <a:rPr lang="zh-CN" altLang="en-US">
                <a:sym typeface="+mn-ea"/>
              </a:rPr>
              <a:t>）</a:t>
            </a:r>
            <a:endParaRPr lang="zh-CN" altLang="en-US"/>
          </a:p>
          <a:p>
            <a:r>
              <a:rPr lang="zh-CN" altLang="en-US"/>
              <a:t>其中</a:t>
            </a:r>
            <a:r>
              <a:rPr lang="en-US" altLang="zh-CN"/>
              <a:t>f=100Hz</a:t>
            </a:r>
            <a:endParaRPr lang="en-US" altLang="zh-CN"/>
          </a:p>
          <a:p>
            <a:r>
              <a:rPr lang="zh-CN" altLang="en-US"/>
              <a:t>对应特征频率为：（</a:t>
            </a:r>
            <a:r>
              <a:rPr lang="en-US" altLang="zh-CN"/>
              <a:t>Hz</a:t>
            </a:r>
            <a:r>
              <a:rPr lang="zh-CN" altLang="en-US"/>
              <a:t>）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rcRect l="30846" t="37461" r="64622" b="46227"/>
          <a:stretch>
            <a:fillRect/>
          </a:stretch>
        </p:blipFill>
        <p:spPr>
          <a:xfrm>
            <a:off x="9212580" y="2020570"/>
            <a:ext cx="1003935" cy="2032635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 flipV="1">
            <a:off x="4810125" y="2439670"/>
            <a:ext cx="4489450" cy="11950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>
            <a:off x="4810125" y="3923030"/>
            <a:ext cx="4449445" cy="13963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005"/>
            <a:ext cx="6056630" cy="34010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2680" y="-70485"/>
            <a:ext cx="3373120" cy="18942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0640" y="4817110"/>
            <a:ext cx="3448050" cy="19361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30790" t="37461" r="64214" b="45563"/>
          <a:stretch>
            <a:fillRect/>
          </a:stretch>
        </p:blipFill>
        <p:spPr>
          <a:xfrm>
            <a:off x="9229090" y="2730500"/>
            <a:ext cx="922655" cy="17633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" y="0"/>
            <a:ext cx="5782945" cy="32473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60" y="3370580"/>
            <a:ext cx="5444490" cy="30575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256905" y="1808480"/>
            <a:ext cx="35153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所加电压为</a:t>
            </a:r>
            <a:r>
              <a:rPr lang="en-US" altLang="zh-CN">
                <a:sym typeface="+mn-ea"/>
              </a:rPr>
              <a:t>V0=5*sin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2</a:t>
            </a:r>
            <a:r>
              <a:rPr lang="en-US" altLang="zh-CN">
                <a:sym typeface="+mn-ea"/>
              </a:rPr>
              <a:t>00t</a:t>
            </a:r>
            <a:r>
              <a:rPr lang="zh-CN" altLang="en-US">
                <a:sym typeface="+mn-ea"/>
              </a:rPr>
              <a:t>）</a:t>
            </a:r>
            <a:endParaRPr lang="zh-CN" altLang="en-US"/>
          </a:p>
          <a:p>
            <a:r>
              <a:rPr lang="zh-CN" altLang="en-US"/>
              <a:t>其中</a:t>
            </a:r>
            <a:r>
              <a:rPr lang="en-US" altLang="zh-CN"/>
              <a:t>f=200Hz</a:t>
            </a:r>
            <a:endParaRPr lang="en-US" altLang="zh-CN"/>
          </a:p>
          <a:p>
            <a:r>
              <a:rPr lang="zh-CN" altLang="en-US"/>
              <a:t>对应特征频率为：（</a:t>
            </a:r>
            <a:r>
              <a:rPr lang="en-US" altLang="zh-CN"/>
              <a:t>Hz</a:t>
            </a:r>
            <a:r>
              <a:rPr lang="zh-CN" altLang="en-US"/>
              <a:t>）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2175" y="198755"/>
            <a:ext cx="4076700" cy="22891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2175" y="3885565"/>
            <a:ext cx="3611880" cy="20281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39060" y="4559935"/>
          <a:ext cx="1470660" cy="1211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showAsIcon="1" r:id="rId1" imgW="971550" imgH="800100" progId="Package">
                  <p:embed/>
                </p:oleObj>
              </mc:Choice>
              <mc:Fallback>
                <p:oleObj name="" showAsIcon="1" r:id="rId1" imgW="971550" imgH="800100" progId="Package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39060" y="4559935"/>
                        <a:ext cx="1470660" cy="1211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171700" y="3928110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瞬态动态图如下：</a:t>
            </a:r>
            <a:endParaRPr lang="zh-CN" altLang="en-US"/>
          </a:p>
        </p:txBody>
      </p:sp>
      <p:pic>
        <p:nvPicPr>
          <p:cNvPr id="6" name="图片 5" descr="动态图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075" y="2180590"/>
            <a:ext cx="5467350" cy="41008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7285" y="1678305"/>
            <a:ext cx="2709545" cy="9232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79500" y="1310005"/>
            <a:ext cx="27673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在研究</a:t>
            </a:r>
            <a:r>
              <a:rPr lang="en-US" altLang="zh-CN"/>
              <a:t>-</a:t>
            </a:r>
            <a:r>
              <a:rPr lang="zh-CN" altLang="en-US"/>
              <a:t>选择瞬态进行计算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7520" y="612140"/>
            <a:ext cx="2604135" cy="11163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6870" y="243840"/>
            <a:ext cx="53517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瞬态计算完毕后，在结果中</a:t>
            </a:r>
            <a:r>
              <a:rPr lang="en-US" altLang="zh-CN"/>
              <a:t>-</a:t>
            </a:r>
            <a:r>
              <a:rPr lang="zh-CN" altLang="en-US"/>
              <a:t>找到派生值</a:t>
            </a:r>
            <a:r>
              <a:rPr lang="en-US" altLang="zh-CN"/>
              <a:t>-</a:t>
            </a:r>
            <a:r>
              <a:rPr lang="zh-CN" altLang="en-US"/>
              <a:t>选择点计算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60" y="2316480"/>
            <a:ext cx="8498205" cy="39979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4310" y="1816100"/>
            <a:ext cx="109969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在点计算中，选择钹型上部的金属端帽的中心点为参考点，对该点在瞬态下的解进行点计算得出时间</a:t>
            </a:r>
            <a:r>
              <a:rPr lang="en-US" altLang="zh-CN"/>
              <a:t>-</a:t>
            </a:r>
            <a:r>
              <a:rPr lang="zh-CN" altLang="en-US"/>
              <a:t>位移图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500380" y="798195"/>
            <a:ext cx="11252835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 algn="l"/>
            <a:endParaRPr lang="en-US" sz="1200" b="0">
              <a:latin typeface="Calibri" panose="020F050202020403020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 algn="l"/>
            <a:r>
              <a:rPr lang="en-US" sz="1200" b="0">
                <a:latin typeface="Calibri" panose="020F0502020204030204" charset="0"/>
                <a:ea typeface="宋体" panose="02010600030101010101" pitchFamily="2" charset="-122"/>
              </a:rPr>
              <a:t> </a:t>
            </a:r>
            <a:endParaRPr lang="zh-CN" sz="1200" b="0">
              <a:latin typeface="Calibri" panose="020F0502020204030204" charset="0"/>
              <a:ea typeface="宋体" panose="02010600030101010101" pitchFamily="2" charset="-122"/>
            </a:endParaRPr>
          </a:p>
          <a:p>
            <a:pPr indent="304800" algn="l"/>
            <a:r>
              <a:rPr lang="zh-CN" altLang="en-US" b="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</a:t>
            </a:r>
            <a:r>
              <a:rPr lang="zh-CN" altLang="en-US" b="0" dirty="0">
                <a:solidFill>
                  <a:srgbClr val="523A2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将激励电压的频率从100Hz开始，得到在该激励频率下的瞬态的振动情况，并利用点计算，得到钹型端帽的端点在该频率下的振动情况，找出最大位移点对应的时间并取倒数，并于该频率大小进行比对是否相近。然后再改变激励频率，重复上述步骤，找到能使拔型顶部产生最大位移的激励频率。</a:t>
            </a:r>
            <a:endParaRPr lang="zh-CN" altLang="en-US" b="0" dirty="0">
              <a:solidFill>
                <a:srgbClr val="523A2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 algn="l"/>
            <a:endParaRPr lang="zh-CN" altLang="en-US" b="0" dirty="0">
              <a:solidFill>
                <a:srgbClr val="523A2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 algn="l"/>
            <a:r>
              <a:rPr lang="zh-CN" altLang="en-US" b="0" dirty="0">
                <a:solidFill>
                  <a:srgbClr val="523A2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但是在计算瞬态时，发现不同终止步长下，所得到的拔型顶端点的位移图也有所不同。</a:t>
            </a:r>
            <a:endParaRPr lang="zh-CN" altLang="en-US" b="0" dirty="0">
              <a:solidFill>
                <a:srgbClr val="523A2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69215" y="156845"/>
            <a:ext cx="1182243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zh-CN" altLang="en-US" sz="24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瞬态的点计算</a:t>
            </a:r>
            <a:endParaRPr lang="zh-CN" altLang="en-US" sz="24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30555" y="2990850"/>
            <a:ext cx="1099248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 algn="l">
              <a:buClrTx/>
              <a:buSzTx/>
              <a:buNone/>
            </a:pPr>
            <a:r>
              <a:rPr lang="zh-CN" altLang="en-US" sz="1800" b="0" dirty="0">
                <a:solidFill>
                  <a:srgbClr val="523A2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以100Hz</a:t>
            </a:r>
            <a:r>
              <a:rPr lang="en-US" altLang="zh-CN" sz="1800" b="0" dirty="0">
                <a:solidFill>
                  <a:srgbClr val="523A2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~</a:t>
            </a:r>
            <a:r>
              <a:rPr lang="zh-CN" altLang="en-US" sz="1800" b="0" dirty="0">
                <a:solidFill>
                  <a:srgbClr val="523A2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600Hz内选取部分频率观察在步长为该频率的倒数、终止步长为1.5s和2s的结果为例</a:t>
            </a:r>
            <a:endParaRPr lang="zh-CN" altLang="en-US" sz="1800" b="0" dirty="0">
              <a:solidFill>
                <a:srgbClr val="523A2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08980" y="5825490"/>
            <a:ext cx="1760855" cy="3708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（终止步长为</a:t>
            </a:r>
            <a:r>
              <a:rPr lang="en-US" altLang="zh-CN" sz="14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1.5s</a:t>
            </a:r>
            <a:r>
              <a:rPr lang="zh-CN" altLang="en-US" sz="14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）</a:t>
            </a:r>
            <a:endParaRPr lang="zh-CN" altLang="en-US" sz="1400" dirty="0" smtClean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09550" y="3563620"/>
            <a:ext cx="3794125" cy="2262505"/>
            <a:chOff x="5412" y="1588"/>
            <a:chExt cx="7491" cy="466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412" y="1588"/>
              <a:ext cx="7491" cy="46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文本框 7"/>
            <p:cNvSpPr txBox="1"/>
            <p:nvPr/>
          </p:nvSpPr>
          <p:spPr>
            <a:xfrm>
              <a:off x="10923" y="4951"/>
              <a:ext cx="1499" cy="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en-US" altLang="zh-CN" sz="1000" dirty="0" smtClean="0">
                  <a:latin typeface="Arial" panose="020B0604020202020204" pitchFamily="34" charset="0"/>
                  <a:ea typeface="微软雅黑" panose="020B0503020204020204" charset="-122"/>
                </a:rPr>
                <a:t>200Hz</a:t>
              </a:r>
              <a:endParaRPr lang="en-US" altLang="zh-CN" sz="1000" dirty="0" smtClean="0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51325" y="3482340"/>
            <a:ext cx="3832225" cy="2343150"/>
            <a:chOff x="1460" y="6254"/>
            <a:chExt cx="6651" cy="44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60" y="6254"/>
              <a:ext cx="6651" cy="44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文本框 9"/>
            <p:cNvSpPr txBox="1"/>
            <p:nvPr/>
          </p:nvSpPr>
          <p:spPr>
            <a:xfrm>
              <a:off x="5749" y="8906"/>
              <a:ext cx="1894" cy="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en-US" altLang="zh-CN" sz="1000" dirty="0" smtClean="0">
                  <a:latin typeface="Arial" panose="020B0604020202020204" pitchFamily="34" charset="0"/>
                  <a:ea typeface="微软雅黑" panose="020B0503020204020204" charset="-122"/>
                </a:rPr>
                <a:t>300Hz</a:t>
              </a:r>
              <a:endParaRPr lang="en-US" altLang="zh-CN" sz="1000" dirty="0" smtClean="0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192770" y="3563620"/>
            <a:ext cx="3945774" cy="2302510"/>
            <a:chOff x="10794" y="6406"/>
            <a:chExt cx="7396" cy="424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94" y="6406"/>
              <a:ext cx="7033" cy="42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文本框 10"/>
            <p:cNvSpPr txBox="1"/>
            <p:nvPr/>
          </p:nvSpPr>
          <p:spPr>
            <a:xfrm>
              <a:off x="15668" y="9331"/>
              <a:ext cx="2522" cy="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en-US" altLang="zh-CN" sz="1200" dirty="0" smtClean="0">
                  <a:latin typeface="Arial" panose="020B0604020202020204" pitchFamily="34" charset="0"/>
                  <a:ea typeface="微软雅黑" panose="020B0503020204020204" charset="-122"/>
                </a:rPr>
                <a:t>400Hz</a:t>
              </a:r>
              <a:endParaRPr lang="en-US" altLang="zh-CN" sz="1200" dirty="0" smtClean="0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1615" y="875030"/>
            <a:ext cx="3984625" cy="25374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165" y="902335"/>
            <a:ext cx="4008120" cy="25101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778760" y="1227455"/>
            <a:ext cx="69723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400" dirty="0" smtClean="0">
                <a:latin typeface="Arial" panose="020B0604020202020204" pitchFamily="34" charset="0"/>
                <a:ea typeface="微软雅黑" panose="020B0503020204020204" charset="-122"/>
              </a:rPr>
              <a:t>100Hz</a:t>
            </a:r>
            <a:endParaRPr lang="en-US" altLang="zh-CN" sz="1400" dirty="0" smtClean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15" y="3795395"/>
            <a:ext cx="3730625" cy="2511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2165" y="3795395"/>
            <a:ext cx="3957320" cy="25190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7730" y="2716530"/>
            <a:ext cx="3495040" cy="20345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9805670" y="5059045"/>
            <a:ext cx="1614170" cy="3708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（终止步长为</a:t>
            </a:r>
            <a:r>
              <a:rPr lang="en-US" altLang="zh-CN" sz="14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2</a:t>
            </a:r>
            <a:r>
              <a:rPr lang="zh-CN" altLang="en-US" sz="14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s）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49465" y="2124710"/>
            <a:ext cx="819785" cy="370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400" dirty="0" smtClean="0">
                <a:latin typeface="Arial" panose="020B0604020202020204" pitchFamily="34" charset="0"/>
                <a:ea typeface="微软雅黑" panose="020B0503020204020204" charset="-122"/>
              </a:rPr>
              <a:t>300Hz</a:t>
            </a:r>
            <a:endParaRPr lang="en-US" altLang="zh-CN" sz="1400" dirty="0" smtClean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48280" y="4366260"/>
            <a:ext cx="69723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400" dirty="0" smtClean="0">
                <a:latin typeface="Arial" panose="020B0604020202020204" pitchFamily="34" charset="0"/>
                <a:ea typeface="微软雅黑" panose="020B0503020204020204" charset="-122"/>
              </a:rPr>
              <a:t>400Hz</a:t>
            </a:r>
            <a:endParaRPr lang="en-US" altLang="zh-CN" sz="1400" dirty="0" smtClean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25385" y="4508500"/>
            <a:ext cx="69723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400" dirty="0" smtClean="0">
                <a:latin typeface="Arial" panose="020B0604020202020204" pitchFamily="34" charset="0"/>
                <a:ea typeface="微软雅黑" panose="020B0503020204020204" charset="-122"/>
              </a:rPr>
              <a:t>500Hz</a:t>
            </a:r>
            <a:endParaRPr lang="en-US" altLang="zh-CN" sz="1400" dirty="0" smtClean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349355" y="3058160"/>
            <a:ext cx="69723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400" dirty="0" smtClean="0">
                <a:latin typeface="Arial" panose="020B0604020202020204" pitchFamily="34" charset="0"/>
                <a:ea typeface="微软雅黑" panose="020B0503020204020204" charset="-122"/>
              </a:rPr>
              <a:t>600Hz</a:t>
            </a:r>
            <a:endParaRPr lang="en-US" altLang="zh-CN" sz="1400" dirty="0" smtClean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765" y="290830"/>
            <a:ext cx="5917565" cy="436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960" y="506095"/>
            <a:ext cx="6035040" cy="47536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123315"/>
            <a:ext cx="5266055" cy="419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900" y="1278255"/>
            <a:ext cx="5339715" cy="38874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510</Words>
  <Application>WPS 演示</Application>
  <PresentationFormat>宽屏</PresentationFormat>
  <Paragraphs>51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Office 主题</vt:lpstr>
      <vt:lpstr>Package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陈璇婧璇婧</dc:creator>
  <cp:lastModifiedBy>cxj</cp:lastModifiedBy>
  <cp:revision>9</cp:revision>
  <dcterms:created xsi:type="dcterms:W3CDTF">2020-09-28T14:14:00Z</dcterms:created>
  <dcterms:modified xsi:type="dcterms:W3CDTF">2021-01-07T07:08:19Z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