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4"/>
  </p:handoutMasterIdLst>
  <p:sldIdLst>
    <p:sldId id="358" r:id="rId3"/>
    <p:sldId id="325" r:id="rId5"/>
    <p:sldId id="261" r:id="rId6"/>
    <p:sldId id="265" r:id="rId7"/>
    <p:sldId id="262" r:id="rId8"/>
    <p:sldId id="266" r:id="rId9"/>
    <p:sldId id="271" r:id="rId10"/>
    <p:sldId id="289" r:id="rId11"/>
    <p:sldId id="279" r:id="rId12"/>
    <p:sldId id="269" r:id="rId13"/>
    <p:sldId id="273" r:id="rId14"/>
    <p:sldId id="280" r:id="rId15"/>
    <p:sldId id="281" r:id="rId16"/>
    <p:sldId id="282" r:id="rId17"/>
    <p:sldId id="283" r:id="rId18"/>
    <p:sldId id="284" r:id="rId19"/>
    <p:sldId id="274" r:id="rId20"/>
    <p:sldId id="300" r:id="rId21"/>
    <p:sldId id="302" r:id="rId22"/>
    <p:sldId id="364" r:id="rId23"/>
    <p:sldId id="361" r:id="rId24"/>
    <p:sldId id="362" r:id="rId25"/>
    <p:sldId id="363" r:id="rId26"/>
    <p:sldId id="310" r:id="rId27"/>
    <p:sldId id="366" r:id="rId28"/>
    <p:sldId id="367" r:id="rId29"/>
    <p:sldId id="368" r:id="rId30"/>
    <p:sldId id="317" r:id="rId31"/>
    <p:sldId id="365" r:id="rId32"/>
    <p:sldId id="326" r:id="rId33"/>
  </p:sldIdLst>
  <p:sldSz cx="12192000"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xj"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73AB9"/>
    <a:srgbClr val="523A2C"/>
    <a:srgbClr val="A1948C"/>
    <a:srgbClr val="D78F8E"/>
    <a:srgbClr val="F8EDEC"/>
    <a:srgbClr val="EDD1CF"/>
    <a:srgbClr val="F3E8E7"/>
    <a:srgbClr val="4F392B"/>
    <a:srgbClr val="F6E8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72" autoAdjust="0"/>
    <p:restoredTop sz="94660"/>
  </p:normalViewPr>
  <p:slideViewPr>
    <p:cSldViewPr snapToGrid="0">
      <p:cViewPr>
        <p:scale>
          <a:sx n="106" d="100"/>
          <a:sy n="106" d="100"/>
        </p:scale>
        <p:origin x="510" y="306"/>
      </p:cViewPr>
      <p:guideLst>
        <p:guide orient="horz" pos="2244"/>
        <p:guide pos="3884"/>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9" Type="http://schemas.openxmlformats.org/officeDocument/2006/relationships/tags" Target="tags/tag20.xml"/><Relationship Id="rId38" Type="http://schemas.openxmlformats.org/officeDocument/2006/relationships/commentAuthors" Target="commentAuthors.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handoutMaster" Target="handoutMasters/handoutMaster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30A66E-F3ED-4055-8CC6-82A277D2BED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BC510C-A274-4F09-B4F8-A9F60256764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BC510C-A274-4F09-B4F8-A9F602567649}"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BC510C-A274-4F09-B4F8-A9F60256764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BC510C-A274-4F09-B4F8-A9F60256764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BC510C-A274-4F09-B4F8-A9F60256764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BC510C-A274-4F09-B4F8-A9F60256764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BC510C-A274-4F09-B4F8-A9F60256764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BC510C-A274-4F09-B4F8-A9F60256764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BC510C-A274-4F09-B4F8-A9F60256764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BC510C-A274-4F09-B4F8-A9F60256764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BC510C-A274-4F09-B4F8-A9F60256764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BC510C-A274-4F09-B4F8-A9F60256764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BC510C-A274-4F09-B4F8-A9F60256764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BC510C-A274-4F09-B4F8-A9F60256764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54" name="矩形 53"/>
          <p:cNvSpPr/>
          <p:nvPr/>
        </p:nvSpPr>
        <p:spPr>
          <a:xfrm>
            <a:off x="0" y="0"/>
            <a:ext cx="12192000" cy="6858000"/>
          </a:xfrm>
          <a:prstGeom prst="rect">
            <a:avLst/>
          </a:prstGeom>
          <a:solidFill>
            <a:srgbClr val="FDF9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a:spLocks noChangeArrowheads="1"/>
          </p:cNvSpPr>
          <p:nvPr/>
        </p:nvSpPr>
        <p:spPr bwMode="auto">
          <a:xfrm>
            <a:off x="0" y="0"/>
            <a:ext cx="6426200" cy="5861054"/>
          </a:xfrm>
          <a:custGeom>
            <a:avLst/>
            <a:gdLst>
              <a:gd name="connsiteX0" fmla="*/ 0 w 6426200"/>
              <a:gd name="connsiteY0" fmla="*/ 0 h 5861054"/>
              <a:gd name="connsiteX1" fmla="*/ 6202018 w 6426200"/>
              <a:gd name="connsiteY1" fmla="*/ 0 h 5861054"/>
              <a:gd name="connsiteX2" fmla="*/ 6225541 w 6426200"/>
              <a:gd name="connsiteY2" fmla="*/ 69532 h 5861054"/>
              <a:gd name="connsiteX3" fmla="*/ 6426200 w 6426200"/>
              <a:gd name="connsiteY3" fmla="*/ 1397004 h 5861054"/>
              <a:gd name="connsiteX4" fmla="*/ 1962943 w 6426200"/>
              <a:gd name="connsiteY4" fmla="*/ 5861054 h 5861054"/>
              <a:gd name="connsiteX5" fmla="*/ 27937 w 6426200"/>
              <a:gd name="connsiteY5" fmla="*/ 5420851 h 5861054"/>
              <a:gd name="connsiteX6" fmla="*/ 0 w 6426200"/>
              <a:gd name="connsiteY6" fmla="*/ 5406540 h 5861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26200" h="5861054">
                <a:moveTo>
                  <a:pt x="0" y="0"/>
                </a:moveTo>
                <a:lnTo>
                  <a:pt x="6202018" y="0"/>
                </a:lnTo>
                <a:lnTo>
                  <a:pt x="6225541" y="69532"/>
                </a:lnTo>
                <a:cubicBezTo>
                  <a:pt x="6355948" y="488880"/>
                  <a:pt x="6426200" y="934737"/>
                  <a:pt x="6426200" y="1397004"/>
                </a:cubicBezTo>
                <a:cubicBezTo>
                  <a:pt x="6426200" y="3862431"/>
                  <a:pt x="4427932" y="5861054"/>
                  <a:pt x="1962943" y="5861054"/>
                </a:cubicBezTo>
                <a:cubicBezTo>
                  <a:pt x="1269665" y="5861054"/>
                  <a:pt x="613305" y="5702960"/>
                  <a:pt x="27937" y="5420851"/>
                </a:cubicBezTo>
                <a:lnTo>
                  <a:pt x="0" y="5406540"/>
                </a:lnTo>
                <a:close/>
              </a:path>
            </a:pathLst>
          </a:custGeom>
          <a:solidFill>
            <a:srgbClr val="E5B8B7">
              <a:alpha val="9999"/>
            </a:srgbClr>
          </a:solidFill>
          <a:ln>
            <a:noFill/>
          </a:ln>
          <a:extLst>
            <a:ext uri="{91240B29-F687-4F45-9708-019B960494DF}">
              <a14:hiddenLine xmlns:a14="http://schemas.microsoft.com/office/drawing/2010/main" w="25400">
                <a:solidFill>
                  <a:srgbClr val="395E8A"/>
                </a:solidFill>
                <a:round/>
              </a14:hiddenLine>
            </a:ext>
          </a:extLst>
        </p:spPr>
        <p:txBody>
          <a:bodyPr wrap="square" anchor="ctr">
            <a:noAutofit/>
          </a:bodyP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3" name="任意多边形 52"/>
          <p:cNvSpPr>
            <a:spLocks noChangeArrowheads="1"/>
          </p:cNvSpPr>
          <p:nvPr/>
        </p:nvSpPr>
        <p:spPr bwMode="auto">
          <a:xfrm>
            <a:off x="1" y="0"/>
            <a:ext cx="4662117" cy="4096657"/>
          </a:xfrm>
          <a:custGeom>
            <a:avLst/>
            <a:gdLst>
              <a:gd name="connsiteX0" fmla="*/ 0 w 4662117"/>
              <a:gd name="connsiteY0" fmla="*/ 0 h 4096657"/>
              <a:gd name="connsiteX1" fmla="*/ 4269417 w 4662117"/>
              <a:gd name="connsiteY1" fmla="*/ 0 h 4096657"/>
              <a:gd name="connsiteX2" fmla="*/ 4336341 w 4662117"/>
              <a:gd name="connsiteY2" fmla="*/ 110179 h 4096657"/>
              <a:gd name="connsiteX3" fmla="*/ 4662117 w 4662117"/>
              <a:gd name="connsiteY3" fmla="*/ 1396997 h 4096657"/>
              <a:gd name="connsiteX4" fmla="*/ 1962937 w 4662117"/>
              <a:gd name="connsiteY4" fmla="*/ 4096657 h 4096657"/>
              <a:gd name="connsiteX5" fmla="*/ 54329 w 4662117"/>
              <a:gd name="connsiteY5" fmla="*/ 3305945 h 4096657"/>
              <a:gd name="connsiteX6" fmla="*/ 0 w 4662117"/>
              <a:gd name="connsiteY6" fmla="*/ 3246158 h 409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2117" h="4096657">
                <a:moveTo>
                  <a:pt x="0" y="0"/>
                </a:moveTo>
                <a:lnTo>
                  <a:pt x="4269417" y="0"/>
                </a:lnTo>
                <a:lnTo>
                  <a:pt x="4336341" y="110179"/>
                </a:lnTo>
                <a:cubicBezTo>
                  <a:pt x="4544103" y="492703"/>
                  <a:pt x="4662117" y="931066"/>
                  <a:pt x="4662117" y="1396997"/>
                </a:cubicBezTo>
                <a:cubicBezTo>
                  <a:pt x="4662117" y="2887978"/>
                  <a:pt x="3453653" y="4096657"/>
                  <a:pt x="1962937" y="4096657"/>
                </a:cubicBezTo>
                <a:cubicBezTo>
                  <a:pt x="1217579" y="4096657"/>
                  <a:pt x="542784" y="3794487"/>
                  <a:pt x="54329" y="3305945"/>
                </a:cubicBezTo>
                <a:lnTo>
                  <a:pt x="0" y="3246158"/>
                </a:lnTo>
                <a:close/>
              </a:path>
            </a:pathLst>
          </a:custGeom>
          <a:solidFill>
            <a:srgbClr val="D78F8D">
              <a:alpha val="9999"/>
            </a:srgbClr>
          </a:solidFill>
          <a:ln>
            <a:noFill/>
          </a:ln>
          <a:extLst>
            <a:ext uri="{91240B29-F687-4F45-9708-019B960494DF}">
              <a14:hiddenLine xmlns:a14="http://schemas.microsoft.com/office/drawing/2010/main" w="25400">
                <a:solidFill>
                  <a:srgbClr val="395E8A"/>
                </a:solidFill>
                <a:round/>
              </a14:hiddenLine>
            </a:ext>
          </a:extLst>
        </p:spPr>
        <p:txBody>
          <a:bodyPr wrap="square" anchor="ctr">
            <a:noAutofit/>
          </a:bodyP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4" name="椭圆 4"/>
          <p:cNvSpPr>
            <a:spLocks noChangeArrowheads="1"/>
          </p:cNvSpPr>
          <p:nvPr/>
        </p:nvSpPr>
        <p:spPr bwMode="auto">
          <a:xfrm>
            <a:off x="9937750" y="2166942"/>
            <a:ext cx="625475" cy="625475"/>
          </a:xfrm>
          <a:prstGeom prst="ellipse">
            <a:avLst/>
          </a:prstGeom>
          <a:solidFill>
            <a:srgbClr val="ECCBCA"/>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5" name="椭圆 5"/>
          <p:cNvSpPr>
            <a:spLocks noChangeArrowheads="1"/>
          </p:cNvSpPr>
          <p:nvPr/>
        </p:nvSpPr>
        <p:spPr bwMode="auto">
          <a:xfrm>
            <a:off x="10061357" y="2290549"/>
            <a:ext cx="378260" cy="378260"/>
          </a:xfrm>
          <a:prstGeom prst="ellipse">
            <a:avLst/>
          </a:prstGeom>
          <a:solidFill>
            <a:srgbClr val="D78F8D"/>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6" name="椭圆 8"/>
          <p:cNvSpPr>
            <a:spLocks noChangeArrowheads="1"/>
          </p:cNvSpPr>
          <p:nvPr/>
        </p:nvSpPr>
        <p:spPr bwMode="auto">
          <a:xfrm>
            <a:off x="7072313" y="4116392"/>
            <a:ext cx="625475" cy="625475"/>
          </a:xfrm>
          <a:prstGeom prst="ellipse">
            <a:avLst/>
          </a:prstGeom>
          <a:solidFill>
            <a:srgbClr val="ECCBCA"/>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7" name="椭圆 7"/>
          <p:cNvSpPr>
            <a:spLocks noChangeArrowheads="1"/>
          </p:cNvSpPr>
          <p:nvPr/>
        </p:nvSpPr>
        <p:spPr bwMode="auto">
          <a:xfrm>
            <a:off x="7342188" y="1954217"/>
            <a:ext cx="2860675" cy="2860675"/>
          </a:xfrm>
          <a:prstGeom prst="ellipse">
            <a:avLst/>
          </a:prstGeom>
          <a:solidFill>
            <a:srgbClr val="D78F8E"/>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8" name="椭圆 9"/>
          <p:cNvSpPr>
            <a:spLocks noChangeArrowheads="1"/>
          </p:cNvSpPr>
          <p:nvPr/>
        </p:nvSpPr>
        <p:spPr bwMode="auto">
          <a:xfrm>
            <a:off x="7542213" y="4741867"/>
            <a:ext cx="312737" cy="312737"/>
          </a:xfrm>
          <a:prstGeom prst="ellipse">
            <a:avLst/>
          </a:prstGeom>
          <a:solidFill>
            <a:srgbClr val="ECCBCA"/>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0" name="椭圆 29"/>
          <p:cNvSpPr>
            <a:spLocks noChangeArrowheads="1"/>
          </p:cNvSpPr>
          <p:nvPr/>
        </p:nvSpPr>
        <p:spPr bwMode="auto">
          <a:xfrm>
            <a:off x="10453688" y="5392742"/>
            <a:ext cx="341312" cy="341312"/>
          </a:xfrm>
          <a:prstGeom prst="ellipse">
            <a:avLst/>
          </a:prstGeom>
          <a:solidFill>
            <a:srgbClr val="E5B8B7"/>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1" name="椭圆 30"/>
          <p:cNvSpPr>
            <a:spLocks noChangeArrowheads="1"/>
          </p:cNvSpPr>
          <p:nvPr/>
        </p:nvSpPr>
        <p:spPr bwMode="auto">
          <a:xfrm>
            <a:off x="10521139" y="5460193"/>
            <a:ext cx="206410" cy="206410"/>
          </a:xfrm>
          <a:prstGeom prst="ellipse">
            <a:avLst/>
          </a:prstGeom>
          <a:solidFill>
            <a:srgbClr val="D78F8D"/>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3" name="椭圆 32"/>
          <p:cNvSpPr>
            <a:spLocks noChangeArrowheads="1"/>
          </p:cNvSpPr>
          <p:nvPr/>
        </p:nvSpPr>
        <p:spPr bwMode="auto">
          <a:xfrm>
            <a:off x="9353550" y="5314954"/>
            <a:ext cx="169863" cy="171450"/>
          </a:xfrm>
          <a:prstGeom prst="ellipse">
            <a:avLst/>
          </a:prstGeom>
          <a:solidFill>
            <a:srgbClr val="E5B8B7"/>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4" name="椭圆 33"/>
          <p:cNvSpPr>
            <a:spLocks noChangeArrowheads="1"/>
          </p:cNvSpPr>
          <p:nvPr/>
        </p:nvSpPr>
        <p:spPr bwMode="auto">
          <a:xfrm>
            <a:off x="9387119" y="5348836"/>
            <a:ext cx="102726" cy="103685"/>
          </a:xfrm>
          <a:prstGeom prst="ellipse">
            <a:avLst/>
          </a:prstGeom>
          <a:solidFill>
            <a:srgbClr val="D78F8D"/>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6" name="椭圆 39"/>
          <p:cNvSpPr>
            <a:spLocks noChangeArrowheads="1"/>
          </p:cNvSpPr>
          <p:nvPr/>
        </p:nvSpPr>
        <p:spPr bwMode="auto">
          <a:xfrm>
            <a:off x="4803775" y="4756154"/>
            <a:ext cx="298450" cy="298450"/>
          </a:xfrm>
          <a:prstGeom prst="ellipse">
            <a:avLst/>
          </a:prstGeom>
          <a:solidFill>
            <a:srgbClr val="E5B8B7"/>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7" name="椭圆 40"/>
          <p:cNvSpPr>
            <a:spLocks noChangeArrowheads="1"/>
          </p:cNvSpPr>
          <p:nvPr/>
        </p:nvSpPr>
        <p:spPr bwMode="auto">
          <a:xfrm>
            <a:off x="4862755" y="4815134"/>
            <a:ext cx="180489" cy="180489"/>
          </a:xfrm>
          <a:prstGeom prst="ellipse">
            <a:avLst/>
          </a:prstGeom>
          <a:solidFill>
            <a:srgbClr val="D78F8D"/>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uFillTx/>
                <a:latin typeface="Arial" panose="020B0604020202020204" pitchFamily="34" charset="0"/>
                <a:ea typeface="微软雅黑" panose="020B0503020204020204" pitchFamily="34" charset="-122"/>
                <a:cs typeface="+mn-cs"/>
                <a:sym typeface="+mn-ea"/>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4116000" y="6314400"/>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Welcome">
    <p:spTree>
      <p:nvGrpSpPr>
        <p:cNvPr id="1" name=""/>
        <p:cNvGrpSpPr/>
        <p:nvPr/>
      </p:nvGrpSpPr>
      <p:grpSpPr>
        <a:xfrm>
          <a:off x="0" y="0"/>
          <a:ext cx="0" cy="0"/>
          <a:chOff x="0" y="0"/>
          <a:chExt cx="0" cy="0"/>
        </a:xfrm>
      </p:grpSpPr>
      <p:sp>
        <p:nvSpPr>
          <p:cNvPr id="9" name="Picture Placeholder 13"/>
          <p:cNvSpPr>
            <a:spLocks noGrp="1"/>
          </p:cNvSpPr>
          <p:nvPr>
            <p:ph type="pic" sz="quarter" idx="57"/>
          </p:nvPr>
        </p:nvSpPr>
        <p:spPr>
          <a:xfrm>
            <a:off x="4037794" y="2136095"/>
            <a:ext cx="5376287" cy="3729447"/>
          </a:xfrm>
          <a:prstGeom prst="rect">
            <a:avLst/>
          </a:prstGeom>
          <a:effectLst/>
        </p:spPr>
        <p:txBody>
          <a:bodyPr>
            <a:normAutofit/>
          </a:bodyPr>
          <a:lstStyle>
            <a:lvl1pPr marL="0" indent="0">
              <a:buNone/>
              <a:defRPr sz="1300">
                <a:ln>
                  <a:noFill/>
                </a:ln>
                <a:solidFill>
                  <a:schemeClr val="bg1">
                    <a:lumMod val="85000"/>
                  </a:schemeClr>
                </a:solidFill>
              </a:defRPr>
            </a:lvl1pPr>
          </a:lstStyle>
          <a:p>
            <a:endParaRPr lang="en-US" dirty="0"/>
          </a:p>
        </p:txBody>
      </p:sp>
      <p:sp>
        <p:nvSpPr>
          <p:cNvPr id="10" name="Picture Placeholder 13"/>
          <p:cNvSpPr>
            <a:spLocks noGrp="1"/>
          </p:cNvSpPr>
          <p:nvPr>
            <p:ph type="pic" sz="quarter" idx="58"/>
          </p:nvPr>
        </p:nvSpPr>
        <p:spPr>
          <a:xfrm>
            <a:off x="1263867" y="1288603"/>
            <a:ext cx="4658973" cy="3339154"/>
          </a:xfrm>
          <a:prstGeom prst="rect">
            <a:avLst/>
          </a:prstGeom>
          <a:effectLst/>
        </p:spPr>
        <p:txBody>
          <a:bodyPr>
            <a:normAutofit/>
          </a:bodyPr>
          <a:lstStyle>
            <a:lvl1pPr marL="0" indent="0">
              <a:buNone/>
              <a:defRPr sz="1300">
                <a:ln>
                  <a:noFill/>
                </a:ln>
                <a:solidFill>
                  <a:schemeClr val="bg1">
                    <a:lumMod val="85000"/>
                  </a:schemeClr>
                </a:solidFill>
              </a:defRPr>
            </a:lvl1pPr>
          </a:lstStyle>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Welcome">
    <p:spTree>
      <p:nvGrpSpPr>
        <p:cNvPr id="1" name=""/>
        <p:cNvGrpSpPr/>
        <p:nvPr/>
      </p:nvGrpSpPr>
      <p:grpSpPr>
        <a:xfrm>
          <a:off x="0" y="0"/>
          <a:ext cx="0" cy="0"/>
          <a:chOff x="0" y="0"/>
          <a:chExt cx="0" cy="0"/>
        </a:xfrm>
      </p:grpSpPr>
      <p:sp>
        <p:nvSpPr>
          <p:cNvPr id="125" name="Picture Placeholder 13"/>
          <p:cNvSpPr>
            <a:spLocks noGrp="1"/>
          </p:cNvSpPr>
          <p:nvPr>
            <p:ph type="pic" sz="quarter" idx="57"/>
          </p:nvPr>
        </p:nvSpPr>
        <p:spPr>
          <a:xfrm>
            <a:off x="7839969" y="5434663"/>
            <a:ext cx="1663363" cy="2917453"/>
          </a:xfrm>
          <a:prstGeom prst="rect">
            <a:avLst/>
          </a:prstGeom>
          <a:effectLst/>
        </p:spPr>
        <p:txBody>
          <a:bodyPr>
            <a:normAutofit/>
          </a:bodyPr>
          <a:lstStyle>
            <a:lvl1pPr marL="0" indent="0">
              <a:buNone/>
              <a:defRPr sz="1300">
                <a:ln>
                  <a:noFill/>
                </a:ln>
                <a:solidFill>
                  <a:schemeClr val="bg1">
                    <a:lumMod val="85000"/>
                  </a:schemeClr>
                </a:solidFill>
              </a:defRPr>
            </a:lvl1pPr>
          </a:lstStyle>
          <a:p>
            <a:endParaRPr lang="en-US" dirty="0"/>
          </a:p>
        </p:txBody>
      </p:sp>
      <p:sp>
        <p:nvSpPr>
          <p:cNvPr id="126" name="Picture Placeholder 13"/>
          <p:cNvSpPr>
            <a:spLocks noGrp="1"/>
          </p:cNvSpPr>
          <p:nvPr>
            <p:ph type="pic" sz="quarter" idx="58"/>
          </p:nvPr>
        </p:nvSpPr>
        <p:spPr>
          <a:xfrm>
            <a:off x="2729838" y="5434663"/>
            <a:ext cx="1663363" cy="2917453"/>
          </a:xfrm>
          <a:prstGeom prst="rect">
            <a:avLst/>
          </a:prstGeom>
          <a:effectLst/>
        </p:spPr>
        <p:txBody>
          <a:bodyPr>
            <a:normAutofit/>
          </a:bodyPr>
          <a:lstStyle>
            <a:lvl1pPr marL="0" indent="0">
              <a:buNone/>
              <a:defRPr sz="1300">
                <a:ln>
                  <a:noFill/>
                </a:ln>
                <a:solidFill>
                  <a:schemeClr val="bg1">
                    <a:lumMod val="85000"/>
                  </a:schemeClr>
                </a:solidFill>
              </a:defRPr>
            </a:lvl1pPr>
          </a:lstStyle>
          <a:p>
            <a:endParaRPr lang="en-US" dirty="0"/>
          </a:p>
        </p:txBody>
      </p:sp>
      <p:sp>
        <p:nvSpPr>
          <p:cNvPr id="127" name="Picture Placeholder 13"/>
          <p:cNvSpPr>
            <a:spLocks noGrp="1"/>
          </p:cNvSpPr>
          <p:nvPr>
            <p:ph type="pic" sz="quarter" idx="59"/>
          </p:nvPr>
        </p:nvSpPr>
        <p:spPr>
          <a:xfrm>
            <a:off x="5184492" y="4220821"/>
            <a:ext cx="1862057" cy="3256271"/>
          </a:xfrm>
          <a:prstGeom prst="rect">
            <a:avLst/>
          </a:prstGeom>
          <a:effectLst/>
        </p:spPr>
        <p:txBody>
          <a:bodyPr>
            <a:normAutofit/>
          </a:bodyPr>
          <a:lstStyle>
            <a:lvl1pPr marL="0" indent="0">
              <a:buNone/>
              <a:defRPr sz="1300">
                <a:ln>
                  <a:noFill/>
                </a:ln>
                <a:solidFill>
                  <a:schemeClr val="bg1">
                    <a:lumMod val="85000"/>
                  </a:schemeClr>
                </a:solidFill>
              </a:defRPr>
            </a:lvl1pPr>
          </a:lstStyle>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9_General Slide">
    <p:spTree>
      <p:nvGrpSpPr>
        <p:cNvPr id="1" name=""/>
        <p:cNvGrpSpPr/>
        <p:nvPr/>
      </p:nvGrpSpPr>
      <p:grpSpPr>
        <a:xfrm>
          <a:off x="0" y="0"/>
          <a:ext cx="0" cy="0"/>
          <a:chOff x="0" y="0"/>
          <a:chExt cx="0" cy="0"/>
        </a:xfrm>
      </p:grpSpPr>
      <p:sp>
        <p:nvSpPr>
          <p:cNvPr id="37" name="Picture Placeholder 13"/>
          <p:cNvSpPr>
            <a:spLocks noGrp="1"/>
          </p:cNvSpPr>
          <p:nvPr>
            <p:ph type="pic" sz="quarter" idx="50"/>
          </p:nvPr>
        </p:nvSpPr>
        <p:spPr>
          <a:xfrm>
            <a:off x="1332877" y="2093854"/>
            <a:ext cx="3764973" cy="2388274"/>
          </a:xfrm>
          <a:prstGeom prst="rect">
            <a:avLst/>
          </a:prstGeom>
          <a:effectLst/>
        </p:spPr>
        <p:txBody>
          <a:bodyPr>
            <a:normAutofit/>
          </a:bodyPr>
          <a:lstStyle>
            <a:lvl1pPr marL="0" indent="0">
              <a:buNone/>
              <a:defRPr sz="1300">
                <a:ln>
                  <a:noFill/>
                </a:ln>
                <a:solidFill>
                  <a:schemeClr val="bg1">
                    <a:lumMod val="85000"/>
                  </a:schemeClr>
                </a:solidFill>
              </a:defRPr>
            </a:lvl1pPr>
          </a:lstStyle>
          <a:p>
            <a:endParaRPr lang="en-US" dirty="0"/>
          </a:p>
        </p:txBody>
      </p:sp>
      <p:sp>
        <p:nvSpPr>
          <p:cNvPr id="38" name="Picture Placeholder 13"/>
          <p:cNvSpPr>
            <a:spLocks noGrp="1"/>
          </p:cNvSpPr>
          <p:nvPr>
            <p:ph type="pic" sz="quarter" idx="51"/>
          </p:nvPr>
        </p:nvSpPr>
        <p:spPr>
          <a:xfrm>
            <a:off x="4893345" y="3156388"/>
            <a:ext cx="893111" cy="1556374"/>
          </a:xfrm>
          <a:prstGeom prst="rect">
            <a:avLst/>
          </a:prstGeom>
          <a:effectLst/>
        </p:spPr>
        <p:txBody>
          <a:bodyPr>
            <a:normAutofit/>
          </a:bodyPr>
          <a:lstStyle>
            <a:lvl1pPr marL="0" indent="0">
              <a:buNone/>
              <a:defRPr sz="1300">
                <a:ln>
                  <a:noFill/>
                </a:ln>
                <a:solidFill>
                  <a:schemeClr val="bg1">
                    <a:lumMod val="85000"/>
                  </a:schemeClr>
                </a:solidFill>
              </a:defRPr>
            </a:lvl1pPr>
          </a:lstStyle>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welcome message 4">
    <p:spTree>
      <p:nvGrpSpPr>
        <p:cNvPr id="1" name=""/>
        <p:cNvGrpSpPr/>
        <p:nvPr/>
      </p:nvGrpSpPr>
      <p:grpSpPr>
        <a:xfrm>
          <a:off x="0" y="0"/>
          <a:ext cx="0" cy="0"/>
          <a:chOff x="0" y="0"/>
          <a:chExt cx="0" cy="0"/>
        </a:xfrm>
      </p:grpSpPr>
      <p:sp>
        <p:nvSpPr>
          <p:cNvPr id="6" name="Picture Placeholder 13"/>
          <p:cNvSpPr>
            <a:spLocks noGrp="1"/>
          </p:cNvSpPr>
          <p:nvPr>
            <p:ph type="pic" sz="quarter" idx="60"/>
          </p:nvPr>
        </p:nvSpPr>
        <p:spPr>
          <a:xfrm>
            <a:off x="-4509" y="0"/>
            <a:ext cx="3741139" cy="6858000"/>
          </a:xfrm>
          <a:prstGeom prst="rect">
            <a:avLst/>
          </a:prstGeom>
          <a:effectLst/>
        </p:spPr>
        <p:txBody>
          <a:bodyPr>
            <a:normAutofit/>
          </a:bodyPr>
          <a:lstStyle>
            <a:lvl1pPr marL="0" indent="0">
              <a:buNone/>
              <a:defRPr sz="1300">
                <a:ln>
                  <a:noFill/>
                </a:ln>
                <a:solidFill>
                  <a:schemeClr val="bg1">
                    <a:lumMod val="85000"/>
                  </a:schemeClr>
                </a:solidFill>
              </a:defRPr>
            </a:lvl1pPr>
          </a:lstStyle>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p:titleStyle>
    <p:bodyStyle>
      <a:lvl1pPr marL="361950" indent="-361950" algn="just" defTabSz="685800" rtl="0" eaLnBrk="1" latinLnBrk="0" hangingPunct="1">
        <a:lnSpc>
          <a:spcPct val="110000"/>
        </a:lnSpc>
        <a:spcBef>
          <a:spcPts val="1200"/>
        </a:spcBef>
        <a:spcAft>
          <a:spcPts val="0"/>
        </a:spcAft>
        <a:buClr>
          <a:schemeClr val="accent1"/>
        </a:buClr>
        <a:buSzPct val="50000"/>
        <a:buFont typeface="Wingdings 2" panose="05020102010507070707" pitchFamily="18" charset="2"/>
        <a:buChar char=""/>
        <a:defRPr lang="zh-CN" altLang="en-US" sz="2800" kern="1200" baseline="0" dirty="0" smtClean="0">
          <a:solidFill>
            <a:schemeClr val="accent2">
              <a:lumMod val="75000"/>
            </a:schemeClr>
          </a:solidFill>
          <a:latin typeface="+mn-ea"/>
          <a:ea typeface="+mn-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1800" kern="1200" baseline="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9.xml"/><Relationship Id="rId7" Type="http://schemas.openxmlformats.org/officeDocument/2006/relationships/slideLayout" Target="../slideLayouts/slideLayout3.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jpe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3.xml"/><Relationship Id="rId4" Type="http://schemas.openxmlformats.org/officeDocument/2006/relationships/image" Target="../media/image27.jpeg"/><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24.jpe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3.xml"/><Relationship Id="rId4" Type="http://schemas.openxmlformats.org/officeDocument/2006/relationships/image" Target="../media/image31.jpeg"/><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image" Target="../media/image28.jpeg"/></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3.xml"/><Relationship Id="rId4" Type="http://schemas.openxmlformats.org/officeDocument/2006/relationships/image" Target="../media/image35.jpeg"/><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image" Target="../media/image32.jpe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3.xml"/><Relationship Id="rId4" Type="http://schemas.openxmlformats.org/officeDocument/2006/relationships/image" Target="../media/image39.jpeg"/><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image" Target="../media/image36.jpe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3.xml"/><Relationship Id="rId4" Type="http://schemas.openxmlformats.org/officeDocument/2006/relationships/image" Target="../media/image43.jpeg"/><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image" Target="../media/image40.jpe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3.xml"/><Relationship Id="rId4" Type="http://schemas.openxmlformats.org/officeDocument/2006/relationships/image" Target="../media/image47.jpeg"/><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image" Target="../media/image44.jpe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3.xml"/><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image" Target="../media/image48.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2.png"/><Relationship Id="rId1" Type="http://schemas.openxmlformats.org/officeDocument/2006/relationships/image" Target="../media/image5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3.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s>
</file>

<file path=ppt/slides/_rels/slide20.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17.xml"/><Relationship Id="rId4" Type="http://schemas.openxmlformats.org/officeDocument/2006/relationships/image" Target="../media/image56.png"/><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image" Target="../media/image53.png"/></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 Id="rId3" Type="http://schemas.openxmlformats.org/officeDocument/2006/relationships/tags" Target="../tags/tag19.xml"/><Relationship Id="rId2" Type="http://schemas.openxmlformats.org/officeDocument/2006/relationships/image" Target="../media/image57.png"/><Relationship Id="rId1" Type="http://schemas.openxmlformats.org/officeDocument/2006/relationships/tags" Target="../tags/tag18.xml"/></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9.xml"/><Relationship Id="rId4" Type="http://schemas.openxmlformats.org/officeDocument/2006/relationships/image" Target="../media/image63.png"/><Relationship Id="rId3" Type="http://schemas.openxmlformats.org/officeDocument/2006/relationships/image" Target="../media/image62.png"/><Relationship Id="rId2" Type="http://schemas.openxmlformats.org/officeDocument/2006/relationships/image" Target="../media/image60.png"/><Relationship Id="rId1" Type="http://schemas.openxmlformats.org/officeDocument/2006/relationships/image" Target="../media/image61.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10.xml"/><Relationship Id="rId4" Type="http://schemas.openxmlformats.org/officeDocument/2006/relationships/image" Target="../media/image67.png"/><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image" Target="../media/image64.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6.png"/><Relationship Id="rId2" Type="http://schemas.openxmlformats.org/officeDocument/2006/relationships/image" Target="../media/image69.png"/><Relationship Id="rId1" Type="http://schemas.openxmlformats.org/officeDocument/2006/relationships/image" Target="../media/image68.png"/></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3.png"/><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image" Target="../media/image70.pn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7.png"/><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image" Target="../media/image74.png"/></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81.png"/><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image" Target="../media/image7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66.png"/><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image" Target="../media/image8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13.xml"/></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5.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8.xml"/><Relationship Id="rId8" Type="http://schemas.openxmlformats.org/officeDocument/2006/relationships/image" Target="../media/image9.png"/><Relationship Id="rId7" Type="http://schemas.openxmlformats.org/officeDocument/2006/relationships/image" Target="../media/image8.png"/><Relationship Id="rId6" Type="http://schemas.openxmlformats.org/officeDocument/2006/relationships/image" Target="../media/image7.png"/><Relationship Id="rId5" Type="http://schemas.openxmlformats.org/officeDocument/2006/relationships/tags" Target="../tags/tag15.xml"/><Relationship Id="rId4" Type="http://schemas.openxmlformats.org/officeDocument/2006/relationships/image" Target="../media/image6.wmf"/><Relationship Id="rId3" Type="http://schemas.openxmlformats.org/officeDocument/2006/relationships/oleObject" Target="../embeddings/oleObject1.bin"/><Relationship Id="rId2" Type="http://schemas.openxmlformats.org/officeDocument/2006/relationships/image" Target="../media/image5.jpeg"/><Relationship Id="rId11" Type="http://schemas.openxmlformats.org/officeDocument/2006/relationships/notesSlide" Target="../notesSlides/notesSlide7.xml"/><Relationship Id="rId10" Type="http://schemas.openxmlformats.org/officeDocument/2006/relationships/vmlDrawing" Target="../drawings/vmlDrawing1.vml"/><Relationship Id="rId1" Type="http://schemas.openxmlformats.org/officeDocument/2006/relationships/tags" Target="../tags/tag14.xml"/></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16.xml"/><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7"/>
          <p:cNvSpPr>
            <a:spLocks noChangeArrowheads="1"/>
          </p:cNvSpPr>
          <p:nvPr/>
        </p:nvSpPr>
        <p:spPr bwMode="auto">
          <a:xfrm>
            <a:off x="6198165" y="2145488"/>
            <a:ext cx="2860675" cy="2860675"/>
          </a:xfrm>
          <a:prstGeom prst="ellipse">
            <a:avLst/>
          </a:prstGeom>
          <a:solidFill>
            <a:srgbClr val="D78F8E"/>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9" name="椭圆 18"/>
          <p:cNvSpPr/>
          <p:nvPr/>
        </p:nvSpPr>
        <p:spPr>
          <a:xfrm>
            <a:off x="10146278" y="603916"/>
            <a:ext cx="402696" cy="402696"/>
          </a:xfrm>
          <a:prstGeom prst="ellipse">
            <a:avLst/>
          </a:prstGeom>
          <a:solidFill>
            <a:srgbClr val="D78F8E"/>
          </a:solidFill>
          <a:ln>
            <a:noFill/>
          </a:ln>
          <a:effectLst>
            <a:reflection stA="45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10800000" flipV="1">
            <a:off x="-134130" y="1256030"/>
            <a:ext cx="7251614" cy="5654361"/>
          </a:xfrm>
          <a:custGeom>
            <a:avLst/>
            <a:gdLst>
              <a:gd name="connsiteX0" fmla="*/ 4052585 w 7495569"/>
              <a:gd name="connsiteY0" fmla="*/ 0 h 5760400"/>
              <a:gd name="connsiteX1" fmla="*/ 7413052 w 7495569"/>
              <a:gd name="connsiteY1" fmla="*/ 1786746 h 5760400"/>
              <a:gd name="connsiteX2" fmla="*/ 7495569 w 7495569"/>
              <a:gd name="connsiteY2" fmla="*/ 1922573 h 5760400"/>
              <a:gd name="connsiteX3" fmla="*/ 7495569 w 7495569"/>
              <a:gd name="connsiteY3" fmla="*/ 5760400 h 5760400"/>
              <a:gd name="connsiteX4" fmla="*/ 381273 w 7495569"/>
              <a:gd name="connsiteY4" fmla="*/ 5760400 h 5760400"/>
              <a:gd name="connsiteX5" fmla="*/ 318473 w 7495569"/>
              <a:gd name="connsiteY5" fmla="*/ 5630034 h 5760400"/>
              <a:gd name="connsiteX6" fmla="*/ 0 w 7495569"/>
              <a:gd name="connsiteY6" fmla="*/ 4052585 h 5760400"/>
              <a:gd name="connsiteX7" fmla="*/ 4052585 w 7495569"/>
              <a:gd name="connsiteY7" fmla="*/ 0 h 576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95569" h="5760400">
                <a:moveTo>
                  <a:pt x="4052585" y="0"/>
                </a:moveTo>
                <a:cubicBezTo>
                  <a:pt x="5451448" y="0"/>
                  <a:pt x="6684773" y="708752"/>
                  <a:pt x="7413052" y="1786746"/>
                </a:cubicBezTo>
                <a:lnTo>
                  <a:pt x="7495569" y="1922573"/>
                </a:lnTo>
                <a:lnTo>
                  <a:pt x="7495569" y="5760400"/>
                </a:lnTo>
                <a:lnTo>
                  <a:pt x="381273" y="5760400"/>
                </a:lnTo>
                <a:lnTo>
                  <a:pt x="318473" y="5630034"/>
                </a:lnTo>
                <a:cubicBezTo>
                  <a:pt x="113401" y="5145190"/>
                  <a:pt x="0" y="4612131"/>
                  <a:pt x="0" y="4052585"/>
                </a:cubicBezTo>
                <a:cubicBezTo>
                  <a:pt x="0" y="1814404"/>
                  <a:pt x="1814404" y="0"/>
                  <a:pt x="4052585" y="0"/>
                </a:cubicBezTo>
                <a:close/>
              </a:path>
            </a:pathLst>
          </a:cu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94335" y="3013710"/>
            <a:ext cx="7556500" cy="829945"/>
          </a:xfrm>
          <a:prstGeom prst="rect">
            <a:avLst/>
          </a:prstGeom>
        </p:spPr>
        <p:txBody>
          <a:bodyPr wrap="square">
            <a:spAutoFit/>
          </a:bodyPr>
          <a:lstStyle/>
          <a:p>
            <a:pPr algn="ctr" defTabSz="1150620">
              <a:spcBef>
                <a:spcPct val="20000"/>
              </a:spcBef>
            </a:pPr>
            <a:r>
              <a:rPr lang="zh-CN" altLang="en-US" sz="4800" kern="0" dirty="0" smtClean="0">
                <a:solidFill>
                  <a:schemeClr val="accent1">
                    <a:lumMod val="50000"/>
                  </a:schemeClr>
                </a:solidFill>
                <a:latin typeface="华文细黑" panose="02010600040101010101" pitchFamily="2" charset="-122"/>
                <a:ea typeface="华文细黑" panose="02010600040101010101" pitchFamily="2" charset="-122"/>
              </a:rPr>
              <a:t>钹型换能器的仿真与设计</a:t>
            </a:r>
            <a:endParaRPr lang="zh-CN" altLang="en-US" sz="4800" kern="0" dirty="0" smtClean="0">
              <a:solidFill>
                <a:schemeClr val="accent1">
                  <a:lumMod val="50000"/>
                </a:schemeClr>
              </a:solidFill>
              <a:latin typeface="华文细黑" panose="02010600040101010101" pitchFamily="2" charset="-122"/>
              <a:ea typeface="华文细黑" panose="02010600040101010101" pitchFamily="2" charset="-122"/>
            </a:endParaRPr>
          </a:p>
        </p:txBody>
      </p:sp>
      <p:sp>
        <p:nvSpPr>
          <p:cNvPr id="11" name="椭圆 4"/>
          <p:cNvSpPr>
            <a:spLocks noChangeArrowheads="1"/>
          </p:cNvSpPr>
          <p:nvPr/>
        </p:nvSpPr>
        <p:spPr bwMode="auto">
          <a:xfrm>
            <a:off x="8852147" y="1923873"/>
            <a:ext cx="625475" cy="625475"/>
          </a:xfrm>
          <a:prstGeom prst="ellipse">
            <a:avLst/>
          </a:prstGeom>
          <a:solidFill>
            <a:srgbClr val="ECCBCA"/>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3" name="椭圆 5"/>
          <p:cNvSpPr>
            <a:spLocks noChangeArrowheads="1"/>
          </p:cNvSpPr>
          <p:nvPr/>
        </p:nvSpPr>
        <p:spPr bwMode="auto">
          <a:xfrm>
            <a:off x="8975754" y="2047480"/>
            <a:ext cx="378260" cy="378260"/>
          </a:xfrm>
          <a:prstGeom prst="ellipse">
            <a:avLst/>
          </a:prstGeom>
          <a:solidFill>
            <a:srgbClr val="D78F8D"/>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4" name="椭圆 8"/>
          <p:cNvSpPr>
            <a:spLocks noChangeArrowheads="1"/>
          </p:cNvSpPr>
          <p:nvPr/>
        </p:nvSpPr>
        <p:spPr bwMode="auto">
          <a:xfrm>
            <a:off x="8663016" y="4159073"/>
            <a:ext cx="625475" cy="625475"/>
          </a:xfrm>
          <a:prstGeom prst="ellipse">
            <a:avLst/>
          </a:prstGeom>
          <a:solidFill>
            <a:srgbClr val="ECCBCA"/>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 name="椭圆 9"/>
          <p:cNvSpPr>
            <a:spLocks noChangeArrowheads="1"/>
          </p:cNvSpPr>
          <p:nvPr/>
        </p:nvSpPr>
        <p:spPr bwMode="auto">
          <a:xfrm>
            <a:off x="6466563" y="4693852"/>
            <a:ext cx="312737" cy="312737"/>
          </a:xfrm>
          <a:prstGeom prst="ellipse">
            <a:avLst/>
          </a:prstGeom>
          <a:solidFill>
            <a:srgbClr val="ECCBCA"/>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 name="椭圆 29"/>
          <p:cNvSpPr>
            <a:spLocks noChangeArrowheads="1"/>
          </p:cNvSpPr>
          <p:nvPr/>
        </p:nvSpPr>
        <p:spPr bwMode="auto">
          <a:xfrm>
            <a:off x="9368085" y="5149673"/>
            <a:ext cx="341312" cy="341312"/>
          </a:xfrm>
          <a:prstGeom prst="ellipse">
            <a:avLst/>
          </a:prstGeom>
          <a:solidFill>
            <a:srgbClr val="E5B8B7"/>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2" name="椭圆 30"/>
          <p:cNvSpPr>
            <a:spLocks noChangeArrowheads="1"/>
          </p:cNvSpPr>
          <p:nvPr/>
        </p:nvSpPr>
        <p:spPr bwMode="auto">
          <a:xfrm>
            <a:off x="9435536" y="5217124"/>
            <a:ext cx="206410" cy="206410"/>
          </a:xfrm>
          <a:prstGeom prst="ellipse">
            <a:avLst/>
          </a:prstGeom>
          <a:solidFill>
            <a:srgbClr val="D78F8D"/>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3" name="椭圆 32"/>
          <p:cNvSpPr>
            <a:spLocks noChangeArrowheads="1"/>
          </p:cNvSpPr>
          <p:nvPr/>
        </p:nvSpPr>
        <p:spPr bwMode="auto">
          <a:xfrm>
            <a:off x="8267947" y="5071885"/>
            <a:ext cx="169863" cy="171450"/>
          </a:xfrm>
          <a:prstGeom prst="ellipse">
            <a:avLst/>
          </a:prstGeom>
          <a:solidFill>
            <a:srgbClr val="E5B8B7"/>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4" name="椭圆 33"/>
          <p:cNvSpPr>
            <a:spLocks noChangeArrowheads="1"/>
          </p:cNvSpPr>
          <p:nvPr/>
        </p:nvSpPr>
        <p:spPr bwMode="auto">
          <a:xfrm>
            <a:off x="8301516" y="5105767"/>
            <a:ext cx="102726" cy="103685"/>
          </a:xfrm>
          <a:prstGeom prst="ellipse">
            <a:avLst/>
          </a:prstGeom>
          <a:solidFill>
            <a:srgbClr val="D78F8D"/>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5" name="椭圆 39"/>
          <p:cNvSpPr>
            <a:spLocks noChangeArrowheads="1"/>
          </p:cNvSpPr>
          <p:nvPr/>
        </p:nvSpPr>
        <p:spPr bwMode="auto">
          <a:xfrm>
            <a:off x="2815347" y="4513085"/>
            <a:ext cx="298450" cy="298450"/>
          </a:xfrm>
          <a:prstGeom prst="ellipse">
            <a:avLst/>
          </a:prstGeom>
          <a:solidFill>
            <a:srgbClr val="E5B8B7"/>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6" name="椭圆 40"/>
          <p:cNvSpPr>
            <a:spLocks noChangeArrowheads="1"/>
          </p:cNvSpPr>
          <p:nvPr/>
        </p:nvSpPr>
        <p:spPr bwMode="auto">
          <a:xfrm>
            <a:off x="2874327" y="4572065"/>
            <a:ext cx="180489" cy="180489"/>
          </a:xfrm>
          <a:prstGeom prst="ellipse">
            <a:avLst/>
          </a:prstGeom>
          <a:solidFill>
            <a:srgbClr val="D78F8D"/>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0" name="矩形 19"/>
          <p:cNvSpPr/>
          <p:nvPr/>
        </p:nvSpPr>
        <p:spPr>
          <a:xfrm>
            <a:off x="4723765" y="5149850"/>
            <a:ext cx="7257415" cy="1506855"/>
          </a:xfrm>
          <a:prstGeom prst="rect">
            <a:avLst/>
          </a:prstGeom>
        </p:spPr>
        <p:txBody>
          <a:bodyPr wrap="square">
            <a:spAutoFit/>
          </a:bodyPr>
          <a:lstStyle/>
          <a:p>
            <a:pPr algn="ctr" defTabSz="1150620">
              <a:spcBef>
                <a:spcPct val="20000"/>
              </a:spcBef>
              <a:buClrTx/>
              <a:buSzTx/>
              <a:buFontTx/>
            </a:pPr>
            <a:r>
              <a:rPr lang="en-US" altLang="zh-CN" sz="2000" dirty="0" smtClean="0">
                <a:solidFill>
                  <a:schemeClr val="accent1">
                    <a:lumMod val="50000"/>
                  </a:schemeClr>
                </a:solidFill>
                <a:latin typeface="华文细黑" panose="02010600040101010101" pitchFamily="2" charset="-122"/>
                <a:ea typeface="华文细黑" panose="02010600040101010101" pitchFamily="2" charset="-122"/>
                <a:sym typeface="+mn-ea"/>
              </a:rPr>
              <a:t>指导导师：王冠</a:t>
            </a:r>
            <a:endParaRPr lang="en-US" altLang="zh-CN" sz="2000" dirty="0" smtClean="0">
              <a:solidFill>
                <a:schemeClr val="accent1">
                  <a:lumMod val="50000"/>
                </a:schemeClr>
              </a:solidFill>
              <a:latin typeface="华文细黑" panose="02010600040101010101" pitchFamily="2" charset="-122"/>
              <a:ea typeface="华文细黑" panose="02010600040101010101" pitchFamily="2" charset="-122"/>
              <a:sym typeface="+mn-ea"/>
            </a:endParaRPr>
          </a:p>
          <a:p>
            <a:pPr algn="ctr" defTabSz="1150620">
              <a:spcBef>
                <a:spcPct val="20000"/>
              </a:spcBef>
              <a:buClrTx/>
              <a:buSzTx/>
              <a:buFontTx/>
            </a:pPr>
            <a:r>
              <a:rPr lang="zh-CN" altLang="en-US" sz="2000" dirty="0" smtClean="0">
                <a:solidFill>
                  <a:schemeClr val="accent1">
                    <a:lumMod val="50000"/>
                  </a:schemeClr>
                </a:solidFill>
                <a:latin typeface="华文细黑" panose="02010600040101010101" pitchFamily="2" charset="-122"/>
                <a:ea typeface="华文细黑" panose="02010600040101010101" pitchFamily="2" charset="-122"/>
                <a:sym typeface="+mn-ea"/>
              </a:rPr>
              <a:t>小组成员：陈璇婧 金姝沛 刘守辽 姚秦 刘运强</a:t>
            </a:r>
            <a:endParaRPr lang="en-US" altLang="zh-CN" sz="2000" kern="0" dirty="0" smtClean="0">
              <a:solidFill>
                <a:schemeClr val="accent1">
                  <a:lumMod val="50000"/>
                </a:schemeClr>
              </a:solidFill>
              <a:latin typeface="华文细黑" panose="02010600040101010101" pitchFamily="2" charset="-122"/>
              <a:ea typeface="华文细黑" panose="02010600040101010101" pitchFamily="2" charset="-122"/>
            </a:endParaRPr>
          </a:p>
          <a:p>
            <a:pPr algn="ctr" defTabSz="1150620">
              <a:spcBef>
                <a:spcPct val="20000"/>
              </a:spcBef>
              <a:buClrTx/>
              <a:buSzTx/>
              <a:buFontTx/>
            </a:pPr>
            <a:r>
              <a:rPr lang="en-US" altLang="zh-CN" sz="2000" kern="0" dirty="0" smtClean="0">
                <a:solidFill>
                  <a:schemeClr val="accent1">
                    <a:lumMod val="50000"/>
                  </a:schemeClr>
                </a:solidFill>
                <a:latin typeface="华文细黑" panose="02010600040101010101" pitchFamily="2" charset="-122"/>
                <a:ea typeface="华文细黑" panose="02010600040101010101" pitchFamily="2" charset="-122"/>
              </a:rPr>
              <a:t>汇报人：陈璇婧</a:t>
            </a:r>
            <a:endParaRPr lang="en-US" altLang="zh-CN" sz="2000" kern="0" dirty="0" smtClean="0">
              <a:solidFill>
                <a:schemeClr val="accent1">
                  <a:lumMod val="50000"/>
                </a:schemeClr>
              </a:solidFill>
              <a:latin typeface="华文细黑" panose="02010600040101010101" pitchFamily="2" charset="-122"/>
              <a:ea typeface="华文细黑" panose="02010600040101010101" pitchFamily="2" charset="-122"/>
            </a:endParaRPr>
          </a:p>
          <a:p>
            <a:pPr algn="ctr" defTabSz="1150620">
              <a:spcBef>
                <a:spcPct val="20000"/>
              </a:spcBef>
              <a:buClrTx/>
              <a:buSzTx/>
              <a:buFontTx/>
            </a:pPr>
            <a:r>
              <a:rPr lang="en-US" altLang="zh-CN" sz="2000" kern="0" dirty="0" smtClean="0">
                <a:solidFill>
                  <a:schemeClr val="accent1">
                    <a:lumMod val="50000"/>
                  </a:schemeClr>
                </a:solidFill>
                <a:latin typeface="华文细黑" panose="02010600040101010101" pitchFamily="2" charset="-122"/>
                <a:ea typeface="华文细黑" panose="02010600040101010101" pitchFamily="2" charset="-122"/>
              </a:rPr>
              <a:t>汇报时间：2021年1月6</a:t>
            </a:r>
            <a:r>
              <a:rPr lang="zh-CN" altLang="en-US" sz="2000" kern="0" dirty="0" smtClean="0">
                <a:solidFill>
                  <a:schemeClr val="accent1">
                    <a:lumMod val="50000"/>
                  </a:schemeClr>
                </a:solidFill>
                <a:latin typeface="华文细黑" panose="02010600040101010101" pitchFamily="2" charset="-122"/>
                <a:ea typeface="华文细黑" panose="02010600040101010101" pitchFamily="2" charset="-122"/>
              </a:rPr>
              <a:t>日</a:t>
            </a:r>
            <a:endParaRPr lang="zh-CN" altLang="en-US" sz="2000" kern="0" dirty="0" smtClean="0">
              <a:solidFill>
                <a:schemeClr val="accent1">
                  <a:lumMod val="50000"/>
                </a:schemeClr>
              </a:solidFill>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970915" y="2541905"/>
            <a:ext cx="375285" cy="324485"/>
          </a:xfrm>
          <a:prstGeom prst="ellipse">
            <a:avLst/>
          </a:pr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939165" y="4476750"/>
            <a:ext cx="529590" cy="486410"/>
          </a:xfrm>
          <a:prstGeom prst="ellipse">
            <a:avLst/>
          </a:prstGeom>
          <a:solidFill>
            <a:srgbClr val="EDD1CF">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1019075" y="303754"/>
            <a:ext cx="1299101" cy="1299101"/>
          </a:xfrm>
          <a:prstGeom prst="ellipse">
            <a:avLst/>
          </a:pr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821781" y="1040074"/>
            <a:ext cx="524547" cy="524547"/>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499883" y="630446"/>
            <a:ext cx="4297680" cy="645160"/>
          </a:xfrm>
          <a:prstGeom prst="rect">
            <a:avLst/>
          </a:prstGeom>
        </p:spPr>
        <p:txBody>
          <a:bodyPr wrap="none">
            <a:spAutoFit/>
          </a:bodyPr>
          <a:lstStyle/>
          <a:p>
            <a:pPr algn="ctr"/>
            <a:r>
              <a:rPr lang="zh-CN" altLang="en-US" sz="3600" dirty="0">
                <a:solidFill>
                  <a:srgbClr val="523A2C"/>
                </a:solidFill>
                <a:latin typeface="华文细黑" panose="02010600040101010101" pitchFamily="2" charset="-122"/>
                <a:ea typeface="华文细黑" panose="02010600040101010101" pitchFamily="2" charset="-122"/>
              </a:rPr>
              <a:t>设置边界条件及载荷</a:t>
            </a:r>
            <a:endParaRPr lang="zh-CN" altLang="en-US" sz="3600" dirty="0">
              <a:solidFill>
                <a:srgbClr val="523A2C"/>
              </a:solidFill>
              <a:latin typeface="华文细黑" panose="02010600040101010101" pitchFamily="2" charset="-122"/>
              <a:ea typeface="华文细黑" panose="02010600040101010101" pitchFamily="2" charset="-122"/>
            </a:endParaRPr>
          </a:p>
        </p:txBody>
      </p:sp>
      <p:sp>
        <p:nvSpPr>
          <p:cNvPr id="127" name="文本框 126"/>
          <p:cNvSpPr txBox="1"/>
          <p:nvPr/>
        </p:nvSpPr>
        <p:spPr>
          <a:xfrm>
            <a:off x="1165225" y="1040130"/>
            <a:ext cx="8882380" cy="706755"/>
          </a:xfrm>
          <a:prstGeom prst="rect">
            <a:avLst/>
          </a:prstGeom>
          <a:noFill/>
          <a:ln w="9525">
            <a:noFill/>
          </a:ln>
        </p:spPr>
        <p:txBody>
          <a:bodyPr wrap="square">
            <a:spAutoFit/>
          </a:bodyPr>
          <a:p>
            <a:pPr indent="0"/>
            <a:r>
              <a:rPr lang="en-US" sz="1200" b="0">
                <a:latin typeface="宋体" panose="02010600030101010101" pitchFamily="2" charset="-122"/>
                <a:ea typeface="宋体" panose="02010600030101010101" pitchFamily="2" charset="-122"/>
              </a:rPr>
              <a:t> </a:t>
            </a:r>
            <a:endParaRPr lang="zh-CN" sz="1200" b="0">
              <a:ea typeface="宋体" panose="02010600030101010101" pitchFamily="2" charset="-122"/>
            </a:endParaRPr>
          </a:p>
          <a:p>
            <a:pPr indent="0"/>
            <a:r>
              <a:rPr lang="zh-CN" sz="1600" b="0">
                <a:ea typeface="宋体" panose="02010600030101010101" pitchFamily="2" charset="-122"/>
              </a:rPr>
              <a:t>在固体力学板块对其添加边界载荷如图所示，边界载荷作用于钹型的顶部和底部，大小为0.7MPa。</a:t>
            </a:r>
            <a:endParaRPr lang="zh-CN" sz="1600">
              <a:ea typeface="宋体" panose="02010600030101010101" pitchFamily="2" charset="-122"/>
            </a:endParaRPr>
          </a:p>
        </p:txBody>
      </p:sp>
      <p:pic>
        <p:nvPicPr>
          <p:cNvPr id="6" name="图片 5"/>
          <p:cNvPicPr/>
          <p:nvPr/>
        </p:nvPicPr>
        <p:blipFill>
          <a:blip r:embed="rId1"/>
          <a:stretch>
            <a:fillRect/>
          </a:stretch>
        </p:blipFill>
        <p:spPr>
          <a:xfrm>
            <a:off x="1438910" y="1825625"/>
            <a:ext cx="3002280" cy="1649095"/>
          </a:xfrm>
          <a:prstGeom prst="rect">
            <a:avLst/>
          </a:prstGeom>
          <a:noFill/>
          <a:ln w="9525">
            <a:noFill/>
          </a:ln>
        </p:spPr>
      </p:pic>
      <p:sp>
        <p:nvSpPr>
          <p:cNvPr id="128" name="文本框 127"/>
          <p:cNvSpPr txBox="1"/>
          <p:nvPr/>
        </p:nvSpPr>
        <p:spPr>
          <a:xfrm>
            <a:off x="3556000" y="-218440"/>
            <a:ext cx="5080000" cy="460375"/>
          </a:xfrm>
          <a:prstGeom prst="rect">
            <a:avLst/>
          </a:prstGeom>
          <a:noFill/>
          <a:ln w="9525">
            <a:noFill/>
          </a:ln>
        </p:spPr>
        <p:txBody>
          <a:bodyPr>
            <a:spAutoFit/>
          </a:bodyPr>
          <a:p>
            <a:pPr indent="0"/>
            <a:r>
              <a:rPr lang="en-US" sz="1200" b="0">
                <a:latin typeface="宋体" panose="02010600030101010101" pitchFamily="2" charset="-122"/>
                <a:ea typeface="宋体" panose="02010600030101010101" pitchFamily="2" charset="-122"/>
              </a:rPr>
              <a:t> </a:t>
            </a:r>
            <a:endParaRPr lang="zh-CN" altLang="en-US"/>
          </a:p>
        </p:txBody>
      </p:sp>
      <p:pic>
        <p:nvPicPr>
          <p:cNvPr id="7" name="图片 6"/>
          <p:cNvPicPr/>
          <p:nvPr/>
        </p:nvPicPr>
        <p:blipFill>
          <a:blip r:embed="rId2"/>
          <a:stretch>
            <a:fillRect/>
          </a:stretch>
        </p:blipFill>
        <p:spPr>
          <a:xfrm>
            <a:off x="4797425" y="1746885"/>
            <a:ext cx="2867025" cy="1941195"/>
          </a:xfrm>
          <a:prstGeom prst="rect">
            <a:avLst/>
          </a:prstGeom>
          <a:noFill/>
          <a:ln w="9525">
            <a:noFill/>
          </a:ln>
        </p:spPr>
      </p:pic>
      <p:pic>
        <p:nvPicPr>
          <p:cNvPr id="8" name="图片 7"/>
          <p:cNvPicPr/>
          <p:nvPr/>
        </p:nvPicPr>
        <p:blipFill>
          <a:blip r:embed="rId3"/>
          <a:stretch>
            <a:fillRect/>
          </a:stretch>
        </p:blipFill>
        <p:spPr>
          <a:xfrm>
            <a:off x="7801610" y="1746885"/>
            <a:ext cx="2771775" cy="1940560"/>
          </a:xfrm>
          <a:prstGeom prst="rect">
            <a:avLst/>
          </a:prstGeom>
          <a:noFill/>
          <a:ln w="9525">
            <a:noFill/>
          </a:ln>
        </p:spPr>
      </p:pic>
      <p:pic>
        <p:nvPicPr>
          <p:cNvPr id="9" name="图片 8"/>
          <p:cNvPicPr/>
          <p:nvPr/>
        </p:nvPicPr>
        <p:blipFill>
          <a:blip r:embed="rId4"/>
          <a:stretch>
            <a:fillRect/>
          </a:stretch>
        </p:blipFill>
        <p:spPr>
          <a:xfrm>
            <a:off x="1552575" y="4333875"/>
            <a:ext cx="3117850" cy="1846580"/>
          </a:xfrm>
          <a:prstGeom prst="rect">
            <a:avLst/>
          </a:prstGeom>
          <a:noFill/>
          <a:ln w="9525">
            <a:noFill/>
          </a:ln>
        </p:spPr>
      </p:pic>
      <p:pic>
        <p:nvPicPr>
          <p:cNvPr id="131" name="图片 130"/>
          <p:cNvPicPr/>
          <p:nvPr/>
        </p:nvPicPr>
        <p:blipFill>
          <a:blip r:embed="rId5"/>
          <a:stretch>
            <a:fillRect/>
          </a:stretch>
        </p:blipFill>
        <p:spPr>
          <a:xfrm>
            <a:off x="8004810" y="4333875"/>
            <a:ext cx="2864485" cy="1993900"/>
          </a:xfrm>
          <a:prstGeom prst="rect">
            <a:avLst/>
          </a:prstGeom>
          <a:noFill/>
          <a:ln w="9525">
            <a:noFill/>
          </a:ln>
        </p:spPr>
      </p:pic>
      <p:sp>
        <p:nvSpPr>
          <p:cNvPr id="132" name="文本框 131"/>
          <p:cNvSpPr txBox="1"/>
          <p:nvPr/>
        </p:nvSpPr>
        <p:spPr>
          <a:xfrm>
            <a:off x="3556000" y="7715885"/>
            <a:ext cx="5080000" cy="275590"/>
          </a:xfrm>
          <a:prstGeom prst="rect">
            <a:avLst/>
          </a:prstGeom>
          <a:noFill/>
          <a:ln w="9525">
            <a:noFill/>
          </a:ln>
        </p:spPr>
        <p:txBody>
          <a:bodyPr>
            <a:spAutoFit/>
          </a:bodyPr>
          <a:p>
            <a:pPr indent="0"/>
            <a:r>
              <a:rPr lang="en-US" sz="1200" b="0">
                <a:latin typeface="宋体" panose="02010600030101010101" pitchFamily="2" charset="-122"/>
                <a:ea typeface="宋体" panose="02010600030101010101" pitchFamily="2" charset="-122"/>
              </a:rPr>
              <a:t> </a:t>
            </a:r>
            <a:endParaRPr lang="zh-CN" altLang="en-US"/>
          </a:p>
        </p:txBody>
      </p:sp>
      <p:pic>
        <p:nvPicPr>
          <p:cNvPr id="10" name="图片 9"/>
          <p:cNvPicPr/>
          <p:nvPr/>
        </p:nvPicPr>
        <p:blipFill>
          <a:blip r:embed="rId6"/>
          <a:stretch>
            <a:fillRect/>
          </a:stretch>
        </p:blipFill>
        <p:spPr>
          <a:xfrm>
            <a:off x="4949190" y="4266565"/>
            <a:ext cx="2715260" cy="2122170"/>
          </a:xfrm>
          <a:prstGeom prst="rect">
            <a:avLst/>
          </a:prstGeom>
          <a:noFill/>
          <a:ln w="9525">
            <a:noFill/>
          </a:ln>
        </p:spPr>
      </p:pic>
      <p:sp>
        <p:nvSpPr>
          <p:cNvPr id="133" name="文本框 132"/>
          <p:cNvSpPr txBox="1"/>
          <p:nvPr/>
        </p:nvSpPr>
        <p:spPr>
          <a:xfrm>
            <a:off x="1552575" y="3813810"/>
            <a:ext cx="7778115" cy="337185"/>
          </a:xfrm>
          <a:prstGeom prst="rect">
            <a:avLst/>
          </a:prstGeom>
          <a:noFill/>
          <a:ln w="9525">
            <a:noFill/>
          </a:ln>
        </p:spPr>
        <p:txBody>
          <a:bodyPr wrap="square">
            <a:spAutoFit/>
          </a:bodyPr>
          <a:p>
            <a:pPr indent="0"/>
            <a:r>
              <a:rPr lang="zh-CN" sz="1600" b="0">
                <a:ea typeface="宋体" panose="02010600030101010101" pitchFamily="2" charset="-122"/>
              </a:rPr>
              <a:t>在静电板块对其压电材料和钹型金属端帽接触的上方设置终端，下方接地。</a:t>
            </a:r>
            <a:endParaRPr lang="zh-CN" sz="160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椭圆 51"/>
          <p:cNvSpPr/>
          <p:nvPr/>
        </p:nvSpPr>
        <p:spPr>
          <a:xfrm>
            <a:off x="1019075" y="303754"/>
            <a:ext cx="1299101" cy="1299101"/>
          </a:xfrm>
          <a:prstGeom prst="ellipse">
            <a:avLst/>
          </a:pr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53" name="椭圆 52"/>
          <p:cNvSpPr/>
          <p:nvPr/>
        </p:nvSpPr>
        <p:spPr>
          <a:xfrm>
            <a:off x="821781" y="1040074"/>
            <a:ext cx="524547" cy="524547"/>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54" name="矩形 53"/>
          <p:cNvSpPr/>
          <p:nvPr/>
        </p:nvSpPr>
        <p:spPr>
          <a:xfrm>
            <a:off x="1439145" y="465038"/>
            <a:ext cx="6621780" cy="398780"/>
          </a:xfrm>
          <a:prstGeom prst="rect">
            <a:avLst/>
          </a:prstGeom>
        </p:spPr>
        <p:txBody>
          <a:bodyPr wrap="none">
            <a:spAutoFit/>
          </a:bodyPr>
          <a:lstStyle/>
          <a:p>
            <a:pPr algn="ctr"/>
            <a:r>
              <a:rPr lang="zh-CN" altLang="en-US" sz="2000" dirty="0">
                <a:solidFill>
                  <a:srgbClr val="523A2C"/>
                </a:solidFill>
                <a:latin typeface="华文细黑" panose="02010600040101010101" pitchFamily="2" charset="-122"/>
                <a:ea typeface="华文细黑" panose="02010600040101010101" pitchFamily="2" charset="-122"/>
                <a:sym typeface="+mn-ea"/>
              </a:rPr>
              <a:t>振型截面、3D振型、压电材料表面电势图、回转几何图示</a:t>
            </a:r>
            <a:endParaRPr lang="zh-CN" altLang="en-US" sz="2000" dirty="0">
              <a:solidFill>
                <a:srgbClr val="523A2C"/>
              </a:solidFill>
              <a:latin typeface="华文细黑" panose="02010600040101010101" pitchFamily="2" charset="-122"/>
              <a:ea typeface="华文细黑" panose="02010600040101010101" pitchFamily="2" charset="-122"/>
              <a:sym typeface="+mn-ea"/>
            </a:endParaRPr>
          </a:p>
        </p:txBody>
      </p:sp>
      <p:sp>
        <p:nvSpPr>
          <p:cNvPr id="135" name="文本框 134"/>
          <p:cNvSpPr txBox="1"/>
          <p:nvPr/>
        </p:nvSpPr>
        <p:spPr>
          <a:xfrm>
            <a:off x="5446395" y="4161473"/>
            <a:ext cx="5080000" cy="275590"/>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sp>
        <p:nvSpPr>
          <p:cNvPr id="137" name="文本框 136"/>
          <p:cNvSpPr txBox="1"/>
          <p:nvPr/>
        </p:nvSpPr>
        <p:spPr>
          <a:xfrm>
            <a:off x="5446395" y="8064183"/>
            <a:ext cx="5080000" cy="46037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grpSp>
        <p:nvGrpSpPr>
          <p:cNvPr id="57" name="组合 56"/>
          <p:cNvGrpSpPr/>
          <p:nvPr/>
        </p:nvGrpSpPr>
        <p:grpSpPr>
          <a:xfrm>
            <a:off x="1597660" y="964565"/>
            <a:ext cx="8848090" cy="8305800"/>
            <a:chOff x="2557" y="1437"/>
            <a:chExt cx="13934" cy="13080"/>
          </a:xfrm>
        </p:grpSpPr>
        <p:sp>
          <p:nvSpPr>
            <p:cNvPr id="51" name="文本框 50"/>
            <p:cNvSpPr txBox="1"/>
            <p:nvPr/>
          </p:nvSpPr>
          <p:spPr>
            <a:xfrm>
              <a:off x="2557" y="1437"/>
              <a:ext cx="8000" cy="531"/>
            </a:xfrm>
            <a:prstGeom prst="rect">
              <a:avLst/>
            </a:prstGeom>
            <a:noFill/>
            <a:ln w="9525">
              <a:noFill/>
            </a:ln>
          </p:spPr>
          <p:txBody>
            <a:bodyPr>
              <a:spAutoFit/>
            </a:bodyPr>
            <a:p>
              <a:pPr indent="0"/>
              <a:r>
                <a:rPr lang="en-US" sz="1600" b="1">
                  <a:latin typeface="Calibri" panose="020F0502020204030204" charset="0"/>
                  <a:ea typeface="宋体" panose="02010600030101010101" pitchFamily="2" charset="-122"/>
                </a:rPr>
                <a:t>1.</a:t>
              </a:r>
              <a:r>
                <a:rPr lang="zh-CN" sz="1600" b="1">
                  <a:latin typeface="Calibri" panose="020F0502020204030204" charset="0"/>
                  <a:ea typeface="宋体" panose="02010600030101010101" pitchFamily="2" charset="-122"/>
                </a:rPr>
                <a:t>对应特征频率</a:t>
              </a:r>
              <a:r>
                <a:rPr lang="en-US" sz="1600" b="1">
                  <a:latin typeface="Calibri" panose="020F0502020204030204" charset="0"/>
                  <a:ea typeface="宋体" panose="02010600030101010101" pitchFamily="2" charset="-122"/>
                </a:rPr>
                <a:t>25199HZ</a:t>
              </a:r>
              <a:endParaRPr lang="en-US" altLang="en-US" sz="1600" b="1">
                <a:latin typeface="Calibri" panose="020F0502020204030204" charset="0"/>
                <a:ea typeface="宋体" panose="02010600030101010101" pitchFamily="2" charset="-122"/>
              </a:endParaRPr>
            </a:p>
          </p:txBody>
        </p:sp>
        <p:pic>
          <p:nvPicPr>
            <p:cNvPr id="55" name="图片 54"/>
            <p:cNvPicPr/>
            <p:nvPr/>
          </p:nvPicPr>
          <p:blipFill>
            <a:blip r:embed="rId1"/>
            <a:stretch>
              <a:fillRect/>
            </a:stretch>
          </p:blipFill>
          <p:spPr>
            <a:xfrm>
              <a:off x="2557" y="1871"/>
              <a:ext cx="6429" cy="3885"/>
            </a:xfrm>
            <a:prstGeom prst="rect">
              <a:avLst/>
            </a:prstGeom>
            <a:noFill/>
            <a:ln w="9525">
              <a:noFill/>
            </a:ln>
          </p:spPr>
        </p:pic>
        <p:pic>
          <p:nvPicPr>
            <p:cNvPr id="138" name="图片 137"/>
            <p:cNvPicPr/>
            <p:nvPr/>
          </p:nvPicPr>
          <p:blipFill>
            <a:blip r:embed="rId2"/>
            <a:stretch>
              <a:fillRect/>
            </a:stretch>
          </p:blipFill>
          <p:spPr>
            <a:xfrm>
              <a:off x="9482" y="1802"/>
              <a:ext cx="7009" cy="3954"/>
            </a:xfrm>
            <a:prstGeom prst="rect">
              <a:avLst/>
            </a:prstGeom>
            <a:noFill/>
            <a:ln w="9525">
              <a:noFill/>
            </a:ln>
          </p:spPr>
        </p:pic>
        <p:sp>
          <p:nvSpPr>
            <p:cNvPr id="139" name="文本框 138"/>
            <p:cNvSpPr txBox="1"/>
            <p:nvPr/>
          </p:nvSpPr>
          <p:spPr>
            <a:xfrm>
              <a:off x="2557" y="7427"/>
              <a:ext cx="8000" cy="72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pic>
          <p:nvPicPr>
            <p:cNvPr id="56" name="图片 55"/>
            <p:cNvPicPr/>
            <p:nvPr/>
          </p:nvPicPr>
          <p:blipFill>
            <a:blip r:embed="rId3"/>
            <a:stretch>
              <a:fillRect/>
            </a:stretch>
          </p:blipFill>
          <p:spPr>
            <a:xfrm>
              <a:off x="2557" y="5921"/>
              <a:ext cx="6429" cy="4019"/>
            </a:xfrm>
            <a:prstGeom prst="rect">
              <a:avLst/>
            </a:prstGeom>
            <a:noFill/>
            <a:ln w="9525">
              <a:noFill/>
            </a:ln>
          </p:spPr>
        </p:pic>
        <p:pic>
          <p:nvPicPr>
            <p:cNvPr id="140" name="图片 139"/>
            <p:cNvPicPr/>
            <p:nvPr/>
          </p:nvPicPr>
          <p:blipFill>
            <a:blip r:embed="rId4"/>
            <a:stretch>
              <a:fillRect/>
            </a:stretch>
          </p:blipFill>
          <p:spPr>
            <a:xfrm>
              <a:off x="9696" y="5921"/>
              <a:ext cx="6499" cy="4246"/>
            </a:xfrm>
            <a:prstGeom prst="rect">
              <a:avLst/>
            </a:prstGeom>
            <a:noFill/>
            <a:ln w="9525">
              <a:noFill/>
            </a:ln>
          </p:spPr>
        </p:pic>
        <p:sp>
          <p:nvSpPr>
            <p:cNvPr id="141" name="文本框 140"/>
            <p:cNvSpPr txBox="1"/>
            <p:nvPr/>
          </p:nvSpPr>
          <p:spPr>
            <a:xfrm>
              <a:off x="2557" y="13792"/>
              <a:ext cx="8000" cy="72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椭圆 51"/>
          <p:cNvSpPr/>
          <p:nvPr/>
        </p:nvSpPr>
        <p:spPr>
          <a:xfrm>
            <a:off x="1019075" y="303754"/>
            <a:ext cx="1299101" cy="1299101"/>
          </a:xfrm>
          <a:prstGeom prst="ellipse">
            <a:avLst/>
          </a:pr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53" name="椭圆 52"/>
          <p:cNvSpPr/>
          <p:nvPr/>
        </p:nvSpPr>
        <p:spPr>
          <a:xfrm>
            <a:off x="821781" y="1040074"/>
            <a:ext cx="524547" cy="524547"/>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54" name="矩形 53"/>
          <p:cNvSpPr/>
          <p:nvPr/>
        </p:nvSpPr>
        <p:spPr>
          <a:xfrm>
            <a:off x="1439145" y="465038"/>
            <a:ext cx="6621780" cy="398780"/>
          </a:xfrm>
          <a:prstGeom prst="rect">
            <a:avLst/>
          </a:prstGeom>
        </p:spPr>
        <p:txBody>
          <a:bodyPr wrap="none">
            <a:spAutoFit/>
          </a:bodyPr>
          <a:lstStyle/>
          <a:p>
            <a:pPr algn="ctr"/>
            <a:r>
              <a:rPr lang="zh-CN" altLang="en-US" sz="2000" dirty="0">
                <a:solidFill>
                  <a:srgbClr val="523A2C"/>
                </a:solidFill>
                <a:latin typeface="华文细黑" panose="02010600040101010101" pitchFamily="2" charset="-122"/>
                <a:ea typeface="华文细黑" panose="02010600040101010101" pitchFamily="2" charset="-122"/>
                <a:sym typeface="+mn-ea"/>
              </a:rPr>
              <a:t>振型截面、3D振型、压电材料表面电势图、回转几何图示</a:t>
            </a:r>
            <a:endParaRPr lang="zh-CN" altLang="en-US" sz="2000" dirty="0">
              <a:solidFill>
                <a:srgbClr val="523A2C"/>
              </a:solidFill>
              <a:latin typeface="华文细黑" panose="02010600040101010101" pitchFamily="2" charset="-122"/>
              <a:ea typeface="华文细黑" panose="02010600040101010101" pitchFamily="2" charset="-122"/>
              <a:sym typeface="+mn-ea"/>
            </a:endParaRPr>
          </a:p>
        </p:txBody>
      </p:sp>
      <p:sp>
        <p:nvSpPr>
          <p:cNvPr id="135" name="文本框 134"/>
          <p:cNvSpPr txBox="1"/>
          <p:nvPr/>
        </p:nvSpPr>
        <p:spPr>
          <a:xfrm>
            <a:off x="5446395" y="4161473"/>
            <a:ext cx="5080000" cy="275590"/>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sp>
        <p:nvSpPr>
          <p:cNvPr id="137" name="文本框 136"/>
          <p:cNvSpPr txBox="1"/>
          <p:nvPr/>
        </p:nvSpPr>
        <p:spPr>
          <a:xfrm>
            <a:off x="5446395" y="8064183"/>
            <a:ext cx="5080000" cy="46037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grpSp>
        <p:nvGrpSpPr>
          <p:cNvPr id="57" name="组合 56"/>
          <p:cNvGrpSpPr/>
          <p:nvPr/>
        </p:nvGrpSpPr>
        <p:grpSpPr>
          <a:xfrm>
            <a:off x="1597660" y="964565"/>
            <a:ext cx="5080000" cy="8305800"/>
            <a:chOff x="2557" y="1437"/>
            <a:chExt cx="8000" cy="13080"/>
          </a:xfrm>
        </p:grpSpPr>
        <p:sp>
          <p:nvSpPr>
            <p:cNvPr id="51" name="文本框 50"/>
            <p:cNvSpPr txBox="1"/>
            <p:nvPr/>
          </p:nvSpPr>
          <p:spPr>
            <a:xfrm>
              <a:off x="2557" y="1437"/>
              <a:ext cx="8000" cy="531"/>
            </a:xfrm>
            <a:prstGeom prst="rect">
              <a:avLst/>
            </a:prstGeom>
            <a:noFill/>
            <a:ln w="9525">
              <a:noFill/>
            </a:ln>
          </p:spPr>
          <p:txBody>
            <a:bodyPr>
              <a:spAutoFit/>
            </a:bodyPr>
            <a:p>
              <a:pPr indent="0"/>
              <a:r>
                <a:rPr lang="en-US" sz="1600" b="1">
                  <a:latin typeface="Calibri" panose="020F0502020204030204" charset="0"/>
                  <a:ea typeface="宋体" panose="02010600030101010101" pitchFamily="2" charset="-122"/>
                </a:rPr>
                <a:t>2.</a:t>
              </a:r>
              <a:r>
                <a:rPr lang="zh-CN" sz="1600" b="1">
                  <a:latin typeface="Calibri" panose="020F0502020204030204" charset="0"/>
                  <a:ea typeface="宋体" panose="02010600030101010101" pitchFamily="2" charset="-122"/>
                </a:rPr>
                <a:t>对应特征频率</a:t>
              </a:r>
              <a:r>
                <a:rPr lang="en-US" sz="1600" b="1">
                  <a:latin typeface="Calibri" panose="020F0502020204030204" charset="0"/>
                  <a:ea typeface="宋体" panose="02010600030101010101" pitchFamily="2" charset="-122"/>
                </a:rPr>
                <a:t>27291HZ</a:t>
              </a:r>
              <a:endParaRPr lang="en-US" sz="1600" b="1">
                <a:latin typeface="Calibri" panose="020F0502020204030204" charset="0"/>
                <a:ea typeface="宋体" panose="02010600030101010101" pitchFamily="2" charset="-122"/>
              </a:endParaRPr>
            </a:p>
          </p:txBody>
        </p:sp>
        <p:sp>
          <p:nvSpPr>
            <p:cNvPr id="139" name="文本框 138"/>
            <p:cNvSpPr txBox="1"/>
            <p:nvPr/>
          </p:nvSpPr>
          <p:spPr>
            <a:xfrm>
              <a:off x="2557" y="7427"/>
              <a:ext cx="8000" cy="72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sp>
          <p:nvSpPr>
            <p:cNvPr id="141" name="文本框 140"/>
            <p:cNvSpPr txBox="1"/>
            <p:nvPr/>
          </p:nvSpPr>
          <p:spPr>
            <a:xfrm>
              <a:off x="2557" y="13792"/>
              <a:ext cx="8000" cy="72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grpSp>
      <p:grpSp>
        <p:nvGrpSpPr>
          <p:cNvPr id="4" name="组合 3"/>
          <p:cNvGrpSpPr/>
          <p:nvPr/>
        </p:nvGrpSpPr>
        <p:grpSpPr>
          <a:xfrm>
            <a:off x="1691640" y="1301750"/>
            <a:ext cx="9062720" cy="5370195"/>
            <a:chOff x="2664" y="2050"/>
            <a:chExt cx="14272" cy="8457"/>
          </a:xfrm>
        </p:grpSpPr>
        <p:pic>
          <p:nvPicPr>
            <p:cNvPr id="2" name="图片 1"/>
            <p:cNvPicPr/>
            <p:nvPr/>
          </p:nvPicPr>
          <p:blipFill>
            <a:blip r:embed="rId1"/>
            <a:stretch>
              <a:fillRect/>
            </a:stretch>
          </p:blipFill>
          <p:spPr>
            <a:xfrm>
              <a:off x="2664" y="2050"/>
              <a:ext cx="6160" cy="4464"/>
            </a:xfrm>
            <a:prstGeom prst="rect">
              <a:avLst/>
            </a:prstGeom>
            <a:noFill/>
            <a:ln w="9525">
              <a:noFill/>
            </a:ln>
          </p:spPr>
        </p:pic>
        <p:pic>
          <p:nvPicPr>
            <p:cNvPr id="142" name="图片 141"/>
            <p:cNvPicPr/>
            <p:nvPr/>
          </p:nvPicPr>
          <p:blipFill>
            <a:blip r:embed="rId2"/>
            <a:stretch>
              <a:fillRect/>
            </a:stretch>
          </p:blipFill>
          <p:spPr>
            <a:xfrm>
              <a:off x="9860" y="2050"/>
              <a:ext cx="7076" cy="4297"/>
            </a:xfrm>
            <a:prstGeom prst="rect">
              <a:avLst/>
            </a:prstGeom>
            <a:noFill/>
            <a:ln w="9525">
              <a:noFill/>
            </a:ln>
          </p:spPr>
        </p:pic>
        <p:sp>
          <p:nvSpPr>
            <p:cNvPr id="143" name="文本框 142"/>
            <p:cNvSpPr txBox="1"/>
            <p:nvPr/>
          </p:nvSpPr>
          <p:spPr>
            <a:xfrm>
              <a:off x="3007" y="7864"/>
              <a:ext cx="8000" cy="434"/>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pic>
          <p:nvPicPr>
            <p:cNvPr id="3" name="图片 2"/>
            <p:cNvPicPr/>
            <p:nvPr/>
          </p:nvPicPr>
          <p:blipFill>
            <a:blip r:embed="rId3"/>
            <a:stretch>
              <a:fillRect/>
            </a:stretch>
          </p:blipFill>
          <p:spPr>
            <a:xfrm>
              <a:off x="2664" y="6554"/>
              <a:ext cx="6409" cy="3953"/>
            </a:xfrm>
            <a:prstGeom prst="rect">
              <a:avLst/>
            </a:prstGeom>
            <a:noFill/>
            <a:ln w="9525">
              <a:noFill/>
            </a:ln>
          </p:spPr>
        </p:pic>
        <p:pic>
          <p:nvPicPr>
            <p:cNvPr id="144" name="图片 143"/>
            <p:cNvPicPr/>
            <p:nvPr/>
          </p:nvPicPr>
          <p:blipFill>
            <a:blip r:embed="rId4"/>
            <a:stretch>
              <a:fillRect/>
            </a:stretch>
          </p:blipFill>
          <p:spPr>
            <a:xfrm>
              <a:off x="9860" y="6229"/>
              <a:ext cx="7075" cy="4278"/>
            </a:xfrm>
            <a:prstGeom prst="rect">
              <a:avLst/>
            </a:prstGeom>
            <a:noFill/>
            <a:ln w="9525">
              <a:noFill/>
            </a:ln>
          </p:spPr>
        </p:pic>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椭圆 51"/>
          <p:cNvSpPr/>
          <p:nvPr/>
        </p:nvSpPr>
        <p:spPr>
          <a:xfrm>
            <a:off x="1019075" y="303754"/>
            <a:ext cx="1299101" cy="1299101"/>
          </a:xfrm>
          <a:prstGeom prst="ellipse">
            <a:avLst/>
          </a:pr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53" name="椭圆 52"/>
          <p:cNvSpPr/>
          <p:nvPr/>
        </p:nvSpPr>
        <p:spPr>
          <a:xfrm>
            <a:off x="821781" y="1040074"/>
            <a:ext cx="524547" cy="524547"/>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54" name="矩形 53"/>
          <p:cNvSpPr/>
          <p:nvPr/>
        </p:nvSpPr>
        <p:spPr>
          <a:xfrm>
            <a:off x="1439145" y="465038"/>
            <a:ext cx="6621780" cy="398780"/>
          </a:xfrm>
          <a:prstGeom prst="rect">
            <a:avLst/>
          </a:prstGeom>
        </p:spPr>
        <p:txBody>
          <a:bodyPr wrap="none">
            <a:spAutoFit/>
          </a:bodyPr>
          <a:lstStyle/>
          <a:p>
            <a:pPr algn="ctr"/>
            <a:r>
              <a:rPr lang="zh-CN" altLang="en-US" sz="2000" dirty="0">
                <a:solidFill>
                  <a:srgbClr val="523A2C"/>
                </a:solidFill>
                <a:latin typeface="华文细黑" panose="02010600040101010101" pitchFamily="2" charset="-122"/>
                <a:ea typeface="华文细黑" panose="02010600040101010101" pitchFamily="2" charset="-122"/>
                <a:sym typeface="+mn-ea"/>
              </a:rPr>
              <a:t>振型截面、3D振型、压电材料表面电势图、回转几何图示</a:t>
            </a:r>
            <a:endParaRPr lang="zh-CN" altLang="en-US" sz="2000" dirty="0">
              <a:solidFill>
                <a:srgbClr val="523A2C"/>
              </a:solidFill>
              <a:latin typeface="华文细黑" panose="02010600040101010101" pitchFamily="2" charset="-122"/>
              <a:ea typeface="华文细黑" panose="02010600040101010101" pitchFamily="2" charset="-122"/>
              <a:sym typeface="+mn-ea"/>
            </a:endParaRPr>
          </a:p>
        </p:txBody>
      </p:sp>
      <p:sp>
        <p:nvSpPr>
          <p:cNvPr id="135" name="文本框 134"/>
          <p:cNvSpPr txBox="1"/>
          <p:nvPr/>
        </p:nvSpPr>
        <p:spPr>
          <a:xfrm>
            <a:off x="5446395" y="4161473"/>
            <a:ext cx="5080000" cy="275590"/>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sp>
        <p:nvSpPr>
          <p:cNvPr id="137" name="文本框 136"/>
          <p:cNvSpPr txBox="1"/>
          <p:nvPr/>
        </p:nvSpPr>
        <p:spPr>
          <a:xfrm>
            <a:off x="5446395" y="8064183"/>
            <a:ext cx="5080000" cy="46037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grpSp>
        <p:nvGrpSpPr>
          <p:cNvPr id="57" name="组合 56"/>
          <p:cNvGrpSpPr/>
          <p:nvPr/>
        </p:nvGrpSpPr>
        <p:grpSpPr>
          <a:xfrm>
            <a:off x="1597660" y="964565"/>
            <a:ext cx="5080000" cy="8305800"/>
            <a:chOff x="2557" y="1437"/>
            <a:chExt cx="8000" cy="13080"/>
          </a:xfrm>
        </p:grpSpPr>
        <p:sp>
          <p:nvSpPr>
            <p:cNvPr id="51" name="文本框 50"/>
            <p:cNvSpPr txBox="1"/>
            <p:nvPr/>
          </p:nvSpPr>
          <p:spPr>
            <a:xfrm>
              <a:off x="2557" y="1437"/>
              <a:ext cx="8000" cy="531"/>
            </a:xfrm>
            <a:prstGeom prst="rect">
              <a:avLst/>
            </a:prstGeom>
            <a:noFill/>
            <a:ln w="9525">
              <a:noFill/>
            </a:ln>
          </p:spPr>
          <p:txBody>
            <a:bodyPr>
              <a:spAutoFit/>
            </a:bodyPr>
            <a:p>
              <a:pPr indent="0"/>
              <a:r>
                <a:rPr lang="en-US" sz="1600" b="1">
                  <a:latin typeface="Calibri" panose="020F0502020204030204" charset="0"/>
                  <a:ea typeface="宋体" panose="02010600030101010101" pitchFamily="2" charset="-122"/>
                </a:rPr>
                <a:t>3.</a:t>
              </a:r>
              <a:r>
                <a:rPr lang="zh-CN" sz="1600" b="1">
                  <a:latin typeface="Calibri" panose="020F0502020204030204" charset="0"/>
                  <a:ea typeface="宋体" panose="02010600030101010101" pitchFamily="2" charset="-122"/>
                </a:rPr>
                <a:t>对应特征频率47586HZ</a:t>
              </a:r>
              <a:endParaRPr lang="zh-CN" sz="1600" b="1">
                <a:latin typeface="Calibri" panose="020F0502020204030204" charset="0"/>
                <a:ea typeface="宋体" panose="02010600030101010101" pitchFamily="2" charset="-122"/>
              </a:endParaRPr>
            </a:p>
          </p:txBody>
        </p:sp>
        <p:sp>
          <p:nvSpPr>
            <p:cNvPr id="139" name="文本框 138"/>
            <p:cNvSpPr txBox="1"/>
            <p:nvPr/>
          </p:nvSpPr>
          <p:spPr>
            <a:xfrm>
              <a:off x="2557" y="7427"/>
              <a:ext cx="8000" cy="72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sp>
          <p:nvSpPr>
            <p:cNvPr id="141" name="文本框 140"/>
            <p:cNvSpPr txBox="1"/>
            <p:nvPr/>
          </p:nvSpPr>
          <p:spPr>
            <a:xfrm>
              <a:off x="2557" y="13792"/>
              <a:ext cx="8000" cy="72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grpSp>
      <p:grpSp>
        <p:nvGrpSpPr>
          <p:cNvPr id="6" name="组合 5"/>
          <p:cNvGrpSpPr/>
          <p:nvPr/>
        </p:nvGrpSpPr>
        <p:grpSpPr>
          <a:xfrm>
            <a:off x="1861820" y="1165225"/>
            <a:ext cx="9163050" cy="8097203"/>
            <a:chOff x="7163" y="-1168"/>
            <a:chExt cx="14430" cy="12752"/>
          </a:xfrm>
        </p:grpSpPr>
        <p:pic>
          <p:nvPicPr>
            <p:cNvPr id="145" name="图片 144"/>
            <p:cNvPicPr/>
            <p:nvPr/>
          </p:nvPicPr>
          <p:blipFill>
            <a:blip r:embed="rId1"/>
            <a:stretch>
              <a:fillRect/>
            </a:stretch>
          </p:blipFill>
          <p:spPr>
            <a:xfrm>
              <a:off x="7486" y="-828"/>
              <a:ext cx="6522" cy="4379"/>
            </a:xfrm>
            <a:prstGeom prst="rect">
              <a:avLst/>
            </a:prstGeom>
            <a:noFill/>
            <a:ln w="9525">
              <a:noFill/>
            </a:ln>
          </p:spPr>
        </p:pic>
        <p:pic>
          <p:nvPicPr>
            <p:cNvPr id="146" name="图片 145"/>
            <p:cNvPicPr/>
            <p:nvPr/>
          </p:nvPicPr>
          <p:blipFill>
            <a:blip r:embed="rId2"/>
            <a:stretch>
              <a:fillRect/>
            </a:stretch>
          </p:blipFill>
          <p:spPr>
            <a:xfrm>
              <a:off x="15405" y="-1168"/>
              <a:ext cx="5844" cy="4719"/>
            </a:xfrm>
            <a:prstGeom prst="rect">
              <a:avLst/>
            </a:prstGeom>
            <a:noFill/>
            <a:ln w="9525">
              <a:noFill/>
            </a:ln>
          </p:spPr>
        </p:pic>
        <p:sp>
          <p:nvSpPr>
            <p:cNvPr id="147" name="文本框 146"/>
            <p:cNvSpPr txBox="1"/>
            <p:nvPr/>
          </p:nvSpPr>
          <p:spPr>
            <a:xfrm>
              <a:off x="7530" y="4773"/>
              <a:ext cx="8000" cy="434"/>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pic>
          <p:nvPicPr>
            <p:cNvPr id="5" name="图片 4"/>
            <p:cNvPicPr/>
            <p:nvPr/>
          </p:nvPicPr>
          <p:blipFill>
            <a:blip r:embed="rId3"/>
            <a:stretch>
              <a:fillRect/>
            </a:stretch>
          </p:blipFill>
          <p:spPr>
            <a:xfrm>
              <a:off x="7163" y="3698"/>
              <a:ext cx="6523" cy="3922"/>
            </a:xfrm>
            <a:prstGeom prst="rect">
              <a:avLst/>
            </a:prstGeom>
            <a:noFill/>
            <a:ln w="9525">
              <a:noFill/>
            </a:ln>
          </p:spPr>
        </p:pic>
        <p:pic>
          <p:nvPicPr>
            <p:cNvPr id="148" name="图片 147"/>
            <p:cNvPicPr/>
            <p:nvPr/>
          </p:nvPicPr>
          <p:blipFill>
            <a:blip r:embed="rId4"/>
            <a:stretch>
              <a:fillRect/>
            </a:stretch>
          </p:blipFill>
          <p:spPr>
            <a:xfrm>
              <a:off x="15061" y="3551"/>
              <a:ext cx="6532" cy="3972"/>
            </a:xfrm>
            <a:prstGeom prst="rect">
              <a:avLst/>
            </a:prstGeom>
            <a:noFill/>
            <a:ln w="9525">
              <a:noFill/>
            </a:ln>
          </p:spPr>
        </p:pic>
        <p:sp>
          <p:nvSpPr>
            <p:cNvPr id="149" name="文本框 148"/>
            <p:cNvSpPr txBox="1"/>
            <p:nvPr/>
          </p:nvSpPr>
          <p:spPr>
            <a:xfrm>
              <a:off x="7530" y="10859"/>
              <a:ext cx="8000" cy="72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椭圆 51"/>
          <p:cNvSpPr/>
          <p:nvPr/>
        </p:nvSpPr>
        <p:spPr>
          <a:xfrm>
            <a:off x="1019075" y="303754"/>
            <a:ext cx="1299101" cy="1299101"/>
          </a:xfrm>
          <a:prstGeom prst="ellipse">
            <a:avLst/>
          </a:pr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53" name="椭圆 52"/>
          <p:cNvSpPr/>
          <p:nvPr/>
        </p:nvSpPr>
        <p:spPr>
          <a:xfrm>
            <a:off x="821781" y="1040074"/>
            <a:ext cx="524547" cy="524547"/>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54" name="矩形 53"/>
          <p:cNvSpPr/>
          <p:nvPr/>
        </p:nvSpPr>
        <p:spPr>
          <a:xfrm>
            <a:off x="1439145" y="465038"/>
            <a:ext cx="6621780" cy="398780"/>
          </a:xfrm>
          <a:prstGeom prst="rect">
            <a:avLst/>
          </a:prstGeom>
        </p:spPr>
        <p:txBody>
          <a:bodyPr wrap="none">
            <a:spAutoFit/>
          </a:bodyPr>
          <a:lstStyle/>
          <a:p>
            <a:pPr algn="ctr"/>
            <a:r>
              <a:rPr lang="zh-CN" altLang="en-US" sz="2000" dirty="0">
                <a:solidFill>
                  <a:srgbClr val="523A2C"/>
                </a:solidFill>
                <a:latin typeface="华文细黑" panose="02010600040101010101" pitchFamily="2" charset="-122"/>
                <a:ea typeface="华文细黑" panose="02010600040101010101" pitchFamily="2" charset="-122"/>
                <a:sym typeface="+mn-ea"/>
              </a:rPr>
              <a:t>振型截面、3D振型、压电材料表面电势图、回转几何图示</a:t>
            </a:r>
            <a:endParaRPr lang="zh-CN" altLang="en-US" sz="2000" dirty="0">
              <a:solidFill>
                <a:srgbClr val="523A2C"/>
              </a:solidFill>
              <a:latin typeface="华文细黑" panose="02010600040101010101" pitchFamily="2" charset="-122"/>
              <a:ea typeface="华文细黑" panose="02010600040101010101" pitchFamily="2" charset="-122"/>
              <a:sym typeface="+mn-ea"/>
            </a:endParaRPr>
          </a:p>
        </p:txBody>
      </p:sp>
      <p:sp>
        <p:nvSpPr>
          <p:cNvPr id="135" name="文本框 134"/>
          <p:cNvSpPr txBox="1"/>
          <p:nvPr/>
        </p:nvSpPr>
        <p:spPr>
          <a:xfrm>
            <a:off x="5446395" y="4161473"/>
            <a:ext cx="5080000" cy="275590"/>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sp>
        <p:nvSpPr>
          <p:cNvPr id="137" name="文本框 136"/>
          <p:cNvSpPr txBox="1"/>
          <p:nvPr/>
        </p:nvSpPr>
        <p:spPr>
          <a:xfrm>
            <a:off x="5446395" y="8064183"/>
            <a:ext cx="5080000" cy="46037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grpSp>
        <p:nvGrpSpPr>
          <p:cNvPr id="57" name="组合 56"/>
          <p:cNvGrpSpPr/>
          <p:nvPr/>
        </p:nvGrpSpPr>
        <p:grpSpPr>
          <a:xfrm>
            <a:off x="1597660" y="964565"/>
            <a:ext cx="5080000" cy="8305800"/>
            <a:chOff x="2557" y="1437"/>
            <a:chExt cx="8000" cy="13080"/>
          </a:xfrm>
        </p:grpSpPr>
        <p:sp>
          <p:nvSpPr>
            <p:cNvPr id="51" name="文本框 50"/>
            <p:cNvSpPr txBox="1"/>
            <p:nvPr/>
          </p:nvSpPr>
          <p:spPr>
            <a:xfrm>
              <a:off x="2557" y="1437"/>
              <a:ext cx="8000" cy="531"/>
            </a:xfrm>
            <a:prstGeom prst="rect">
              <a:avLst/>
            </a:prstGeom>
            <a:noFill/>
            <a:ln w="9525">
              <a:noFill/>
            </a:ln>
          </p:spPr>
          <p:txBody>
            <a:bodyPr>
              <a:spAutoFit/>
            </a:bodyPr>
            <a:p>
              <a:pPr indent="0"/>
              <a:r>
                <a:rPr lang="en-US" sz="1600" b="1">
                  <a:latin typeface="Calibri" panose="020F0502020204030204" charset="0"/>
                  <a:ea typeface="宋体" panose="02010600030101010101" pitchFamily="2" charset="-122"/>
                </a:rPr>
                <a:t>4.</a:t>
              </a:r>
              <a:r>
                <a:rPr lang="zh-CN" sz="1600" b="1">
                  <a:latin typeface="Calibri" panose="020F0502020204030204" charset="0"/>
                  <a:ea typeface="宋体" panose="02010600030101010101" pitchFamily="2" charset="-122"/>
                </a:rPr>
                <a:t>对应特征频率49525HZ</a:t>
              </a:r>
              <a:endParaRPr lang="zh-CN" sz="1600" b="1">
                <a:latin typeface="Calibri" panose="020F0502020204030204" charset="0"/>
                <a:ea typeface="宋体" panose="02010600030101010101" pitchFamily="2" charset="-122"/>
              </a:endParaRPr>
            </a:p>
          </p:txBody>
        </p:sp>
        <p:sp>
          <p:nvSpPr>
            <p:cNvPr id="139" name="文本框 138"/>
            <p:cNvSpPr txBox="1"/>
            <p:nvPr/>
          </p:nvSpPr>
          <p:spPr>
            <a:xfrm>
              <a:off x="2557" y="7427"/>
              <a:ext cx="8000" cy="72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sp>
          <p:nvSpPr>
            <p:cNvPr id="141" name="文本框 140"/>
            <p:cNvSpPr txBox="1"/>
            <p:nvPr/>
          </p:nvSpPr>
          <p:spPr>
            <a:xfrm>
              <a:off x="2557" y="13792"/>
              <a:ext cx="8000" cy="72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grpSp>
      <p:grpSp>
        <p:nvGrpSpPr>
          <p:cNvPr id="3" name="组合 2"/>
          <p:cNvGrpSpPr/>
          <p:nvPr/>
        </p:nvGrpSpPr>
        <p:grpSpPr>
          <a:xfrm>
            <a:off x="1597660" y="1238250"/>
            <a:ext cx="8371205" cy="8061008"/>
            <a:chOff x="7548" y="-997"/>
            <a:chExt cx="13183" cy="12695"/>
          </a:xfrm>
        </p:grpSpPr>
        <p:pic>
          <p:nvPicPr>
            <p:cNvPr id="149" name="图片 148"/>
            <p:cNvPicPr/>
            <p:nvPr/>
          </p:nvPicPr>
          <p:blipFill>
            <a:blip r:embed="rId1"/>
            <a:stretch>
              <a:fillRect/>
            </a:stretch>
          </p:blipFill>
          <p:spPr>
            <a:xfrm>
              <a:off x="7548" y="-897"/>
              <a:ext cx="5461" cy="3782"/>
            </a:xfrm>
            <a:prstGeom prst="rect">
              <a:avLst/>
            </a:prstGeom>
            <a:noFill/>
            <a:ln w="9525">
              <a:noFill/>
            </a:ln>
          </p:spPr>
        </p:pic>
        <p:pic>
          <p:nvPicPr>
            <p:cNvPr id="150" name="图片 149"/>
            <p:cNvPicPr/>
            <p:nvPr/>
          </p:nvPicPr>
          <p:blipFill>
            <a:blip r:embed="rId2"/>
            <a:stretch>
              <a:fillRect/>
            </a:stretch>
          </p:blipFill>
          <p:spPr>
            <a:xfrm>
              <a:off x="14368" y="-997"/>
              <a:ext cx="5970" cy="4013"/>
            </a:xfrm>
            <a:prstGeom prst="rect">
              <a:avLst/>
            </a:prstGeom>
            <a:noFill/>
            <a:ln w="9525">
              <a:noFill/>
            </a:ln>
          </p:spPr>
        </p:pic>
        <p:sp>
          <p:nvSpPr>
            <p:cNvPr id="151" name="文本框 150"/>
            <p:cNvSpPr txBox="1"/>
            <p:nvPr/>
          </p:nvSpPr>
          <p:spPr>
            <a:xfrm>
              <a:off x="7548" y="4659"/>
              <a:ext cx="8000" cy="434"/>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pic>
          <p:nvPicPr>
            <p:cNvPr id="2" name="图片 1"/>
            <p:cNvPicPr/>
            <p:nvPr/>
          </p:nvPicPr>
          <p:blipFill>
            <a:blip r:embed="rId3"/>
            <a:stretch>
              <a:fillRect/>
            </a:stretch>
          </p:blipFill>
          <p:spPr>
            <a:xfrm>
              <a:off x="7548" y="3467"/>
              <a:ext cx="5382" cy="3888"/>
            </a:xfrm>
            <a:prstGeom prst="rect">
              <a:avLst/>
            </a:prstGeom>
            <a:noFill/>
            <a:ln w="9525">
              <a:noFill/>
            </a:ln>
          </p:spPr>
        </p:pic>
        <p:pic>
          <p:nvPicPr>
            <p:cNvPr id="152" name="图片 151"/>
            <p:cNvPicPr/>
            <p:nvPr/>
          </p:nvPicPr>
          <p:blipFill>
            <a:blip r:embed="rId4"/>
            <a:stretch>
              <a:fillRect/>
            </a:stretch>
          </p:blipFill>
          <p:spPr>
            <a:xfrm>
              <a:off x="14368" y="3467"/>
              <a:ext cx="6363" cy="3748"/>
            </a:xfrm>
            <a:prstGeom prst="rect">
              <a:avLst/>
            </a:prstGeom>
            <a:noFill/>
            <a:ln w="9525">
              <a:noFill/>
            </a:ln>
          </p:spPr>
        </p:pic>
        <p:sp>
          <p:nvSpPr>
            <p:cNvPr id="153" name="文本框 152"/>
            <p:cNvSpPr txBox="1"/>
            <p:nvPr/>
          </p:nvSpPr>
          <p:spPr>
            <a:xfrm>
              <a:off x="7548" y="10973"/>
              <a:ext cx="8000" cy="72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椭圆 51"/>
          <p:cNvSpPr/>
          <p:nvPr/>
        </p:nvSpPr>
        <p:spPr>
          <a:xfrm>
            <a:off x="1019075" y="303754"/>
            <a:ext cx="1299101" cy="1299101"/>
          </a:xfrm>
          <a:prstGeom prst="ellipse">
            <a:avLst/>
          </a:pr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53" name="椭圆 52"/>
          <p:cNvSpPr/>
          <p:nvPr/>
        </p:nvSpPr>
        <p:spPr>
          <a:xfrm>
            <a:off x="821781" y="1040074"/>
            <a:ext cx="524547" cy="524547"/>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54" name="矩形 53"/>
          <p:cNvSpPr/>
          <p:nvPr/>
        </p:nvSpPr>
        <p:spPr>
          <a:xfrm>
            <a:off x="1439145" y="465038"/>
            <a:ext cx="6621780" cy="398780"/>
          </a:xfrm>
          <a:prstGeom prst="rect">
            <a:avLst/>
          </a:prstGeom>
        </p:spPr>
        <p:txBody>
          <a:bodyPr wrap="none">
            <a:spAutoFit/>
          </a:bodyPr>
          <a:lstStyle/>
          <a:p>
            <a:pPr algn="ctr"/>
            <a:r>
              <a:rPr lang="zh-CN" altLang="en-US" sz="2000" dirty="0">
                <a:solidFill>
                  <a:srgbClr val="523A2C"/>
                </a:solidFill>
                <a:latin typeface="华文细黑" panose="02010600040101010101" pitchFamily="2" charset="-122"/>
                <a:ea typeface="华文细黑" panose="02010600040101010101" pitchFamily="2" charset="-122"/>
                <a:sym typeface="+mn-ea"/>
              </a:rPr>
              <a:t>振型截面、3D振型、压电材料表面电势图、回转几何图示</a:t>
            </a:r>
            <a:endParaRPr lang="zh-CN" altLang="en-US" sz="2000" dirty="0">
              <a:solidFill>
                <a:srgbClr val="523A2C"/>
              </a:solidFill>
              <a:latin typeface="华文细黑" panose="02010600040101010101" pitchFamily="2" charset="-122"/>
              <a:ea typeface="华文细黑" panose="02010600040101010101" pitchFamily="2" charset="-122"/>
              <a:sym typeface="+mn-ea"/>
            </a:endParaRPr>
          </a:p>
        </p:txBody>
      </p:sp>
      <p:sp>
        <p:nvSpPr>
          <p:cNvPr id="135" name="文本框 134"/>
          <p:cNvSpPr txBox="1"/>
          <p:nvPr/>
        </p:nvSpPr>
        <p:spPr>
          <a:xfrm>
            <a:off x="5446395" y="4161473"/>
            <a:ext cx="5080000" cy="275590"/>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sp>
        <p:nvSpPr>
          <p:cNvPr id="137" name="文本框 136"/>
          <p:cNvSpPr txBox="1"/>
          <p:nvPr/>
        </p:nvSpPr>
        <p:spPr>
          <a:xfrm>
            <a:off x="5446395" y="8064183"/>
            <a:ext cx="5080000" cy="46037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grpSp>
        <p:nvGrpSpPr>
          <p:cNvPr id="57" name="组合 56"/>
          <p:cNvGrpSpPr/>
          <p:nvPr/>
        </p:nvGrpSpPr>
        <p:grpSpPr>
          <a:xfrm>
            <a:off x="1597660" y="964565"/>
            <a:ext cx="5080000" cy="8305800"/>
            <a:chOff x="2557" y="1437"/>
            <a:chExt cx="8000" cy="13080"/>
          </a:xfrm>
        </p:grpSpPr>
        <p:sp>
          <p:nvSpPr>
            <p:cNvPr id="51" name="文本框 50"/>
            <p:cNvSpPr txBox="1"/>
            <p:nvPr/>
          </p:nvSpPr>
          <p:spPr>
            <a:xfrm>
              <a:off x="2557" y="1437"/>
              <a:ext cx="8000" cy="531"/>
            </a:xfrm>
            <a:prstGeom prst="rect">
              <a:avLst/>
            </a:prstGeom>
            <a:noFill/>
            <a:ln w="9525">
              <a:noFill/>
            </a:ln>
          </p:spPr>
          <p:txBody>
            <a:bodyPr>
              <a:spAutoFit/>
            </a:bodyPr>
            <a:p>
              <a:pPr indent="0"/>
              <a:r>
                <a:rPr lang="en-US" sz="1600" b="1">
                  <a:latin typeface="Calibri" panose="020F0502020204030204" charset="0"/>
                  <a:ea typeface="宋体" panose="02010600030101010101" pitchFamily="2" charset="-122"/>
                </a:rPr>
                <a:t>5.</a:t>
              </a:r>
              <a:r>
                <a:rPr lang="zh-CN" sz="1600" b="1">
                  <a:latin typeface="Calibri" panose="020F0502020204030204" charset="0"/>
                  <a:ea typeface="宋体" panose="02010600030101010101" pitchFamily="2" charset="-122"/>
                </a:rPr>
                <a:t>对应特征频率94534HZ</a:t>
              </a:r>
              <a:endParaRPr lang="zh-CN" sz="1600" b="1">
                <a:latin typeface="Calibri" panose="020F0502020204030204" charset="0"/>
                <a:ea typeface="宋体" panose="02010600030101010101" pitchFamily="2" charset="-122"/>
              </a:endParaRPr>
            </a:p>
          </p:txBody>
        </p:sp>
        <p:sp>
          <p:nvSpPr>
            <p:cNvPr id="139" name="文本框 138"/>
            <p:cNvSpPr txBox="1"/>
            <p:nvPr/>
          </p:nvSpPr>
          <p:spPr>
            <a:xfrm>
              <a:off x="2557" y="7427"/>
              <a:ext cx="8000" cy="72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sp>
          <p:nvSpPr>
            <p:cNvPr id="141" name="文本框 140"/>
            <p:cNvSpPr txBox="1"/>
            <p:nvPr/>
          </p:nvSpPr>
          <p:spPr>
            <a:xfrm>
              <a:off x="2557" y="13792"/>
              <a:ext cx="8000" cy="72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grpSp>
      <p:grpSp>
        <p:nvGrpSpPr>
          <p:cNvPr id="3" name="组合 2"/>
          <p:cNvGrpSpPr/>
          <p:nvPr/>
        </p:nvGrpSpPr>
        <p:grpSpPr>
          <a:xfrm>
            <a:off x="1780540" y="1430655"/>
            <a:ext cx="9036685" cy="5978208"/>
            <a:chOff x="2804" y="2253"/>
            <a:chExt cx="14231" cy="9415"/>
          </a:xfrm>
        </p:grpSpPr>
        <p:pic>
          <p:nvPicPr>
            <p:cNvPr id="153" name="图片 152"/>
            <p:cNvPicPr/>
            <p:nvPr/>
          </p:nvPicPr>
          <p:blipFill>
            <a:blip r:embed="rId1"/>
            <a:stretch>
              <a:fillRect/>
            </a:stretch>
          </p:blipFill>
          <p:spPr>
            <a:xfrm>
              <a:off x="2804" y="2253"/>
              <a:ext cx="5773" cy="4301"/>
            </a:xfrm>
            <a:prstGeom prst="rect">
              <a:avLst/>
            </a:prstGeom>
            <a:noFill/>
            <a:ln w="9525">
              <a:noFill/>
            </a:ln>
          </p:spPr>
        </p:pic>
        <p:pic>
          <p:nvPicPr>
            <p:cNvPr id="154" name="图片 153"/>
            <p:cNvPicPr/>
            <p:nvPr/>
          </p:nvPicPr>
          <p:blipFill>
            <a:blip r:embed="rId2"/>
            <a:stretch>
              <a:fillRect/>
            </a:stretch>
          </p:blipFill>
          <p:spPr>
            <a:xfrm>
              <a:off x="10583" y="2415"/>
              <a:ext cx="6452" cy="4139"/>
            </a:xfrm>
            <a:prstGeom prst="rect">
              <a:avLst/>
            </a:prstGeom>
            <a:noFill/>
            <a:ln w="9525">
              <a:noFill/>
            </a:ln>
          </p:spPr>
        </p:pic>
        <p:sp>
          <p:nvSpPr>
            <p:cNvPr id="155" name="文本框 154"/>
            <p:cNvSpPr txBox="1"/>
            <p:nvPr/>
          </p:nvSpPr>
          <p:spPr>
            <a:xfrm>
              <a:off x="7500" y="5049"/>
              <a:ext cx="8000" cy="434"/>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pic>
          <p:nvPicPr>
            <p:cNvPr id="2" name="图片 1"/>
            <p:cNvPicPr/>
            <p:nvPr/>
          </p:nvPicPr>
          <p:blipFill>
            <a:blip r:embed="rId3"/>
            <a:stretch>
              <a:fillRect/>
            </a:stretch>
          </p:blipFill>
          <p:spPr>
            <a:xfrm>
              <a:off x="2804" y="6695"/>
              <a:ext cx="5968" cy="3411"/>
            </a:xfrm>
            <a:prstGeom prst="rect">
              <a:avLst/>
            </a:prstGeom>
            <a:noFill/>
            <a:ln w="9525">
              <a:noFill/>
            </a:ln>
          </p:spPr>
        </p:pic>
        <p:pic>
          <p:nvPicPr>
            <p:cNvPr id="156" name="图片 155"/>
            <p:cNvPicPr/>
            <p:nvPr/>
          </p:nvPicPr>
          <p:blipFill>
            <a:blip r:embed="rId4"/>
            <a:stretch>
              <a:fillRect/>
            </a:stretch>
          </p:blipFill>
          <p:spPr>
            <a:xfrm>
              <a:off x="10582" y="6876"/>
              <a:ext cx="6453" cy="3501"/>
            </a:xfrm>
            <a:prstGeom prst="rect">
              <a:avLst/>
            </a:prstGeom>
            <a:noFill/>
            <a:ln w="9525">
              <a:noFill/>
            </a:ln>
          </p:spPr>
        </p:pic>
        <p:sp>
          <p:nvSpPr>
            <p:cNvPr id="157" name="文本框 156"/>
            <p:cNvSpPr txBox="1"/>
            <p:nvPr/>
          </p:nvSpPr>
          <p:spPr>
            <a:xfrm>
              <a:off x="7500" y="10943"/>
              <a:ext cx="8000" cy="72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椭圆 51"/>
          <p:cNvSpPr/>
          <p:nvPr/>
        </p:nvSpPr>
        <p:spPr>
          <a:xfrm>
            <a:off x="1019075" y="303754"/>
            <a:ext cx="1299101" cy="1299101"/>
          </a:xfrm>
          <a:prstGeom prst="ellipse">
            <a:avLst/>
          </a:pr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53" name="椭圆 52"/>
          <p:cNvSpPr/>
          <p:nvPr/>
        </p:nvSpPr>
        <p:spPr>
          <a:xfrm>
            <a:off x="821781" y="1040074"/>
            <a:ext cx="524547" cy="524547"/>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54" name="矩形 53"/>
          <p:cNvSpPr/>
          <p:nvPr/>
        </p:nvSpPr>
        <p:spPr>
          <a:xfrm>
            <a:off x="1439145" y="465038"/>
            <a:ext cx="6621780" cy="398780"/>
          </a:xfrm>
          <a:prstGeom prst="rect">
            <a:avLst/>
          </a:prstGeom>
        </p:spPr>
        <p:txBody>
          <a:bodyPr wrap="none">
            <a:spAutoFit/>
          </a:bodyPr>
          <a:lstStyle/>
          <a:p>
            <a:pPr algn="ctr"/>
            <a:r>
              <a:rPr lang="zh-CN" altLang="en-US" sz="2000" dirty="0">
                <a:solidFill>
                  <a:srgbClr val="523A2C"/>
                </a:solidFill>
                <a:latin typeface="华文细黑" panose="02010600040101010101" pitchFamily="2" charset="-122"/>
                <a:ea typeface="华文细黑" panose="02010600040101010101" pitchFamily="2" charset="-122"/>
                <a:sym typeface="+mn-ea"/>
              </a:rPr>
              <a:t>振型截面、3D振型、压电材料表面电势图、回转几何图示</a:t>
            </a:r>
            <a:endParaRPr lang="zh-CN" altLang="en-US" sz="2000" dirty="0">
              <a:solidFill>
                <a:srgbClr val="523A2C"/>
              </a:solidFill>
              <a:latin typeface="华文细黑" panose="02010600040101010101" pitchFamily="2" charset="-122"/>
              <a:ea typeface="华文细黑" panose="02010600040101010101" pitchFamily="2" charset="-122"/>
              <a:sym typeface="+mn-ea"/>
            </a:endParaRPr>
          </a:p>
        </p:txBody>
      </p:sp>
      <p:sp>
        <p:nvSpPr>
          <p:cNvPr id="135" name="文本框 134"/>
          <p:cNvSpPr txBox="1"/>
          <p:nvPr/>
        </p:nvSpPr>
        <p:spPr>
          <a:xfrm>
            <a:off x="5446395" y="4161473"/>
            <a:ext cx="5080000" cy="275590"/>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sp>
        <p:nvSpPr>
          <p:cNvPr id="137" name="文本框 136"/>
          <p:cNvSpPr txBox="1"/>
          <p:nvPr/>
        </p:nvSpPr>
        <p:spPr>
          <a:xfrm>
            <a:off x="5446395" y="8064183"/>
            <a:ext cx="5080000" cy="46037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grpSp>
        <p:nvGrpSpPr>
          <p:cNvPr id="57" name="组合 56"/>
          <p:cNvGrpSpPr/>
          <p:nvPr/>
        </p:nvGrpSpPr>
        <p:grpSpPr>
          <a:xfrm>
            <a:off x="1597660" y="964565"/>
            <a:ext cx="5080000" cy="8305800"/>
            <a:chOff x="2557" y="1437"/>
            <a:chExt cx="8000" cy="13080"/>
          </a:xfrm>
        </p:grpSpPr>
        <p:sp>
          <p:nvSpPr>
            <p:cNvPr id="51" name="文本框 50"/>
            <p:cNvSpPr txBox="1"/>
            <p:nvPr/>
          </p:nvSpPr>
          <p:spPr>
            <a:xfrm>
              <a:off x="2557" y="1437"/>
              <a:ext cx="8000" cy="531"/>
            </a:xfrm>
            <a:prstGeom prst="rect">
              <a:avLst/>
            </a:prstGeom>
            <a:noFill/>
            <a:ln w="9525">
              <a:noFill/>
            </a:ln>
          </p:spPr>
          <p:txBody>
            <a:bodyPr>
              <a:spAutoFit/>
            </a:bodyPr>
            <a:p>
              <a:pPr indent="0"/>
              <a:r>
                <a:rPr lang="en-US" sz="1600" b="1">
                  <a:latin typeface="Calibri" panose="020F0502020204030204" charset="0"/>
                  <a:ea typeface="宋体" panose="02010600030101010101" pitchFamily="2" charset="-122"/>
                </a:rPr>
                <a:t>6.</a:t>
              </a:r>
              <a:r>
                <a:rPr lang="zh-CN" sz="1600" b="1">
                  <a:latin typeface="Calibri" panose="020F0502020204030204" charset="0"/>
                  <a:ea typeface="宋体" panose="02010600030101010101" pitchFamily="2" charset="-122"/>
                </a:rPr>
                <a:t>对应特征频率99506HZ</a:t>
              </a:r>
              <a:endParaRPr lang="zh-CN" sz="1600" b="1">
                <a:latin typeface="Calibri" panose="020F0502020204030204" charset="0"/>
                <a:ea typeface="宋体" panose="02010600030101010101" pitchFamily="2" charset="-122"/>
              </a:endParaRPr>
            </a:p>
          </p:txBody>
        </p:sp>
        <p:sp>
          <p:nvSpPr>
            <p:cNvPr id="139" name="文本框 138"/>
            <p:cNvSpPr txBox="1"/>
            <p:nvPr/>
          </p:nvSpPr>
          <p:spPr>
            <a:xfrm>
              <a:off x="2557" y="7427"/>
              <a:ext cx="8000" cy="72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sp>
          <p:nvSpPr>
            <p:cNvPr id="141" name="文本框 140"/>
            <p:cNvSpPr txBox="1"/>
            <p:nvPr/>
          </p:nvSpPr>
          <p:spPr>
            <a:xfrm>
              <a:off x="2557" y="13792"/>
              <a:ext cx="8000" cy="72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grpSp>
      <p:grpSp>
        <p:nvGrpSpPr>
          <p:cNvPr id="3" name="组合 2"/>
          <p:cNvGrpSpPr/>
          <p:nvPr/>
        </p:nvGrpSpPr>
        <p:grpSpPr>
          <a:xfrm>
            <a:off x="1438910" y="1312545"/>
            <a:ext cx="9379585" cy="6222048"/>
            <a:chOff x="2266" y="2067"/>
            <a:chExt cx="14771" cy="9799"/>
          </a:xfrm>
        </p:grpSpPr>
        <p:pic>
          <p:nvPicPr>
            <p:cNvPr id="157" name="图片 156"/>
            <p:cNvPicPr/>
            <p:nvPr/>
          </p:nvPicPr>
          <p:blipFill>
            <a:blip r:embed="rId1"/>
            <a:stretch>
              <a:fillRect/>
            </a:stretch>
          </p:blipFill>
          <p:spPr>
            <a:xfrm>
              <a:off x="2266" y="2273"/>
              <a:ext cx="6311" cy="4059"/>
            </a:xfrm>
            <a:prstGeom prst="rect">
              <a:avLst/>
            </a:prstGeom>
            <a:noFill/>
            <a:ln w="9525">
              <a:noFill/>
            </a:ln>
          </p:spPr>
        </p:pic>
        <p:pic>
          <p:nvPicPr>
            <p:cNvPr id="158" name="图片 157"/>
            <p:cNvPicPr/>
            <p:nvPr/>
          </p:nvPicPr>
          <p:blipFill>
            <a:blip r:embed="rId2"/>
            <a:stretch>
              <a:fillRect/>
            </a:stretch>
          </p:blipFill>
          <p:spPr>
            <a:xfrm>
              <a:off x="10636" y="2067"/>
              <a:ext cx="6401" cy="3780"/>
            </a:xfrm>
            <a:prstGeom prst="rect">
              <a:avLst/>
            </a:prstGeom>
            <a:noFill/>
            <a:ln w="9525">
              <a:noFill/>
            </a:ln>
          </p:spPr>
        </p:pic>
        <p:sp>
          <p:nvSpPr>
            <p:cNvPr id="159" name="文本框 158"/>
            <p:cNvSpPr txBox="1"/>
            <p:nvPr/>
          </p:nvSpPr>
          <p:spPr>
            <a:xfrm>
              <a:off x="7554" y="4971"/>
              <a:ext cx="8000" cy="434"/>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pic>
          <p:nvPicPr>
            <p:cNvPr id="2" name="图片 1"/>
            <p:cNvPicPr/>
            <p:nvPr/>
          </p:nvPicPr>
          <p:blipFill>
            <a:blip r:embed="rId3"/>
            <a:stretch>
              <a:fillRect/>
            </a:stretch>
          </p:blipFill>
          <p:spPr>
            <a:xfrm>
              <a:off x="2618" y="6702"/>
              <a:ext cx="5960" cy="3520"/>
            </a:xfrm>
            <a:prstGeom prst="rect">
              <a:avLst/>
            </a:prstGeom>
            <a:noFill/>
            <a:ln w="9525">
              <a:noFill/>
            </a:ln>
          </p:spPr>
        </p:pic>
        <p:pic>
          <p:nvPicPr>
            <p:cNvPr id="160" name="图片 159"/>
            <p:cNvPicPr/>
            <p:nvPr/>
          </p:nvPicPr>
          <p:blipFill>
            <a:blip r:embed="rId4"/>
            <a:stretch>
              <a:fillRect/>
            </a:stretch>
          </p:blipFill>
          <p:spPr>
            <a:xfrm>
              <a:off x="10763" y="6332"/>
              <a:ext cx="5654" cy="3779"/>
            </a:xfrm>
            <a:prstGeom prst="rect">
              <a:avLst/>
            </a:prstGeom>
            <a:noFill/>
            <a:ln w="9525">
              <a:noFill/>
            </a:ln>
          </p:spPr>
        </p:pic>
        <p:sp>
          <p:nvSpPr>
            <p:cNvPr id="161" name="文本框 160"/>
            <p:cNvSpPr txBox="1"/>
            <p:nvPr/>
          </p:nvSpPr>
          <p:spPr>
            <a:xfrm>
              <a:off x="7554" y="11141"/>
              <a:ext cx="8000" cy="72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rPr>
                <a:t> </a:t>
              </a: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文本框 160"/>
          <p:cNvSpPr txBox="1"/>
          <p:nvPr/>
        </p:nvSpPr>
        <p:spPr>
          <a:xfrm>
            <a:off x="137795" y="162560"/>
            <a:ext cx="7108190" cy="398780"/>
          </a:xfrm>
          <a:prstGeom prst="rect">
            <a:avLst/>
          </a:prstGeom>
          <a:noFill/>
          <a:ln w="9525">
            <a:noFill/>
          </a:ln>
        </p:spPr>
        <p:txBody>
          <a:bodyPr wrap="square">
            <a:spAutoFit/>
          </a:bodyPr>
          <a:p>
            <a:pPr indent="0"/>
            <a:r>
              <a:rPr lang="zh-CN" altLang="en-US" sz="2000" b="0" dirty="0">
                <a:solidFill>
                  <a:srgbClr val="523A2C"/>
                </a:solidFill>
                <a:latin typeface="华文细黑" panose="02010600040101010101" pitchFamily="2" charset="-122"/>
                <a:ea typeface="华文细黑" panose="02010600040101010101" pitchFamily="2" charset="-122"/>
              </a:rPr>
              <a:t>尝试加入外连耦合电路，一侧接地一侧接终端电压。</a:t>
            </a:r>
            <a:endParaRPr lang="zh-CN" altLang="en-US" sz="2000" dirty="0">
              <a:solidFill>
                <a:srgbClr val="523A2C"/>
              </a:solidFill>
              <a:latin typeface="华文细黑" panose="02010600040101010101" pitchFamily="2" charset="-122"/>
              <a:ea typeface="华文细黑" panose="02010600040101010101" pitchFamily="2" charset="-122"/>
            </a:endParaRPr>
          </a:p>
        </p:txBody>
      </p:sp>
      <p:pic>
        <p:nvPicPr>
          <p:cNvPr id="11" name="图片 10"/>
          <p:cNvPicPr/>
          <p:nvPr/>
        </p:nvPicPr>
        <p:blipFill>
          <a:blip r:embed="rId1"/>
          <a:stretch>
            <a:fillRect/>
          </a:stretch>
        </p:blipFill>
        <p:spPr>
          <a:xfrm>
            <a:off x="208915" y="561340"/>
            <a:ext cx="2940685" cy="1203325"/>
          </a:xfrm>
          <a:prstGeom prst="rect">
            <a:avLst/>
          </a:prstGeom>
          <a:noFill/>
          <a:ln w="9525">
            <a:noFill/>
          </a:ln>
        </p:spPr>
      </p:pic>
      <p:sp>
        <p:nvSpPr>
          <p:cNvPr id="12" name="文本框 11"/>
          <p:cNvSpPr txBox="1"/>
          <p:nvPr/>
        </p:nvSpPr>
        <p:spPr>
          <a:xfrm>
            <a:off x="208915" y="1948815"/>
            <a:ext cx="7503795" cy="337185"/>
          </a:xfrm>
          <a:prstGeom prst="rect">
            <a:avLst/>
          </a:prstGeom>
          <a:noFill/>
          <a:ln w="9525">
            <a:noFill/>
          </a:ln>
        </p:spPr>
        <p:txBody>
          <a:bodyPr wrap="square">
            <a:spAutoFit/>
          </a:bodyPr>
          <a:p>
            <a:pPr indent="0"/>
            <a:r>
              <a:rPr lang="zh-CN" altLang="en-US" sz="1600" b="0" dirty="0">
                <a:solidFill>
                  <a:srgbClr val="523A2C"/>
                </a:solidFill>
                <a:latin typeface="华文细黑" panose="02010600040101010101" pitchFamily="2" charset="-122"/>
                <a:ea typeface="华文细黑" panose="02010600040101010101" pitchFamily="2" charset="-122"/>
              </a:rPr>
              <a:t>设接入的电阻为800Ω，其终端电压随着频率的变化为</a:t>
            </a:r>
            <a:endParaRPr lang="zh-CN" altLang="en-US" sz="1600" b="0" dirty="0">
              <a:solidFill>
                <a:srgbClr val="523A2C"/>
              </a:solidFill>
              <a:latin typeface="华文细黑" panose="02010600040101010101" pitchFamily="2" charset="-122"/>
              <a:ea typeface="华文细黑" panose="02010600040101010101" pitchFamily="2" charset="-122"/>
            </a:endParaRPr>
          </a:p>
        </p:txBody>
      </p:sp>
      <p:sp>
        <p:nvSpPr>
          <p:cNvPr id="164" name="文本框 163"/>
          <p:cNvSpPr txBox="1"/>
          <p:nvPr/>
        </p:nvSpPr>
        <p:spPr>
          <a:xfrm>
            <a:off x="6811010" y="162560"/>
            <a:ext cx="5080000" cy="645160"/>
          </a:xfrm>
          <a:prstGeom prst="rect">
            <a:avLst/>
          </a:prstGeom>
          <a:noFill/>
          <a:ln w="9525">
            <a:noFill/>
          </a:ln>
        </p:spPr>
        <p:txBody>
          <a:bodyPr>
            <a:spAutoFit/>
          </a:bodyPr>
          <a:p>
            <a:pPr algn="l">
              <a:buClrTx/>
              <a:buSzTx/>
              <a:buFontTx/>
            </a:pPr>
            <a:r>
              <a:rPr lang="en-US" sz="1200" b="0">
                <a:latin typeface="Calibri" panose="020F0502020204030204" charset="0"/>
                <a:ea typeface="宋体" panose="02010600030101010101" pitchFamily="2" charset="-122"/>
                <a:cs typeface="宋体" panose="02010600030101010101" pitchFamily="2" charset="-122"/>
              </a:rPr>
              <a:t> </a:t>
            </a:r>
            <a:endParaRPr lang="zh-CN" sz="1200" b="0">
              <a:latin typeface="Calibri" panose="020F0502020204030204" charset="0"/>
              <a:ea typeface="宋体" panose="02010600030101010101" pitchFamily="2" charset="-122"/>
            </a:endParaRPr>
          </a:p>
          <a:p>
            <a:pPr algn="l">
              <a:buClrTx/>
              <a:buSzTx/>
              <a:buFontTx/>
            </a:pPr>
            <a:r>
              <a:rPr lang="zh-CN" altLang="en-US" sz="1600" b="0" dirty="0">
                <a:solidFill>
                  <a:srgbClr val="523A2C"/>
                </a:solidFill>
                <a:latin typeface="华文细黑" panose="02010600040101010101" pitchFamily="2" charset="-122"/>
                <a:ea typeface="华文细黑" panose="02010600040101010101" pitchFamily="2" charset="-122"/>
              </a:rPr>
              <a:t>其总储能随着频率变化分布如下</a:t>
            </a:r>
            <a:endParaRPr lang="zh-CN" altLang="en-US" sz="1600" dirty="0">
              <a:solidFill>
                <a:srgbClr val="523A2C"/>
              </a:solidFill>
              <a:latin typeface="华文细黑" panose="02010600040101010101" pitchFamily="2" charset="-122"/>
              <a:ea typeface="华文细黑" panose="02010600040101010101" pitchFamily="2" charset="-122"/>
            </a:endParaRPr>
          </a:p>
        </p:txBody>
      </p:sp>
      <p:sp>
        <p:nvSpPr>
          <p:cNvPr id="166" name="文本框 165"/>
          <p:cNvSpPr txBox="1"/>
          <p:nvPr/>
        </p:nvSpPr>
        <p:spPr>
          <a:xfrm>
            <a:off x="3556000" y="8799195"/>
            <a:ext cx="5080000" cy="829945"/>
          </a:xfrm>
          <a:prstGeom prst="rect">
            <a:avLst/>
          </a:prstGeom>
          <a:noFill/>
          <a:ln w="9525">
            <a:noFill/>
          </a:ln>
        </p:spPr>
        <p:txBody>
          <a:bodyPr>
            <a:spAutoFit/>
          </a:bodyPr>
          <a:p>
            <a:pPr indent="0"/>
            <a:r>
              <a:rPr lang="en-US" sz="1200" b="0">
                <a:latin typeface="Calibri" panose="020F0502020204030204" charset="0"/>
                <a:ea typeface="宋体" panose="02010600030101010101" pitchFamily="2" charset="-122"/>
                <a:cs typeface="宋体" panose="02010600030101010101" pitchFamily="2" charset="-122"/>
              </a:rPr>
              <a:t>  </a:t>
            </a:r>
            <a:r>
              <a:rPr lang="en-US" sz="1200" b="0">
                <a:latin typeface="Calibri" panose="020F0502020204030204" charset="0"/>
                <a:ea typeface="宋体" panose="02010600030101010101" pitchFamily="2" charset="-122"/>
              </a:rPr>
              <a:t> </a:t>
            </a:r>
            <a:endParaRPr lang="zh-CN" altLang="en-US"/>
          </a:p>
        </p:txBody>
      </p:sp>
      <p:pic>
        <p:nvPicPr>
          <p:cNvPr id="123" name="图片 170"/>
          <p:cNvPicPr>
            <a:picLocks noChangeAspect="1"/>
          </p:cNvPicPr>
          <p:nvPr/>
        </p:nvPicPr>
        <p:blipFill>
          <a:blip r:embed="rId2"/>
          <a:stretch>
            <a:fillRect/>
          </a:stretch>
        </p:blipFill>
        <p:spPr>
          <a:xfrm>
            <a:off x="0" y="2376170"/>
            <a:ext cx="6439535" cy="4093845"/>
          </a:xfrm>
          <a:prstGeom prst="rect">
            <a:avLst/>
          </a:prstGeom>
          <a:noFill/>
          <a:ln>
            <a:noFill/>
          </a:ln>
        </p:spPr>
      </p:pic>
      <p:pic>
        <p:nvPicPr>
          <p:cNvPr id="125" name="图片 172"/>
          <p:cNvPicPr>
            <a:picLocks noChangeAspect="1"/>
          </p:cNvPicPr>
          <p:nvPr/>
        </p:nvPicPr>
        <p:blipFill>
          <a:blip r:embed="rId3"/>
          <a:stretch>
            <a:fillRect/>
          </a:stretch>
        </p:blipFill>
        <p:spPr>
          <a:xfrm>
            <a:off x="6369050" y="878840"/>
            <a:ext cx="5822950" cy="47879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 name="文本框 162"/>
          <p:cNvSpPr txBox="1"/>
          <p:nvPr/>
        </p:nvSpPr>
        <p:spPr>
          <a:xfrm>
            <a:off x="249555" y="930275"/>
            <a:ext cx="7696835" cy="953135"/>
          </a:xfrm>
          <a:prstGeom prst="rect">
            <a:avLst/>
          </a:prstGeom>
          <a:noFill/>
          <a:ln w="9525">
            <a:noFill/>
          </a:ln>
        </p:spPr>
        <p:txBody>
          <a:bodyPr wrap="square">
            <a:spAutoFit/>
          </a:bodyPr>
          <a:p>
            <a:pPr indent="0"/>
            <a:r>
              <a:rPr lang="en-US" sz="1200" b="0">
                <a:latin typeface="Calibri" panose="020F0502020204030204" charset="0"/>
                <a:ea typeface="宋体" panose="02010600030101010101" pitchFamily="2" charset="-122"/>
                <a:cs typeface="宋体" panose="02010600030101010101" pitchFamily="2" charset="-122"/>
              </a:rPr>
              <a:t> </a:t>
            </a:r>
            <a:endParaRPr lang="zh-CN" sz="1200" b="0">
              <a:latin typeface="Calibri" panose="020F0502020204030204" charset="0"/>
              <a:ea typeface="宋体" panose="02010600030101010101" pitchFamily="2" charset="-122"/>
            </a:endParaRPr>
          </a:p>
          <a:p>
            <a:pPr indent="0"/>
            <a:r>
              <a:rPr lang="zh-CN" altLang="en-US" sz="1600" b="0" dirty="0">
                <a:solidFill>
                  <a:srgbClr val="523A2C"/>
                </a:solidFill>
                <a:latin typeface="华文细黑" panose="02010600040101010101" pitchFamily="2" charset="-122"/>
                <a:ea typeface="华文细黑" panose="02010600040101010101" pitchFamily="2" charset="-122"/>
              </a:rPr>
              <a:t>可见此时在频率为167000HZ时，其终端电压可达91V之高。</a:t>
            </a:r>
            <a:endParaRPr lang="zh-CN" altLang="en-US" sz="1600" b="0" dirty="0">
              <a:solidFill>
                <a:srgbClr val="523A2C"/>
              </a:solidFill>
              <a:latin typeface="华文细黑" panose="02010600040101010101" pitchFamily="2" charset="-122"/>
              <a:ea typeface="华文细黑" panose="02010600040101010101" pitchFamily="2" charset="-122"/>
            </a:endParaRPr>
          </a:p>
          <a:p>
            <a:pPr indent="0"/>
            <a:r>
              <a:rPr lang="zh-CN" altLang="en-US" sz="1600" b="0" dirty="0">
                <a:solidFill>
                  <a:srgbClr val="523A2C"/>
                </a:solidFill>
                <a:latin typeface="华文细黑" panose="02010600040101010101" pitchFamily="2" charset="-122"/>
                <a:ea typeface="华文细黑" panose="02010600040101010101" pitchFamily="2" charset="-122"/>
              </a:rPr>
              <a:t>该局部放大图如下</a:t>
            </a:r>
            <a:endParaRPr lang="zh-CN" altLang="en-US" sz="1600" dirty="0">
              <a:solidFill>
                <a:srgbClr val="523A2C"/>
              </a:solidFill>
              <a:latin typeface="华文细黑" panose="02010600040101010101" pitchFamily="2" charset="-122"/>
              <a:ea typeface="华文细黑" panose="02010600040101010101" pitchFamily="2" charset="-122"/>
            </a:endParaRPr>
          </a:p>
        </p:txBody>
      </p:sp>
      <p:sp>
        <p:nvSpPr>
          <p:cNvPr id="165" name="文本框 164"/>
          <p:cNvSpPr txBox="1"/>
          <p:nvPr/>
        </p:nvSpPr>
        <p:spPr>
          <a:xfrm>
            <a:off x="6489700" y="1015365"/>
            <a:ext cx="6779260" cy="706755"/>
          </a:xfrm>
          <a:prstGeom prst="rect">
            <a:avLst/>
          </a:prstGeom>
          <a:noFill/>
          <a:ln w="9525">
            <a:noFill/>
          </a:ln>
        </p:spPr>
        <p:txBody>
          <a:bodyPr wrap="square">
            <a:spAutoFit/>
          </a:bodyPr>
          <a:p>
            <a:pPr algn="l">
              <a:buClrTx/>
              <a:buSzTx/>
              <a:buFontTx/>
            </a:pPr>
            <a:r>
              <a:rPr lang="en-US" sz="1200" b="0">
                <a:latin typeface="Calibri" panose="020F0502020204030204" charset="0"/>
                <a:ea typeface="宋体" panose="02010600030101010101" pitchFamily="2" charset="-122"/>
                <a:cs typeface="宋体" panose="02010600030101010101" pitchFamily="2" charset="-122"/>
              </a:rPr>
              <a:t> </a:t>
            </a:r>
            <a:endParaRPr lang="zh-CN" sz="1200" b="0">
              <a:latin typeface="Calibri" panose="020F0502020204030204" charset="0"/>
              <a:ea typeface="宋体" panose="02010600030101010101" pitchFamily="2" charset="-122"/>
            </a:endParaRPr>
          </a:p>
          <a:p>
            <a:pPr algn="l">
              <a:buClrTx/>
              <a:buSzTx/>
              <a:buFontTx/>
            </a:pPr>
            <a:r>
              <a:rPr lang="zh-CN" altLang="en-US" sz="1600" b="0" dirty="0">
                <a:solidFill>
                  <a:srgbClr val="523A2C"/>
                </a:solidFill>
                <a:latin typeface="华文细黑" panose="02010600040101010101" pitchFamily="2" charset="-122"/>
                <a:ea typeface="华文细黑" panose="02010600040101010101" pitchFamily="2" charset="-122"/>
              </a:rPr>
              <a:t>可见此时在频率为25000HZ时，其储能最大可达0.5J</a:t>
            </a:r>
            <a:endParaRPr lang="zh-CN" altLang="en-US" sz="1600" dirty="0">
              <a:solidFill>
                <a:srgbClr val="523A2C"/>
              </a:solidFill>
              <a:latin typeface="华文细黑" panose="02010600040101010101" pitchFamily="2" charset="-122"/>
              <a:ea typeface="华文细黑" panose="02010600040101010101" pitchFamily="2" charset="-122"/>
            </a:endParaRPr>
          </a:p>
        </p:txBody>
      </p:sp>
      <p:pic>
        <p:nvPicPr>
          <p:cNvPr id="126" name="图片 173"/>
          <p:cNvPicPr>
            <a:picLocks noChangeAspect="1"/>
          </p:cNvPicPr>
          <p:nvPr/>
        </p:nvPicPr>
        <p:blipFill>
          <a:blip r:embed="rId1"/>
          <a:stretch>
            <a:fillRect/>
          </a:stretch>
        </p:blipFill>
        <p:spPr>
          <a:xfrm>
            <a:off x="6203315" y="1883410"/>
            <a:ext cx="5708015" cy="3759200"/>
          </a:xfrm>
          <a:prstGeom prst="rect">
            <a:avLst/>
          </a:prstGeom>
          <a:noFill/>
          <a:ln>
            <a:noFill/>
          </a:ln>
        </p:spPr>
      </p:pic>
      <p:pic>
        <p:nvPicPr>
          <p:cNvPr id="124" name="图片 171"/>
          <p:cNvPicPr>
            <a:picLocks noChangeAspect="1"/>
          </p:cNvPicPr>
          <p:nvPr/>
        </p:nvPicPr>
        <p:blipFill>
          <a:blip r:embed="rId2"/>
          <a:stretch>
            <a:fillRect/>
          </a:stretch>
        </p:blipFill>
        <p:spPr>
          <a:xfrm>
            <a:off x="117475" y="1966595"/>
            <a:ext cx="5352415" cy="349313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283845" y="1439545"/>
            <a:ext cx="9260205" cy="1322070"/>
          </a:xfrm>
          <a:prstGeom prst="rect">
            <a:avLst/>
          </a:prstGeom>
          <a:noFill/>
          <a:ln>
            <a:noFill/>
          </a:ln>
        </p:spPr>
        <p:txBody>
          <a:bodyPr wrap="square" rtlCol="0" anchor="t">
            <a:spAutoFit/>
          </a:bodyPr>
          <a:p>
            <a:pPr algn="ctr"/>
            <a:r>
              <a:rPr lang="zh-CN" altLang="en-US" sz="8000" b="1" dirty="0" smtClean="0">
                <a:solidFill>
                  <a:srgbClr val="523A2C"/>
                </a:solidFill>
                <a:latin typeface="ISOCP" panose="00000400000000000000" pitchFamily="2" charset="0"/>
                <a:ea typeface="造字工房悦黑（非商用）常规体" pitchFamily="50" charset="-122"/>
                <a:cs typeface="ISOCP" panose="00000400000000000000" pitchFamily="2" charset="0"/>
              </a:rPr>
              <a:t>结构参数对其影响</a:t>
            </a:r>
            <a:endParaRPr lang="zh-CN" altLang="en-US" sz="8000" b="1" dirty="0" smtClean="0">
              <a:solidFill>
                <a:srgbClr val="523A2C"/>
              </a:solidFill>
              <a:latin typeface="ISOCP" panose="00000400000000000000" pitchFamily="2" charset="0"/>
              <a:ea typeface="造字工房悦黑（非商用）常规体" pitchFamily="50" charset="-122"/>
              <a:cs typeface="ISOCP" panose="00000400000000000000" pitchFamily="2" charset="0"/>
            </a:endParaRPr>
          </a:p>
        </p:txBody>
      </p:sp>
      <p:sp>
        <p:nvSpPr>
          <p:cNvPr id="100" name="文本框 99"/>
          <p:cNvSpPr txBox="1"/>
          <p:nvPr/>
        </p:nvSpPr>
        <p:spPr>
          <a:xfrm>
            <a:off x="401955" y="4852035"/>
            <a:ext cx="11388090" cy="1198880"/>
          </a:xfrm>
          <a:prstGeom prst="rect">
            <a:avLst/>
          </a:prstGeom>
          <a:noFill/>
          <a:ln w="9525">
            <a:noFill/>
          </a:ln>
        </p:spPr>
        <p:txBody>
          <a:bodyPr wrap="square">
            <a:spAutoFit/>
          </a:bodyPr>
          <a:p>
            <a:pPr algn="l">
              <a:buClrTx/>
              <a:buSzTx/>
              <a:buNone/>
            </a:pPr>
            <a:r>
              <a:rPr lang="en-US" altLang="zh-CN" sz="1600" b="0" dirty="0">
                <a:solidFill>
                  <a:srgbClr val="523A2C"/>
                </a:solidFill>
                <a:latin typeface="华文细黑" panose="02010600040101010101" pitchFamily="2" charset="-122"/>
                <a:ea typeface="华文细黑" panose="02010600040101010101" pitchFamily="2" charset="-122"/>
              </a:rPr>
              <a:t>    </a:t>
            </a:r>
            <a:r>
              <a:rPr lang="zh-CN" altLang="en-US" sz="2400" b="0" dirty="0">
                <a:solidFill>
                  <a:srgbClr val="523A2C"/>
                </a:solidFill>
                <a:latin typeface="华文细黑" panose="02010600040101010101" pitchFamily="2" charset="-122"/>
                <a:ea typeface="华文细黑" panose="02010600040101010101" pitchFamily="2" charset="-122"/>
              </a:rPr>
              <a:t>通过变各个结构参数，如压电材料的半径Lc、金属端帽与压电材料接触的面积的长度L</a:t>
            </a:r>
            <a:r>
              <a:rPr lang="zh-CN" altLang="en-US" sz="2400" b="0" baseline="-25000" dirty="0">
                <a:solidFill>
                  <a:srgbClr val="523A2C"/>
                </a:solidFill>
                <a:latin typeface="华文细黑" panose="02010600040101010101" pitchFamily="2" charset="-122"/>
                <a:ea typeface="华文细黑" panose="02010600040101010101" pitchFamily="2" charset="-122"/>
              </a:rPr>
              <a:t>0</a:t>
            </a:r>
            <a:r>
              <a:rPr lang="zh-CN" altLang="en-US" sz="2400" b="0" dirty="0">
                <a:solidFill>
                  <a:srgbClr val="523A2C"/>
                </a:solidFill>
                <a:latin typeface="华文细黑" panose="02010600040101010101" pitchFamily="2" charset="-122"/>
                <a:ea typeface="华文细黑" panose="02010600040101010101" pitchFamily="2" charset="-122"/>
              </a:rPr>
              <a:t>、金属端帽顶部的半径Li、压电材料厚度tp等，比较最终得出的输出电压图，寻找在理论上的该钹型换能器的最优化结构。</a:t>
            </a:r>
            <a:endParaRPr lang="zh-CN" altLang="en-US" sz="2400" b="0" dirty="0">
              <a:solidFill>
                <a:srgbClr val="523A2C"/>
              </a:solidFill>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25"/>
          <p:cNvSpPr/>
          <p:nvPr/>
        </p:nvSpPr>
        <p:spPr>
          <a:xfrm rot="10800000">
            <a:off x="0" y="0"/>
            <a:ext cx="5090160" cy="3911825"/>
          </a:xfrm>
          <a:custGeom>
            <a:avLst/>
            <a:gdLst>
              <a:gd name="connsiteX0" fmla="*/ 4052585 w 7495569"/>
              <a:gd name="connsiteY0" fmla="*/ 0 h 5760400"/>
              <a:gd name="connsiteX1" fmla="*/ 7413052 w 7495569"/>
              <a:gd name="connsiteY1" fmla="*/ 1786746 h 5760400"/>
              <a:gd name="connsiteX2" fmla="*/ 7495569 w 7495569"/>
              <a:gd name="connsiteY2" fmla="*/ 1922573 h 5760400"/>
              <a:gd name="connsiteX3" fmla="*/ 7495569 w 7495569"/>
              <a:gd name="connsiteY3" fmla="*/ 5760400 h 5760400"/>
              <a:gd name="connsiteX4" fmla="*/ 381273 w 7495569"/>
              <a:gd name="connsiteY4" fmla="*/ 5760400 h 5760400"/>
              <a:gd name="connsiteX5" fmla="*/ 318473 w 7495569"/>
              <a:gd name="connsiteY5" fmla="*/ 5630034 h 5760400"/>
              <a:gd name="connsiteX6" fmla="*/ 0 w 7495569"/>
              <a:gd name="connsiteY6" fmla="*/ 4052585 h 5760400"/>
              <a:gd name="connsiteX7" fmla="*/ 4052585 w 7495569"/>
              <a:gd name="connsiteY7" fmla="*/ 0 h 576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95569" h="5760400">
                <a:moveTo>
                  <a:pt x="4052585" y="0"/>
                </a:moveTo>
                <a:cubicBezTo>
                  <a:pt x="5451448" y="0"/>
                  <a:pt x="6684773" y="708752"/>
                  <a:pt x="7413052" y="1786746"/>
                </a:cubicBezTo>
                <a:lnTo>
                  <a:pt x="7495569" y="1922573"/>
                </a:lnTo>
                <a:lnTo>
                  <a:pt x="7495569" y="5760400"/>
                </a:lnTo>
                <a:lnTo>
                  <a:pt x="381273" y="5760400"/>
                </a:lnTo>
                <a:lnTo>
                  <a:pt x="318473" y="5630034"/>
                </a:lnTo>
                <a:cubicBezTo>
                  <a:pt x="113401" y="5145190"/>
                  <a:pt x="0" y="4612131"/>
                  <a:pt x="0" y="4052585"/>
                </a:cubicBezTo>
                <a:cubicBezTo>
                  <a:pt x="0" y="1814404"/>
                  <a:pt x="1814404" y="0"/>
                  <a:pt x="4052585" y="0"/>
                </a:cubicBezTo>
                <a:close/>
              </a:path>
            </a:pathLst>
          </a:cu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3469227" y="3480927"/>
            <a:ext cx="908689" cy="908689"/>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6033770" y="218440"/>
            <a:ext cx="3339465" cy="955040"/>
            <a:chOff x="9481" y="783"/>
            <a:chExt cx="5259" cy="1504"/>
          </a:xfrm>
        </p:grpSpPr>
        <p:sp>
          <p:nvSpPr>
            <p:cNvPr id="4" name="椭圆 3"/>
            <p:cNvSpPr/>
            <p:nvPr/>
          </p:nvSpPr>
          <p:spPr>
            <a:xfrm>
              <a:off x="9481" y="783"/>
              <a:ext cx="1500" cy="1500"/>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latin typeface="华文细黑" panose="02010600040101010101" pitchFamily="2" charset="-122"/>
                <a:ea typeface="华文细黑" panose="02010600040101010101" pitchFamily="2" charset="-122"/>
              </a:endParaRPr>
            </a:p>
          </p:txBody>
        </p:sp>
        <p:sp>
          <p:nvSpPr>
            <p:cNvPr id="6" name="文本框 5"/>
            <p:cNvSpPr txBox="1"/>
            <p:nvPr/>
          </p:nvSpPr>
          <p:spPr>
            <a:xfrm>
              <a:off x="11092" y="1173"/>
              <a:ext cx="3648" cy="725"/>
            </a:xfrm>
            <a:prstGeom prst="rect">
              <a:avLst/>
            </a:prstGeom>
            <a:noFill/>
          </p:spPr>
          <p:txBody>
            <a:bodyPr wrap="none" rtlCol="0">
              <a:spAutoFit/>
            </a:bodyPr>
            <a:lstStyle/>
            <a:p>
              <a:pPr algn="ctr"/>
              <a:r>
                <a:rPr lang="zh-CN" altLang="en-US" sz="2400" dirty="0" smtClean="0">
                  <a:solidFill>
                    <a:srgbClr val="523A2C"/>
                  </a:solidFill>
                  <a:latin typeface="华文细黑" panose="02010600040101010101" pitchFamily="2" charset="-122"/>
                  <a:ea typeface="华文细黑" panose="02010600040101010101" pitchFamily="2" charset="-122"/>
                </a:rPr>
                <a:t>研究背景及意义</a:t>
              </a:r>
              <a:endParaRPr lang="zh-CN" altLang="en-US" sz="2400" dirty="0" smtClean="0">
                <a:solidFill>
                  <a:srgbClr val="523A2C"/>
                </a:solidFill>
                <a:latin typeface="华文细黑" panose="02010600040101010101" pitchFamily="2" charset="-122"/>
                <a:ea typeface="华文细黑" panose="02010600040101010101" pitchFamily="2" charset="-122"/>
              </a:endParaRPr>
            </a:p>
          </p:txBody>
        </p:sp>
        <p:sp>
          <p:nvSpPr>
            <p:cNvPr id="27" name="MH_Others_1"/>
            <p:cNvSpPr txBox="1"/>
            <p:nvPr>
              <p:custDataLst>
                <p:tags r:id="rId1"/>
              </p:custDataLst>
            </p:nvPr>
          </p:nvSpPr>
          <p:spPr>
            <a:xfrm>
              <a:off x="9916" y="783"/>
              <a:ext cx="673" cy="1505"/>
            </a:xfrm>
            <a:prstGeom prst="rect">
              <a:avLst/>
            </a:prstGeom>
            <a:noFill/>
            <a:effectLst>
              <a:reflection endPos="0" dist="50800" dir="5400000" sy="-100000" algn="bl" rotWithShape="0"/>
            </a:effectLst>
          </p:spPr>
          <p:txBody>
            <a:bodyPr wrap="square" rtlCol="0" anchor="ctr">
              <a:noAutofit/>
            </a:bodyPr>
            <a:lstStyle>
              <a:defPPr>
                <a:defRPr lang="zh-CN"/>
              </a:defPPr>
              <a:lvl1pPr algn="ctr">
                <a:defRPr sz="37500">
                  <a:solidFill>
                    <a:schemeClr val="bg1"/>
                  </a:solidFill>
                  <a:latin typeface="ISOCP" panose="00000400000000000000" pitchFamily="2" charset="0"/>
                  <a:ea typeface="造字工房悦黑（非商用）常规体" pitchFamily="50" charset="-122"/>
                  <a:cs typeface="ISOCP" panose="00000400000000000000" pitchFamily="2" charset="0"/>
                </a:defRPr>
              </a:lvl1pPr>
            </a:lstStyle>
            <a:p>
              <a:r>
                <a:rPr lang="en-US" altLang="zh-CN" sz="6000" dirty="0">
                  <a:solidFill>
                    <a:srgbClr val="523A2C"/>
                  </a:solidFill>
                  <a:latin typeface="华文细黑" panose="02010600040101010101" pitchFamily="2" charset="-122"/>
                  <a:ea typeface="华文细黑" panose="02010600040101010101" pitchFamily="2" charset="-122"/>
                </a:rPr>
                <a:t>1</a:t>
              </a:r>
              <a:endParaRPr lang="zh-CN" altLang="en-US" sz="6000" dirty="0">
                <a:solidFill>
                  <a:srgbClr val="523A2C"/>
                </a:solidFill>
                <a:latin typeface="华文细黑" panose="02010600040101010101" pitchFamily="2" charset="-122"/>
                <a:ea typeface="华文细黑" panose="02010600040101010101" pitchFamily="2" charset="-122"/>
              </a:endParaRPr>
            </a:p>
          </p:txBody>
        </p:sp>
      </p:grpSp>
      <p:grpSp>
        <p:nvGrpSpPr>
          <p:cNvPr id="13" name="组合 12"/>
          <p:cNvGrpSpPr/>
          <p:nvPr/>
        </p:nvGrpSpPr>
        <p:grpSpPr>
          <a:xfrm>
            <a:off x="6033770" y="2732405"/>
            <a:ext cx="4007485" cy="955675"/>
            <a:chOff x="9389" y="5096"/>
            <a:chExt cx="6311" cy="1505"/>
          </a:xfrm>
        </p:grpSpPr>
        <p:sp>
          <p:nvSpPr>
            <p:cNvPr id="16" name="文本框 15"/>
            <p:cNvSpPr txBox="1"/>
            <p:nvPr/>
          </p:nvSpPr>
          <p:spPr>
            <a:xfrm>
              <a:off x="11092" y="5435"/>
              <a:ext cx="4608" cy="725"/>
            </a:xfrm>
            <a:prstGeom prst="rect">
              <a:avLst/>
            </a:prstGeom>
            <a:noFill/>
          </p:spPr>
          <p:txBody>
            <a:bodyPr wrap="none" rtlCol="0">
              <a:spAutoFit/>
            </a:bodyPr>
            <a:lstStyle/>
            <a:p>
              <a:pPr algn="ctr"/>
              <a:r>
                <a:rPr lang="zh-CN" altLang="en-US" sz="2400" dirty="0">
                  <a:solidFill>
                    <a:srgbClr val="523A2C"/>
                  </a:solidFill>
                  <a:latin typeface="华文细黑" panose="02010600040101010101" pitchFamily="2" charset="-122"/>
                  <a:ea typeface="华文细黑" panose="02010600040101010101" pitchFamily="2" charset="-122"/>
                </a:rPr>
                <a:t>基本原理及理论计算</a:t>
              </a:r>
              <a:endParaRPr lang="zh-CN" altLang="en-US" sz="2400" dirty="0">
                <a:solidFill>
                  <a:srgbClr val="523A2C"/>
                </a:solidFill>
                <a:latin typeface="华文细黑" panose="02010600040101010101" pitchFamily="2" charset="-122"/>
                <a:ea typeface="华文细黑" panose="02010600040101010101" pitchFamily="2" charset="-122"/>
              </a:endParaRPr>
            </a:p>
          </p:txBody>
        </p:sp>
        <p:grpSp>
          <p:nvGrpSpPr>
            <p:cNvPr id="3" name="组合 2"/>
            <p:cNvGrpSpPr/>
            <p:nvPr/>
          </p:nvGrpSpPr>
          <p:grpSpPr>
            <a:xfrm>
              <a:off x="9389" y="5101"/>
              <a:ext cx="1500" cy="1500"/>
              <a:chOff x="9501" y="4128"/>
              <a:chExt cx="1500" cy="1500"/>
            </a:xfrm>
          </p:grpSpPr>
          <p:sp>
            <p:nvSpPr>
              <p:cNvPr id="14" name="椭圆 13"/>
              <p:cNvSpPr/>
              <p:nvPr/>
            </p:nvSpPr>
            <p:spPr>
              <a:xfrm>
                <a:off x="9501" y="4128"/>
                <a:ext cx="1500" cy="1500"/>
              </a:xfrm>
              <a:prstGeom prst="ellipse">
                <a:avLst/>
              </a:pr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latin typeface="华文细黑" panose="02010600040101010101" pitchFamily="2" charset="-122"/>
                  <a:ea typeface="华文细黑" panose="02010600040101010101" pitchFamily="2" charset="-122"/>
                </a:endParaRPr>
              </a:p>
            </p:txBody>
          </p:sp>
          <p:sp>
            <p:nvSpPr>
              <p:cNvPr id="34" name="椭圆 33"/>
              <p:cNvSpPr/>
              <p:nvPr/>
            </p:nvSpPr>
            <p:spPr>
              <a:xfrm>
                <a:off x="10679" y="5326"/>
                <a:ext cx="302" cy="302"/>
              </a:xfrm>
              <a:prstGeom prst="ellipse">
                <a:avLst/>
              </a:prstGeom>
              <a:solidFill>
                <a:srgbClr val="EDD1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latin typeface="华文细黑" panose="02010600040101010101" pitchFamily="2" charset="-122"/>
                  <a:ea typeface="华文细黑" panose="02010600040101010101" pitchFamily="2" charset="-122"/>
                </a:endParaRPr>
              </a:p>
            </p:txBody>
          </p:sp>
        </p:grpSp>
        <p:sp>
          <p:nvSpPr>
            <p:cNvPr id="29" name="MH_Others_1"/>
            <p:cNvSpPr txBox="1"/>
            <p:nvPr>
              <p:custDataLst>
                <p:tags r:id="rId2"/>
              </p:custDataLst>
            </p:nvPr>
          </p:nvSpPr>
          <p:spPr>
            <a:xfrm>
              <a:off x="9804" y="5096"/>
              <a:ext cx="673" cy="1505"/>
            </a:xfrm>
            <a:prstGeom prst="rect">
              <a:avLst/>
            </a:prstGeom>
            <a:noFill/>
            <a:effectLst>
              <a:reflection endPos="0" dist="50800" dir="5400000" sy="-100000" algn="bl" rotWithShape="0"/>
            </a:effectLst>
          </p:spPr>
          <p:txBody>
            <a:bodyPr wrap="square" rtlCol="0" anchor="ctr">
              <a:noAutofit/>
            </a:bodyPr>
            <a:lstStyle>
              <a:defPPr>
                <a:defRPr lang="zh-CN"/>
              </a:defPPr>
              <a:lvl1pPr algn="ctr">
                <a:defRPr sz="37500">
                  <a:solidFill>
                    <a:schemeClr val="bg1"/>
                  </a:solidFill>
                  <a:latin typeface="ISOCP" panose="00000400000000000000" pitchFamily="2" charset="0"/>
                  <a:ea typeface="造字工房悦黑（非商用）常规体" pitchFamily="50" charset="-122"/>
                  <a:cs typeface="ISOCP" panose="00000400000000000000" pitchFamily="2" charset="0"/>
                </a:defRPr>
              </a:lvl1pPr>
            </a:lstStyle>
            <a:p>
              <a:r>
                <a:rPr lang="en-US" altLang="zh-CN" sz="6000" dirty="0" smtClean="0">
                  <a:solidFill>
                    <a:srgbClr val="523A2C"/>
                  </a:solidFill>
                  <a:latin typeface="华文细黑" panose="02010600040101010101" pitchFamily="2" charset="-122"/>
                  <a:ea typeface="华文细黑" panose="02010600040101010101" pitchFamily="2" charset="-122"/>
                </a:rPr>
                <a:t>3</a:t>
              </a:r>
              <a:endParaRPr lang="zh-CN" altLang="en-US" sz="6000" dirty="0">
                <a:solidFill>
                  <a:srgbClr val="523A2C"/>
                </a:solidFill>
                <a:latin typeface="华文细黑" panose="02010600040101010101" pitchFamily="2" charset="-122"/>
                <a:ea typeface="华文细黑" panose="02010600040101010101" pitchFamily="2" charset="-122"/>
              </a:endParaRPr>
            </a:p>
          </p:txBody>
        </p:sp>
      </p:grpSp>
      <p:grpSp>
        <p:nvGrpSpPr>
          <p:cNvPr id="15" name="组合 14"/>
          <p:cNvGrpSpPr/>
          <p:nvPr/>
        </p:nvGrpSpPr>
        <p:grpSpPr>
          <a:xfrm>
            <a:off x="6090851" y="3911600"/>
            <a:ext cx="2617539" cy="1007654"/>
            <a:chOff x="9502" y="7131"/>
            <a:chExt cx="4122" cy="1587"/>
          </a:xfrm>
        </p:grpSpPr>
        <p:sp>
          <p:nvSpPr>
            <p:cNvPr id="21" name="文本框 20"/>
            <p:cNvSpPr txBox="1"/>
            <p:nvPr/>
          </p:nvSpPr>
          <p:spPr>
            <a:xfrm>
              <a:off x="11416" y="7602"/>
              <a:ext cx="2208" cy="725"/>
            </a:xfrm>
            <a:prstGeom prst="rect">
              <a:avLst/>
            </a:prstGeom>
            <a:noFill/>
          </p:spPr>
          <p:txBody>
            <a:bodyPr wrap="none" rtlCol="0">
              <a:spAutoFit/>
            </a:bodyPr>
            <a:lstStyle/>
            <a:p>
              <a:pPr algn="ctr"/>
              <a:r>
                <a:rPr lang="zh-CN" altLang="en-US" sz="2400" dirty="0">
                  <a:solidFill>
                    <a:srgbClr val="523A2C"/>
                  </a:solidFill>
                  <a:latin typeface="华文细黑" panose="02010600040101010101" pitchFamily="2" charset="-122"/>
                  <a:ea typeface="华文细黑" panose="02010600040101010101" pitchFamily="2" charset="-122"/>
                  <a:sym typeface="+mn-ea"/>
                </a:rPr>
                <a:t>仿真模拟</a:t>
              </a:r>
              <a:endParaRPr lang="zh-CN" altLang="en-US" sz="2400" dirty="0">
                <a:solidFill>
                  <a:srgbClr val="523A2C"/>
                </a:solidFill>
                <a:latin typeface="华文细黑" panose="02010600040101010101" pitchFamily="2" charset="-122"/>
                <a:ea typeface="华文细黑" panose="02010600040101010101" pitchFamily="2" charset="-122"/>
                <a:sym typeface="+mn-ea"/>
              </a:endParaRPr>
            </a:p>
          </p:txBody>
        </p:sp>
        <p:sp>
          <p:nvSpPr>
            <p:cNvPr id="19" name="椭圆 18"/>
            <p:cNvSpPr/>
            <p:nvPr/>
          </p:nvSpPr>
          <p:spPr>
            <a:xfrm>
              <a:off x="9502" y="7131"/>
              <a:ext cx="1500" cy="1500"/>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latin typeface="华文细黑" panose="02010600040101010101" pitchFamily="2" charset="-122"/>
                <a:ea typeface="华文细黑" panose="02010600040101010101" pitchFamily="2" charset="-122"/>
              </a:endParaRPr>
            </a:p>
          </p:txBody>
        </p:sp>
        <p:sp>
          <p:nvSpPr>
            <p:cNvPr id="35" name="椭圆 34"/>
            <p:cNvSpPr/>
            <p:nvPr/>
          </p:nvSpPr>
          <p:spPr>
            <a:xfrm>
              <a:off x="10588" y="8244"/>
              <a:ext cx="302" cy="302"/>
            </a:xfrm>
            <a:prstGeom prst="ellipse">
              <a:avLst/>
            </a:prstGeom>
            <a:solidFill>
              <a:srgbClr val="F8ED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latin typeface="华文细黑" panose="02010600040101010101" pitchFamily="2" charset="-122"/>
                <a:ea typeface="华文细黑" panose="02010600040101010101" pitchFamily="2" charset="-122"/>
              </a:endParaRPr>
            </a:p>
          </p:txBody>
        </p:sp>
        <p:sp>
          <p:nvSpPr>
            <p:cNvPr id="30" name="MH_Others_1"/>
            <p:cNvSpPr txBox="1"/>
            <p:nvPr>
              <p:custDataLst>
                <p:tags r:id="rId3"/>
              </p:custDataLst>
            </p:nvPr>
          </p:nvSpPr>
          <p:spPr>
            <a:xfrm>
              <a:off x="9915" y="7212"/>
              <a:ext cx="673" cy="1505"/>
            </a:xfrm>
            <a:prstGeom prst="rect">
              <a:avLst/>
            </a:prstGeom>
            <a:noFill/>
            <a:effectLst>
              <a:reflection endPos="0" dist="50800" dir="5400000" sy="-100000" algn="bl" rotWithShape="0"/>
            </a:effectLst>
          </p:spPr>
          <p:txBody>
            <a:bodyPr wrap="square" rtlCol="0" anchor="ctr">
              <a:noAutofit/>
            </a:bodyPr>
            <a:lstStyle>
              <a:defPPr>
                <a:defRPr lang="zh-CN"/>
              </a:defPPr>
              <a:lvl1pPr algn="ctr">
                <a:defRPr sz="37500">
                  <a:solidFill>
                    <a:schemeClr val="bg1"/>
                  </a:solidFill>
                  <a:latin typeface="ISOCP" panose="00000400000000000000" pitchFamily="2" charset="0"/>
                  <a:ea typeface="造字工房悦黑（非商用）常规体" pitchFamily="50" charset="-122"/>
                  <a:cs typeface="ISOCP" panose="00000400000000000000" pitchFamily="2" charset="0"/>
                </a:defRPr>
              </a:lvl1pPr>
            </a:lstStyle>
            <a:p>
              <a:r>
                <a:rPr lang="en-US" altLang="zh-CN" sz="6000" dirty="0" smtClean="0">
                  <a:solidFill>
                    <a:srgbClr val="523A2C"/>
                  </a:solidFill>
                  <a:latin typeface="华文细黑" panose="02010600040101010101" pitchFamily="2" charset="-122"/>
                  <a:ea typeface="华文细黑" panose="02010600040101010101" pitchFamily="2" charset="-122"/>
                </a:rPr>
                <a:t>4</a:t>
              </a:r>
              <a:endParaRPr lang="zh-CN" altLang="en-US" sz="6000" dirty="0">
                <a:solidFill>
                  <a:srgbClr val="523A2C"/>
                </a:solidFill>
                <a:latin typeface="华文细黑" panose="02010600040101010101" pitchFamily="2" charset="-122"/>
                <a:ea typeface="华文细黑" panose="02010600040101010101" pitchFamily="2" charset="-122"/>
              </a:endParaRPr>
            </a:p>
          </p:txBody>
        </p:sp>
      </p:grpSp>
      <p:sp>
        <p:nvSpPr>
          <p:cNvPr id="31" name="任意多边形 30"/>
          <p:cNvSpPr/>
          <p:nvPr/>
        </p:nvSpPr>
        <p:spPr>
          <a:xfrm rot="10800000">
            <a:off x="-8229" y="0"/>
            <a:ext cx="4799018" cy="3688080"/>
          </a:xfrm>
          <a:custGeom>
            <a:avLst/>
            <a:gdLst>
              <a:gd name="connsiteX0" fmla="*/ 4052585 w 7495569"/>
              <a:gd name="connsiteY0" fmla="*/ 0 h 5760400"/>
              <a:gd name="connsiteX1" fmla="*/ 7413052 w 7495569"/>
              <a:gd name="connsiteY1" fmla="*/ 1786746 h 5760400"/>
              <a:gd name="connsiteX2" fmla="*/ 7495569 w 7495569"/>
              <a:gd name="connsiteY2" fmla="*/ 1922573 h 5760400"/>
              <a:gd name="connsiteX3" fmla="*/ 7495569 w 7495569"/>
              <a:gd name="connsiteY3" fmla="*/ 5760400 h 5760400"/>
              <a:gd name="connsiteX4" fmla="*/ 381273 w 7495569"/>
              <a:gd name="connsiteY4" fmla="*/ 5760400 h 5760400"/>
              <a:gd name="connsiteX5" fmla="*/ 318473 w 7495569"/>
              <a:gd name="connsiteY5" fmla="*/ 5630034 h 5760400"/>
              <a:gd name="connsiteX6" fmla="*/ 0 w 7495569"/>
              <a:gd name="connsiteY6" fmla="*/ 4052585 h 5760400"/>
              <a:gd name="connsiteX7" fmla="*/ 4052585 w 7495569"/>
              <a:gd name="connsiteY7" fmla="*/ 0 h 576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95569" h="5760400">
                <a:moveTo>
                  <a:pt x="4052585" y="0"/>
                </a:moveTo>
                <a:cubicBezTo>
                  <a:pt x="5451448" y="0"/>
                  <a:pt x="6684773" y="708752"/>
                  <a:pt x="7413052" y="1786746"/>
                </a:cubicBezTo>
                <a:lnTo>
                  <a:pt x="7495569" y="1922573"/>
                </a:lnTo>
                <a:lnTo>
                  <a:pt x="7495569" y="5760400"/>
                </a:lnTo>
                <a:lnTo>
                  <a:pt x="381273" y="5760400"/>
                </a:lnTo>
                <a:lnTo>
                  <a:pt x="318473" y="5630034"/>
                </a:lnTo>
                <a:cubicBezTo>
                  <a:pt x="113401" y="5145190"/>
                  <a:pt x="0" y="4612131"/>
                  <a:pt x="0" y="4052585"/>
                </a:cubicBezTo>
                <a:cubicBezTo>
                  <a:pt x="0" y="1814404"/>
                  <a:pt x="1814404" y="0"/>
                  <a:pt x="4052585" y="0"/>
                </a:cubicBezTo>
                <a:close/>
              </a:path>
            </a:pathLst>
          </a:cu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MH_Others_1"/>
          <p:cNvSpPr txBox="1"/>
          <p:nvPr>
            <p:custDataLst>
              <p:tags r:id="rId4"/>
            </p:custDataLst>
          </p:nvPr>
        </p:nvSpPr>
        <p:spPr>
          <a:xfrm>
            <a:off x="-60413" y="1373573"/>
            <a:ext cx="5427212" cy="847938"/>
          </a:xfrm>
          <a:prstGeom prst="rect">
            <a:avLst/>
          </a:prstGeom>
          <a:noFill/>
          <a:effectLst>
            <a:reflection endPos="0" dist="50800" dir="5400000" sy="-100000" algn="bl" rotWithShape="0"/>
          </a:effectLst>
        </p:spPr>
        <p:txBody>
          <a:bodyPr wrap="square" rtlCol="0" anchor="ctr">
            <a:noAutofit/>
          </a:bodyPr>
          <a:lstStyle>
            <a:defPPr>
              <a:defRPr lang="zh-CN"/>
            </a:defPPr>
            <a:lvl1pPr algn="ctr">
              <a:defRPr sz="9600" b="1">
                <a:solidFill>
                  <a:schemeClr val="bg1"/>
                </a:solidFill>
                <a:latin typeface="ISOCP" panose="00000400000000000000" pitchFamily="2" charset="0"/>
                <a:ea typeface="造字工房悦黑（非商用）常规体" pitchFamily="50" charset="-122"/>
                <a:cs typeface="ISOCP" panose="00000400000000000000" pitchFamily="2" charset="0"/>
              </a:defRPr>
            </a:lvl1pPr>
          </a:lstStyle>
          <a:p>
            <a:r>
              <a:rPr lang="zh-CN" altLang="en-US" sz="6600" b="0" spc="-300" dirty="0" smtClean="0">
                <a:solidFill>
                  <a:srgbClr val="523A2C"/>
                </a:solidFill>
                <a:latin typeface="华文细黑" panose="02010600040101010101" pitchFamily="2" charset="-122"/>
                <a:ea typeface="华文细黑" panose="02010600040101010101" pitchFamily="2" charset="-122"/>
              </a:rPr>
              <a:t>目录</a:t>
            </a:r>
            <a:endParaRPr lang="zh-CN" altLang="en-US" sz="6600" b="0" spc="-300" dirty="0">
              <a:solidFill>
                <a:srgbClr val="523A2C"/>
              </a:solidFill>
              <a:latin typeface="华文细黑" panose="02010600040101010101" pitchFamily="2" charset="-122"/>
              <a:ea typeface="华文细黑" panose="02010600040101010101" pitchFamily="2" charset="-122"/>
            </a:endParaRPr>
          </a:p>
        </p:txBody>
      </p:sp>
      <p:grpSp>
        <p:nvGrpSpPr>
          <p:cNvPr id="12" name="组合 11"/>
          <p:cNvGrpSpPr/>
          <p:nvPr/>
        </p:nvGrpSpPr>
        <p:grpSpPr>
          <a:xfrm>
            <a:off x="6033501" y="1373793"/>
            <a:ext cx="2888884" cy="1078390"/>
            <a:chOff x="9390" y="2706"/>
            <a:chExt cx="4549" cy="1698"/>
          </a:xfrm>
        </p:grpSpPr>
        <p:sp>
          <p:nvSpPr>
            <p:cNvPr id="25" name="椭圆 24"/>
            <p:cNvSpPr/>
            <p:nvPr/>
          </p:nvSpPr>
          <p:spPr>
            <a:xfrm>
              <a:off x="11092" y="2706"/>
              <a:ext cx="302" cy="302"/>
            </a:xfrm>
            <a:prstGeom prst="ellipse">
              <a:avLst/>
            </a:prstGeom>
            <a:solidFill>
              <a:srgbClr val="F8ED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latin typeface="华文细黑" panose="02010600040101010101" pitchFamily="2" charset="-122"/>
                <a:ea typeface="华文细黑" panose="02010600040101010101" pitchFamily="2" charset="-122"/>
              </a:endParaRPr>
            </a:p>
          </p:txBody>
        </p:sp>
        <p:sp>
          <p:nvSpPr>
            <p:cNvPr id="9" name="椭圆 8"/>
            <p:cNvSpPr/>
            <p:nvPr/>
          </p:nvSpPr>
          <p:spPr>
            <a:xfrm>
              <a:off x="9390" y="2899"/>
              <a:ext cx="1500" cy="1500"/>
            </a:xfrm>
            <a:prstGeom prst="ellipse">
              <a:avLst/>
            </a:pr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latin typeface="华文细黑" panose="02010600040101010101" pitchFamily="2" charset="-122"/>
                <a:ea typeface="华文细黑" panose="02010600040101010101" pitchFamily="2" charset="-122"/>
              </a:endParaRPr>
            </a:p>
          </p:txBody>
        </p:sp>
        <p:sp>
          <p:nvSpPr>
            <p:cNvPr id="33" name="椭圆 32"/>
            <p:cNvSpPr/>
            <p:nvPr/>
          </p:nvSpPr>
          <p:spPr>
            <a:xfrm>
              <a:off x="10679" y="3498"/>
              <a:ext cx="302" cy="302"/>
            </a:xfrm>
            <a:prstGeom prst="ellipse">
              <a:avLst/>
            </a:prstGeom>
            <a:solidFill>
              <a:srgbClr val="EDD1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latin typeface="华文细黑" panose="02010600040101010101" pitchFamily="2" charset="-122"/>
                <a:ea typeface="华文细黑" panose="02010600040101010101" pitchFamily="2" charset="-122"/>
              </a:endParaRPr>
            </a:p>
          </p:txBody>
        </p:sp>
        <p:sp>
          <p:nvSpPr>
            <p:cNvPr id="28" name="MH_Others_1"/>
            <p:cNvSpPr txBox="1"/>
            <p:nvPr>
              <p:custDataLst>
                <p:tags r:id="rId5"/>
              </p:custDataLst>
            </p:nvPr>
          </p:nvSpPr>
          <p:spPr>
            <a:xfrm>
              <a:off x="9803" y="2899"/>
              <a:ext cx="673" cy="1505"/>
            </a:xfrm>
            <a:prstGeom prst="rect">
              <a:avLst/>
            </a:prstGeom>
            <a:noFill/>
            <a:effectLst>
              <a:reflection endPos="0" dist="50800" dir="5400000" sy="-100000" algn="bl" rotWithShape="0"/>
            </a:effectLst>
          </p:spPr>
          <p:txBody>
            <a:bodyPr wrap="square" rtlCol="0" anchor="ctr">
              <a:noAutofit/>
            </a:bodyPr>
            <a:lstStyle>
              <a:defPPr>
                <a:defRPr lang="zh-CN"/>
              </a:defPPr>
              <a:lvl1pPr algn="ctr">
                <a:defRPr sz="37500">
                  <a:solidFill>
                    <a:schemeClr val="bg1"/>
                  </a:solidFill>
                  <a:latin typeface="ISOCP" panose="00000400000000000000" pitchFamily="2" charset="0"/>
                  <a:ea typeface="造字工房悦黑（非商用）常规体" pitchFamily="50" charset="-122"/>
                  <a:cs typeface="ISOCP" panose="00000400000000000000" pitchFamily="2" charset="0"/>
                </a:defRPr>
              </a:lvl1pPr>
            </a:lstStyle>
            <a:p>
              <a:r>
                <a:rPr lang="en-US" altLang="zh-CN" sz="6000" dirty="0" smtClean="0">
                  <a:solidFill>
                    <a:srgbClr val="523A2C"/>
                  </a:solidFill>
                  <a:latin typeface="华文细黑" panose="02010600040101010101" pitchFamily="2" charset="-122"/>
                  <a:ea typeface="华文细黑" panose="02010600040101010101" pitchFamily="2" charset="-122"/>
                </a:rPr>
                <a:t>2</a:t>
              </a:r>
              <a:endParaRPr lang="zh-CN" altLang="en-US" sz="6000" dirty="0">
                <a:solidFill>
                  <a:srgbClr val="523A2C"/>
                </a:solidFill>
                <a:latin typeface="华文细黑" panose="02010600040101010101" pitchFamily="2" charset="-122"/>
                <a:ea typeface="华文细黑" panose="02010600040101010101" pitchFamily="2" charset="-122"/>
              </a:endParaRPr>
            </a:p>
          </p:txBody>
        </p:sp>
        <p:sp>
          <p:nvSpPr>
            <p:cNvPr id="5" name="文本框 4"/>
            <p:cNvSpPr txBox="1"/>
            <p:nvPr/>
          </p:nvSpPr>
          <p:spPr>
            <a:xfrm>
              <a:off x="11197" y="3199"/>
              <a:ext cx="2742" cy="899"/>
            </a:xfrm>
            <a:prstGeom prst="rect">
              <a:avLst/>
            </a:prstGeom>
            <a:noFill/>
          </p:spPr>
          <p:txBody>
            <a:bodyPr wrap="square" rtlCol="0">
              <a:spAutoFit/>
            </a:bodyPr>
            <a:p>
              <a:pPr>
                <a:lnSpc>
                  <a:spcPct val="130000"/>
                </a:lnSpc>
              </a:pPr>
              <a:r>
                <a:rPr lang="zh-CN" altLang="en-US" sz="2400" dirty="0" smtClean="0">
                  <a:solidFill>
                    <a:srgbClr val="523A2C"/>
                  </a:solidFill>
                  <a:latin typeface="华文细黑" panose="02010600040101010101" pitchFamily="2" charset="-122"/>
                  <a:ea typeface="华文细黑" panose="02010600040101010101" pitchFamily="2" charset="-122"/>
                </a:rPr>
                <a:t>压电换能器</a:t>
              </a:r>
              <a:endParaRPr lang="zh-CN" altLang="en-US" sz="2400" dirty="0" smtClean="0">
                <a:solidFill>
                  <a:srgbClr val="523A2C"/>
                </a:solidFill>
                <a:latin typeface="华文细黑" panose="02010600040101010101" pitchFamily="2" charset="-122"/>
                <a:ea typeface="华文细黑" panose="02010600040101010101" pitchFamily="2" charset="-122"/>
              </a:endParaRPr>
            </a:p>
          </p:txBody>
        </p:sp>
      </p:grpSp>
      <p:grpSp>
        <p:nvGrpSpPr>
          <p:cNvPr id="17" name="组合 16"/>
          <p:cNvGrpSpPr/>
          <p:nvPr/>
        </p:nvGrpSpPr>
        <p:grpSpPr>
          <a:xfrm>
            <a:off x="6090216" y="5304790"/>
            <a:ext cx="3722439" cy="970189"/>
            <a:chOff x="9613" y="8695"/>
            <a:chExt cx="5862" cy="1528"/>
          </a:xfrm>
        </p:grpSpPr>
        <p:sp>
          <p:nvSpPr>
            <p:cNvPr id="7" name="文本框 6"/>
            <p:cNvSpPr txBox="1"/>
            <p:nvPr/>
          </p:nvSpPr>
          <p:spPr>
            <a:xfrm>
              <a:off x="11331" y="9107"/>
              <a:ext cx="4144" cy="725"/>
            </a:xfrm>
            <a:prstGeom prst="rect">
              <a:avLst/>
            </a:prstGeom>
            <a:noFill/>
          </p:spPr>
          <p:txBody>
            <a:bodyPr wrap="none" rtlCol="0">
              <a:spAutoFit/>
            </a:bodyPr>
            <a:p>
              <a:pPr algn="ctr"/>
              <a:r>
                <a:rPr lang="zh-CN" altLang="en-US" sz="2400" dirty="0">
                  <a:solidFill>
                    <a:srgbClr val="523A2C"/>
                  </a:solidFill>
                  <a:latin typeface="华文细黑" panose="02010600040101010101" pitchFamily="2" charset="-122"/>
                  <a:ea typeface="华文细黑" panose="02010600040101010101" pitchFamily="2" charset="-122"/>
                  <a:sym typeface="+mn-ea"/>
                </a:rPr>
                <a:t>结构参数对其影响</a:t>
              </a:r>
              <a:endParaRPr lang="zh-CN" altLang="en-US" sz="2400" dirty="0">
                <a:solidFill>
                  <a:srgbClr val="523A2C"/>
                </a:solidFill>
                <a:latin typeface="华文细黑" panose="02010600040101010101" pitchFamily="2" charset="-122"/>
                <a:ea typeface="华文细黑" panose="02010600040101010101" pitchFamily="2" charset="-122"/>
                <a:sym typeface="+mn-ea"/>
              </a:endParaRPr>
            </a:p>
          </p:txBody>
        </p:sp>
        <p:sp>
          <p:nvSpPr>
            <p:cNvPr id="8" name="椭圆 7"/>
            <p:cNvSpPr/>
            <p:nvPr/>
          </p:nvSpPr>
          <p:spPr>
            <a:xfrm>
              <a:off x="9613" y="8695"/>
              <a:ext cx="1500" cy="1500"/>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523A2C"/>
                </a:solidFill>
                <a:latin typeface="华文细黑" panose="02010600040101010101" pitchFamily="2" charset="-122"/>
                <a:ea typeface="华文细黑" panose="02010600040101010101" pitchFamily="2" charset="-122"/>
              </a:endParaRPr>
            </a:p>
          </p:txBody>
        </p:sp>
        <p:sp>
          <p:nvSpPr>
            <p:cNvPr id="10" name="MH_Others_1"/>
            <p:cNvSpPr txBox="1"/>
            <p:nvPr>
              <p:custDataLst>
                <p:tags r:id="rId6"/>
              </p:custDataLst>
            </p:nvPr>
          </p:nvSpPr>
          <p:spPr>
            <a:xfrm>
              <a:off x="10005" y="8717"/>
              <a:ext cx="673" cy="1505"/>
            </a:xfrm>
            <a:prstGeom prst="rect">
              <a:avLst/>
            </a:prstGeom>
            <a:noFill/>
            <a:effectLst>
              <a:reflection endPos="0" dist="50800" dir="5400000" sy="-100000" algn="bl" rotWithShape="0"/>
            </a:effectLst>
          </p:spPr>
          <p:txBody>
            <a:bodyPr wrap="square" rtlCol="0" anchor="ctr">
              <a:noAutofit/>
            </a:bodyPr>
            <a:lstStyle>
              <a:defPPr>
                <a:defRPr lang="zh-CN"/>
              </a:defPPr>
              <a:lvl1pPr algn="ctr">
                <a:defRPr sz="37500">
                  <a:solidFill>
                    <a:schemeClr val="bg1"/>
                  </a:solidFill>
                  <a:latin typeface="ISOCP" panose="00000400000000000000" pitchFamily="2" charset="0"/>
                  <a:ea typeface="造字工房悦黑（非商用）常规体" pitchFamily="50" charset="-122"/>
                  <a:cs typeface="ISOCP" panose="00000400000000000000" pitchFamily="2" charset="0"/>
                </a:defRPr>
              </a:lvl1pPr>
            </a:lstStyle>
            <a:p>
              <a:r>
                <a:rPr lang="en-US" altLang="zh-CN" sz="6000" dirty="0" smtClean="0">
                  <a:solidFill>
                    <a:srgbClr val="523A2C"/>
                  </a:solidFill>
                  <a:latin typeface="华文细黑" panose="02010600040101010101" pitchFamily="2" charset="-122"/>
                  <a:ea typeface="华文细黑" panose="02010600040101010101" pitchFamily="2" charset="-122"/>
                </a:rPr>
                <a:t>5</a:t>
              </a:r>
              <a:endParaRPr lang="zh-CN" altLang="en-US" sz="6000" dirty="0">
                <a:solidFill>
                  <a:srgbClr val="523A2C"/>
                </a:solidFill>
                <a:latin typeface="华文细黑" panose="02010600040101010101" pitchFamily="2" charset="-122"/>
                <a:ea typeface="华文细黑" panose="0201060004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 name="组合 13"/>
          <p:cNvGrpSpPr/>
          <p:nvPr/>
        </p:nvGrpSpPr>
        <p:grpSpPr>
          <a:xfrm>
            <a:off x="730885" y="226060"/>
            <a:ext cx="4770120" cy="3389630"/>
            <a:chOff x="1151" y="356"/>
            <a:chExt cx="7512" cy="5338"/>
          </a:xfrm>
        </p:grpSpPr>
        <p:pic>
          <p:nvPicPr>
            <p:cNvPr id="6146" name="图片 2"/>
            <p:cNvPicPr>
              <a:picLocks noChangeAspect="1"/>
            </p:cNvPicPr>
            <p:nvPr/>
          </p:nvPicPr>
          <p:blipFill>
            <a:blip r:embed="rId1"/>
            <a:stretch>
              <a:fillRect/>
            </a:stretch>
          </p:blipFill>
          <p:spPr>
            <a:xfrm>
              <a:off x="1151" y="356"/>
              <a:ext cx="7512" cy="5339"/>
            </a:xfrm>
            <a:prstGeom prst="rect">
              <a:avLst/>
            </a:prstGeom>
            <a:noFill/>
            <a:ln w="9525">
              <a:noFill/>
            </a:ln>
          </p:spPr>
        </p:pic>
        <p:sp>
          <p:nvSpPr>
            <p:cNvPr id="4" name="文本框 3"/>
            <p:cNvSpPr txBox="1"/>
            <p:nvPr/>
          </p:nvSpPr>
          <p:spPr>
            <a:xfrm>
              <a:off x="3083" y="907"/>
              <a:ext cx="3308" cy="580"/>
            </a:xfrm>
            <a:prstGeom prst="rect">
              <a:avLst/>
            </a:prstGeom>
            <a:noFill/>
          </p:spPr>
          <p:txBody>
            <a:bodyPr wrap="none" rtlCol="0">
              <a:spAutoFit/>
            </a:bodyPr>
            <a:p>
              <a:r>
                <a:rPr lang="en-US" altLang="zh-CN">
                  <a:solidFill>
                    <a:srgbClr val="373AB9"/>
                  </a:solidFill>
                </a:rPr>
                <a:t>(160000Hz,1780V)</a:t>
              </a:r>
              <a:endParaRPr lang="en-US" altLang="zh-CN">
                <a:solidFill>
                  <a:srgbClr val="373AB9"/>
                </a:solidFill>
              </a:endParaRPr>
            </a:p>
          </p:txBody>
        </p:sp>
        <p:sp>
          <p:nvSpPr>
            <p:cNvPr id="5" name="文本框 4"/>
            <p:cNvSpPr txBox="1"/>
            <p:nvPr/>
          </p:nvSpPr>
          <p:spPr>
            <a:xfrm>
              <a:off x="6785" y="4735"/>
              <a:ext cx="1878" cy="580"/>
            </a:xfrm>
            <a:prstGeom prst="rect">
              <a:avLst/>
            </a:prstGeom>
            <a:noFill/>
          </p:spPr>
          <p:txBody>
            <a:bodyPr wrap="none" rtlCol="0">
              <a:spAutoFit/>
            </a:bodyPr>
            <a:p>
              <a:r>
                <a:rPr lang="en-US" altLang="zh-CN"/>
                <a:t>Lc=34mm</a:t>
              </a:r>
              <a:endParaRPr lang="en-US" altLang="zh-CN"/>
            </a:p>
          </p:txBody>
        </p:sp>
      </p:grpSp>
      <p:grpSp>
        <p:nvGrpSpPr>
          <p:cNvPr id="17" name="组合 16"/>
          <p:cNvGrpSpPr/>
          <p:nvPr/>
        </p:nvGrpSpPr>
        <p:grpSpPr>
          <a:xfrm>
            <a:off x="6188075" y="3502660"/>
            <a:ext cx="5919470" cy="3355340"/>
            <a:chOff x="9745" y="5516"/>
            <a:chExt cx="9322" cy="5284"/>
          </a:xfrm>
        </p:grpSpPr>
        <p:pic>
          <p:nvPicPr>
            <p:cNvPr id="9219" name="图片 1"/>
            <p:cNvPicPr>
              <a:picLocks noChangeAspect="1"/>
            </p:cNvPicPr>
            <p:nvPr/>
          </p:nvPicPr>
          <p:blipFill>
            <a:blip r:embed="rId2"/>
            <a:stretch>
              <a:fillRect/>
            </a:stretch>
          </p:blipFill>
          <p:spPr>
            <a:xfrm>
              <a:off x="9745" y="5516"/>
              <a:ext cx="7794" cy="4831"/>
            </a:xfrm>
            <a:prstGeom prst="rect">
              <a:avLst/>
            </a:prstGeom>
            <a:noFill/>
            <a:ln w="9525">
              <a:noFill/>
            </a:ln>
          </p:spPr>
        </p:pic>
        <p:sp>
          <p:nvSpPr>
            <p:cNvPr id="8" name="文本框 7"/>
            <p:cNvSpPr txBox="1"/>
            <p:nvPr/>
          </p:nvSpPr>
          <p:spPr>
            <a:xfrm>
              <a:off x="15987" y="10220"/>
              <a:ext cx="1878" cy="580"/>
            </a:xfrm>
            <a:prstGeom prst="rect">
              <a:avLst/>
            </a:prstGeom>
            <a:noFill/>
          </p:spPr>
          <p:txBody>
            <a:bodyPr wrap="none" rtlCol="0">
              <a:spAutoFit/>
            </a:bodyPr>
            <a:p>
              <a:r>
                <a:rPr lang="en-US" altLang="zh-CN"/>
                <a:t>Lc=40mm</a:t>
              </a:r>
              <a:endParaRPr lang="en-US" altLang="zh-CN"/>
            </a:p>
          </p:txBody>
        </p:sp>
        <p:sp>
          <p:nvSpPr>
            <p:cNvPr id="12" name="文本框 11"/>
            <p:cNvSpPr txBox="1"/>
            <p:nvPr/>
          </p:nvSpPr>
          <p:spPr>
            <a:xfrm>
              <a:off x="11747" y="6026"/>
              <a:ext cx="2908" cy="580"/>
            </a:xfrm>
            <a:prstGeom prst="rect">
              <a:avLst/>
            </a:prstGeom>
            <a:noFill/>
          </p:spPr>
          <p:txBody>
            <a:bodyPr wrap="none" rtlCol="0">
              <a:spAutoFit/>
            </a:bodyPr>
            <a:p>
              <a:r>
                <a:rPr lang="en-US" altLang="zh-CN">
                  <a:solidFill>
                    <a:schemeClr val="accent1">
                      <a:lumMod val="75000"/>
                    </a:schemeClr>
                  </a:solidFill>
                </a:rPr>
                <a:t>(</a:t>
              </a:r>
              <a:r>
                <a:rPr lang="en-US" altLang="zh-CN">
                  <a:solidFill>
                    <a:srgbClr val="373AB9"/>
                  </a:solidFill>
                </a:rPr>
                <a:t>620000Hz,83V)</a:t>
              </a:r>
              <a:endParaRPr lang="en-US" altLang="zh-CN">
                <a:solidFill>
                  <a:srgbClr val="373AB9"/>
                </a:solidFill>
              </a:endParaRPr>
            </a:p>
          </p:txBody>
        </p:sp>
        <p:sp>
          <p:nvSpPr>
            <p:cNvPr id="13" name="文本框 12"/>
            <p:cNvSpPr txBox="1"/>
            <p:nvPr/>
          </p:nvSpPr>
          <p:spPr>
            <a:xfrm>
              <a:off x="16604" y="9305"/>
              <a:ext cx="2463" cy="531"/>
            </a:xfrm>
            <a:prstGeom prst="rect">
              <a:avLst/>
            </a:prstGeom>
            <a:noFill/>
          </p:spPr>
          <p:txBody>
            <a:bodyPr wrap="none" rtlCol="0">
              <a:spAutoFit/>
            </a:bodyPr>
            <a:p>
              <a:r>
                <a:rPr lang="en-US" altLang="zh-CN" sz="1600">
                  <a:solidFill>
                    <a:schemeClr val="accent1">
                      <a:lumMod val="75000"/>
                    </a:schemeClr>
                  </a:solidFill>
                </a:rPr>
                <a:t>(</a:t>
              </a:r>
              <a:r>
                <a:rPr lang="en-US" altLang="zh-CN" sz="1600">
                  <a:solidFill>
                    <a:srgbClr val="373AB9"/>
                  </a:solidFill>
                </a:rPr>
                <a:t>860000Hz,-50V)</a:t>
              </a:r>
              <a:endParaRPr lang="en-US" altLang="zh-CN" sz="1600">
                <a:solidFill>
                  <a:srgbClr val="373AB9"/>
                </a:solidFill>
              </a:endParaRPr>
            </a:p>
          </p:txBody>
        </p:sp>
      </p:grpSp>
      <p:pic>
        <p:nvPicPr>
          <p:cNvPr id="7169" name="图片 1"/>
          <p:cNvPicPr>
            <a:picLocks noChangeAspect="1"/>
          </p:cNvPicPr>
          <p:nvPr/>
        </p:nvPicPr>
        <p:blipFill>
          <a:blip r:embed="rId3"/>
          <a:stretch>
            <a:fillRect/>
          </a:stretch>
        </p:blipFill>
        <p:spPr>
          <a:xfrm>
            <a:off x="5617210" y="226060"/>
            <a:ext cx="5530850" cy="3276600"/>
          </a:xfrm>
          <a:prstGeom prst="rect">
            <a:avLst/>
          </a:prstGeom>
          <a:noFill/>
          <a:ln w="9525">
            <a:noFill/>
          </a:ln>
        </p:spPr>
      </p:pic>
      <p:sp>
        <p:nvSpPr>
          <p:cNvPr id="6" name="文本框 5"/>
          <p:cNvSpPr txBox="1"/>
          <p:nvPr/>
        </p:nvSpPr>
        <p:spPr>
          <a:xfrm>
            <a:off x="9944735" y="2821305"/>
            <a:ext cx="1192530" cy="368300"/>
          </a:xfrm>
          <a:prstGeom prst="rect">
            <a:avLst/>
          </a:prstGeom>
          <a:noFill/>
        </p:spPr>
        <p:txBody>
          <a:bodyPr wrap="none" rtlCol="0">
            <a:spAutoFit/>
          </a:bodyPr>
          <a:p>
            <a:r>
              <a:rPr lang="en-US" altLang="zh-CN"/>
              <a:t>Lc=36mm</a:t>
            </a:r>
            <a:endParaRPr lang="en-US" altLang="zh-CN"/>
          </a:p>
        </p:txBody>
      </p:sp>
      <p:sp>
        <p:nvSpPr>
          <p:cNvPr id="9" name="文本框 8"/>
          <p:cNvSpPr txBox="1"/>
          <p:nvPr/>
        </p:nvSpPr>
        <p:spPr>
          <a:xfrm>
            <a:off x="6754495" y="823595"/>
            <a:ext cx="1973580" cy="368300"/>
          </a:xfrm>
          <a:prstGeom prst="rect">
            <a:avLst/>
          </a:prstGeom>
          <a:noFill/>
        </p:spPr>
        <p:txBody>
          <a:bodyPr wrap="none" rtlCol="0">
            <a:spAutoFit/>
          </a:bodyPr>
          <a:p>
            <a:pPr lvl="0" algn="l">
              <a:buClrTx/>
              <a:buSzTx/>
              <a:buFontTx/>
            </a:pPr>
            <a:r>
              <a:rPr lang="en-US" altLang="zh-CN">
                <a:solidFill>
                  <a:schemeClr val="accent1">
                    <a:lumMod val="75000"/>
                  </a:schemeClr>
                </a:solidFill>
                <a:sym typeface="+mn-ea"/>
              </a:rPr>
              <a:t>(</a:t>
            </a:r>
            <a:r>
              <a:rPr lang="en-US" altLang="zh-CN">
                <a:solidFill>
                  <a:srgbClr val="373AB9"/>
                </a:solidFill>
                <a:sym typeface="+mn-ea"/>
              </a:rPr>
              <a:t>100000Hz,765V)</a:t>
            </a:r>
            <a:endParaRPr lang="en-US" altLang="zh-CN">
              <a:solidFill>
                <a:srgbClr val="373AB9"/>
              </a:solidFill>
              <a:sym typeface="+mn-ea"/>
            </a:endParaRPr>
          </a:p>
        </p:txBody>
      </p:sp>
      <p:grpSp>
        <p:nvGrpSpPr>
          <p:cNvPr id="2" name="组合 1"/>
          <p:cNvGrpSpPr/>
          <p:nvPr/>
        </p:nvGrpSpPr>
        <p:grpSpPr>
          <a:xfrm>
            <a:off x="503555" y="3333750"/>
            <a:ext cx="5223510" cy="3235960"/>
            <a:chOff x="793" y="5250"/>
            <a:chExt cx="8226" cy="5096"/>
          </a:xfrm>
        </p:grpSpPr>
        <p:pic>
          <p:nvPicPr>
            <p:cNvPr id="8193" name="图片 1"/>
            <p:cNvPicPr>
              <a:picLocks noChangeAspect="1"/>
            </p:cNvPicPr>
            <p:nvPr/>
          </p:nvPicPr>
          <p:blipFill>
            <a:blip r:embed="rId4"/>
            <a:stretch>
              <a:fillRect/>
            </a:stretch>
          </p:blipFill>
          <p:spPr>
            <a:xfrm>
              <a:off x="793" y="5250"/>
              <a:ext cx="8227" cy="5097"/>
            </a:xfrm>
            <a:prstGeom prst="rect">
              <a:avLst/>
            </a:prstGeom>
            <a:noFill/>
            <a:ln w="9525">
              <a:noFill/>
            </a:ln>
          </p:spPr>
        </p:pic>
        <p:sp>
          <p:nvSpPr>
            <p:cNvPr id="7" name="文本框 6"/>
            <p:cNvSpPr txBox="1"/>
            <p:nvPr/>
          </p:nvSpPr>
          <p:spPr>
            <a:xfrm>
              <a:off x="6952" y="9187"/>
              <a:ext cx="1878" cy="580"/>
            </a:xfrm>
            <a:prstGeom prst="rect">
              <a:avLst/>
            </a:prstGeom>
            <a:noFill/>
          </p:spPr>
          <p:txBody>
            <a:bodyPr wrap="none" rtlCol="0">
              <a:spAutoFit/>
            </a:bodyPr>
            <a:p>
              <a:r>
                <a:rPr lang="en-US" altLang="zh-CN"/>
                <a:t>Lc=38mm</a:t>
              </a:r>
              <a:endParaRPr lang="en-US" altLang="zh-CN"/>
            </a:p>
          </p:txBody>
        </p:sp>
        <p:sp>
          <p:nvSpPr>
            <p:cNvPr id="10" name="文本框 9"/>
            <p:cNvSpPr txBox="1"/>
            <p:nvPr/>
          </p:nvSpPr>
          <p:spPr>
            <a:xfrm>
              <a:off x="3293" y="8796"/>
              <a:ext cx="3228" cy="580"/>
            </a:xfrm>
            <a:prstGeom prst="rect">
              <a:avLst/>
            </a:prstGeom>
            <a:noFill/>
          </p:spPr>
          <p:txBody>
            <a:bodyPr wrap="none" rtlCol="0">
              <a:spAutoFit/>
            </a:bodyPr>
            <a:p>
              <a:r>
                <a:rPr lang="en-US" altLang="zh-CN">
                  <a:solidFill>
                    <a:schemeClr val="accent1">
                      <a:lumMod val="75000"/>
                    </a:schemeClr>
                  </a:solidFill>
                </a:rPr>
                <a:t>(</a:t>
              </a:r>
              <a:r>
                <a:rPr lang="en-US" altLang="zh-CN">
                  <a:solidFill>
                    <a:srgbClr val="373AB9"/>
                  </a:solidFill>
                </a:rPr>
                <a:t>800000Hz,-520V)</a:t>
              </a:r>
              <a:endParaRPr lang="en-US" altLang="zh-CN">
                <a:solidFill>
                  <a:srgbClr val="373AB9"/>
                </a:solidFill>
              </a:endParaRPr>
            </a:p>
          </p:txBody>
        </p:sp>
        <p:sp>
          <p:nvSpPr>
            <p:cNvPr id="11" name="文本框 10"/>
            <p:cNvSpPr txBox="1"/>
            <p:nvPr/>
          </p:nvSpPr>
          <p:spPr>
            <a:xfrm>
              <a:off x="3041" y="5998"/>
              <a:ext cx="3108" cy="580"/>
            </a:xfrm>
            <a:prstGeom prst="rect">
              <a:avLst/>
            </a:prstGeom>
            <a:noFill/>
          </p:spPr>
          <p:txBody>
            <a:bodyPr wrap="none" rtlCol="0">
              <a:spAutoFit/>
            </a:bodyPr>
            <a:p>
              <a:r>
                <a:rPr lang="en-US" altLang="zh-CN">
                  <a:solidFill>
                    <a:srgbClr val="373AB9"/>
                  </a:solidFill>
                </a:rPr>
                <a:t>(650000Hz,250V)</a:t>
              </a:r>
              <a:endParaRPr lang="en-US" altLang="zh-CN">
                <a:solidFill>
                  <a:srgbClr val="373AB9"/>
                </a:solidFill>
              </a:endParaRPr>
            </a:p>
          </p:txBody>
        </p:sp>
      </p:grpSp>
      <p:sp>
        <p:nvSpPr>
          <p:cNvPr id="3" name="文本框 2"/>
          <p:cNvSpPr txBox="1"/>
          <p:nvPr/>
        </p:nvSpPr>
        <p:spPr>
          <a:xfrm>
            <a:off x="191770" y="0"/>
            <a:ext cx="732790" cy="491490"/>
          </a:xfrm>
          <a:prstGeom prst="rect">
            <a:avLst/>
          </a:prstGeom>
          <a:noFill/>
        </p:spPr>
        <p:txBody>
          <a:bodyPr wrap="none" rtlCol="0">
            <a:spAutoFit/>
          </a:bodyPr>
          <a:p>
            <a:pPr>
              <a:lnSpc>
                <a:spcPct val="130000"/>
              </a:lnSpc>
            </a:pPr>
            <a:r>
              <a:rPr lang="zh-CN" altLang="en-US" sz="2000" b="1" dirty="0" smtClean="0">
                <a:latin typeface="Arial" panose="020B0604020202020204" pitchFamily="34" charset="0"/>
                <a:ea typeface="微软雅黑" panose="020B0503020204020204" pitchFamily="34" charset="-122"/>
              </a:rPr>
              <a:t>变</a:t>
            </a:r>
            <a:r>
              <a:rPr lang="en-US" altLang="zh-CN" sz="2000" b="1" dirty="0" smtClean="0">
                <a:latin typeface="Arial" panose="020B0604020202020204" pitchFamily="34" charset="0"/>
                <a:ea typeface="微软雅黑" panose="020B0503020204020204" pitchFamily="34" charset="-122"/>
              </a:rPr>
              <a:t>Lc</a:t>
            </a:r>
            <a:endParaRPr lang="en-US" altLang="zh-CN" sz="2000" b="1" dirty="0" smtClean="0">
              <a:latin typeface="Arial" panose="020B0604020202020204" pitchFamily="34" charset="0"/>
              <a:ea typeface="微软雅黑" panose="020B0503020204020204" pitchFamily="34" charset="-122"/>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 name="组合 6"/>
          <p:cNvGrpSpPr/>
          <p:nvPr/>
        </p:nvGrpSpPr>
        <p:grpSpPr>
          <a:xfrm>
            <a:off x="617220" y="244475"/>
            <a:ext cx="5146040" cy="3209925"/>
            <a:chOff x="0" y="155"/>
            <a:chExt cx="9339" cy="6637"/>
          </a:xfrm>
        </p:grpSpPr>
        <p:pic>
          <p:nvPicPr>
            <p:cNvPr id="11265" name="图片 1"/>
            <p:cNvPicPr>
              <a:picLocks noChangeAspect="1"/>
            </p:cNvPicPr>
            <p:nvPr>
              <p:custDataLst>
                <p:tags r:id="rId1"/>
              </p:custDataLst>
            </p:nvPr>
          </p:nvPicPr>
          <p:blipFill>
            <a:blip r:embed="rId2"/>
            <a:stretch>
              <a:fillRect/>
            </a:stretch>
          </p:blipFill>
          <p:spPr>
            <a:xfrm>
              <a:off x="0" y="155"/>
              <a:ext cx="9339" cy="6637"/>
            </a:xfrm>
            <a:prstGeom prst="rect">
              <a:avLst/>
            </a:prstGeom>
            <a:noFill/>
            <a:ln w="9525">
              <a:noFill/>
            </a:ln>
          </p:spPr>
        </p:pic>
        <p:sp>
          <p:nvSpPr>
            <p:cNvPr id="5" name="文本框 4"/>
            <p:cNvSpPr txBox="1"/>
            <p:nvPr/>
          </p:nvSpPr>
          <p:spPr>
            <a:xfrm>
              <a:off x="7197" y="5643"/>
              <a:ext cx="1898" cy="697"/>
            </a:xfrm>
            <a:prstGeom prst="rect">
              <a:avLst/>
            </a:prstGeom>
            <a:noFill/>
          </p:spPr>
          <p:txBody>
            <a:bodyPr wrap="square" rtlCol="0">
              <a:spAutoFit/>
            </a:bodyPr>
            <a:p>
              <a:r>
                <a:rPr lang="en-US" altLang="zh-CN" sz="1600"/>
                <a:t>L0=24mm</a:t>
              </a:r>
              <a:endParaRPr lang="en-US" altLang="zh-CN" sz="1600"/>
            </a:p>
          </p:txBody>
        </p:sp>
        <p:sp>
          <p:nvSpPr>
            <p:cNvPr id="2" name="文本框 1"/>
            <p:cNvSpPr txBox="1"/>
            <p:nvPr/>
          </p:nvSpPr>
          <p:spPr>
            <a:xfrm>
              <a:off x="6168" y="1002"/>
              <a:ext cx="3108" cy="634"/>
            </a:xfrm>
            <a:prstGeom prst="rect">
              <a:avLst/>
            </a:prstGeom>
            <a:noFill/>
          </p:spPr>
          <p:txBody>
            <a:bodyPr wrap="square" rtlCol="0">
              <a:spAutoFit/>
            </a:bodyPr>
            <a:p>
              <a:r>
                <a:rPr lang="en-US" altLang="zh-CN" sz="1400">
                  <a:solidFill>
                    <a:srgbClr val="373AB9"/>
                  </a:solidFill>
                </a:rPr>
                <a:t>(640000Hz,130V</a:t>
              </a:r>
              <a:r>
                <a:rPr lang="en-US" altLang="zh-CN" sz="1400">
                  <a:solidFill>
                    <a:schemeClr val="accent1">
                      <a:lumMod val="75000"/>
                    </a:schemeClr>
                  </a:solidFill>
                </a:rPr>
                <a:t>)</a:t>
              </a:r>
              <a:endParaRPr lang="en-US" altLang="zh-CN" sz="1400">
                <a:solidFill>
                  <a:schemeClr val="accent1">
                    <a:lumMod val="75000"/>
                  </a:schemeClr>
                </a:solidFill>
              </a:endParaRPr>
            </a:p>
          </p:txBody>
        </p:sp>
        <p:sp>
          <p:nvSpPr>
            <p:cNvPr id="3" name="文本框 2"/>
            <p:cNvSpPr txBox="1"/>
            <p:nvPr/>
          </p:nvSpPr>
          <p:spPr>
            <a:xfrm>
              <a:off x="1764" y="1471"/>
              <a:ext cx="3189" cy="634"/>
            </a:xfrm>
            <a:prstGeom prst="rect">
              <a:avLst/>
            </a:prstGeom>
            <a:noFill/>
          </p:spPr>
          <p:txBody>
            <a:bodyPr wrap="square" rtlCol="0">
              <a:spAutoFit/>
            </a:bodyPr>
            <a:p>
              <a:r>
                <a:rPr lang="en-US" altLang="zh-CN" sz="1400">
                  <a:solidFill>
                    <a:srgbClr val="373AB9"/>
                  </a:solidFill>
                </a:rPr>
                <a:t>(100000Hz,86V)</a:t>
              </a:r>
              <a:endParaRPr lang="en-US" altLang="zh-CN" sz="1400">
                <a:solidFill>
                  <a:srgbClr val="373AB9"/>
                </a:solidFill>
              </a:endParaRPr>
            </a:p>
          </p:txBody>
        </p:sp>
        <p:sp>
          <p:nvSpPr>
            <p:cNvPr id="6" name="文本框 5"/>
            <p:cNvSpPr txBox="1"/>
            <p:nvPr/>
          </p:nvSpPr>
          <p:spPr>
            <a:xfrm>
              <a:off x="5285" y="5009"/>
              <a:ext cx="2908" cy="634"/>
            </a:xfrm>
            <a:prstGeom prst="rect">
              <a:avLst/>
            </a:prstGeom>
            <a:noFill/>
          </p:spPr>
          <p:txBody>
            <a:bodyPr wrap="square" rtlCol="0">
              <a:spAutoFit/>
            </a:bodyPr>
            <a:p>
              <a:r>
                <a:rPr lang="en-US" altLang="zh-CN" sz="1400">
                  <a:solidFill>
                    <a:srgbClr val="373AB9"/>
                  </a:solidFill>
                </a:rPr>
                <a:t>(910000Hz,88V)</a:t>
              </a:r>
              <a:endParaRPr lang="en-US" altLang="zh-CN" sz="1400">
                <a:solidFill>
                  <a:srgbClr val="373AB9"/>
                </a:solidFill>
              </a:endParaRPr>
            </a:p>
          </p:txBody>
        </p:sp>
      </p:grpSp>
      <p:pic>
        <p:nvPicPr>
          <p:cNvPr id="11267" name="图片 3"/>
          <p:cNvPicPr>
            <a:picLocks noChangeAspect="1"/>
          </p:cNvPicPr>
          <p:nvPr>
            <p:custDataLst>
              <p:tags r:id="rId3"/>
            </p:custDataLst>
          </p:nvPr>
        </p:nvPicPr>
        <p:blipFill>
          <a:blip r:embed="rId4"/>
          <a:stretch>
            <a:fillRect/>
          </a:stretch>
        </p:blipFill>
        <p:spPr>
          <a:xfrm>
            <a:off x="6332855" y="85090"/>
            <a:ext cx="4739005" cy="3369310"/>
          </a:xfrm>
          <a:prstGeom prst="rect">
            <a:avLst/>
          </a:prstGeom>
          <a:noFill/>
          <a:ln w="9525">
            <a:noFill/>
          </a:ln>
        </p:spPr>
      </p:pic>
      <p:sp>
        <p:nvSpPr>
          <p:cNvPr id="8" name="文本框 7"/>
          <p:cNvSpPr txBox="1"/>
          <p:nvPr/>
        </p:nvSpPr>
        <p:spPr>
          <a:xfrm>
            <a:off x="9797415" y="2757805"/>
            <a:ext cx="1205230" cy="368300"/>
          </a:xfrm>
          <a:prstGeom prst="rect">
            <a:avLst/>
          </a:prstGeom>
          <a:noFill/>
        </p:spPr>
        <p:txBody>
          <a:bodyPr wrap="none" rtlCol="0">
            <a:spAutoFit/>
          </a:bodyPr>
          <a:p>
            <a:r>
              <a:rPr lang="en-US" altLang="zh-CN"/>
              <a:t>L0=26mm</a:t>
            </a:r>
            <a:endParaRPr lang="en-US" altLang="zh-CN"/>
          </a:p>
        </p:txBody>
      </p:sp>
      <p:pic>
        <p:nvPicPr>
          <p:cNvPr id="9" name="图片 8"/>
          <p:cNvPicPr>
            <a:picLocks noChangeAspect="1"/>
          </p:cNvPicPr>
          <p:nvPr/>
        </p:nvPicPr>
        <p:blipFill>
          <a:blip r:embed="rId5"/>
          <a:stretch>
            <a:fillRect/>
          </a:stretch>
        </p:blipFill>
        <p:spPr>
          <a:xfrm>
            <a:off x="906780" y="3375025"/>
            <a:ext cx="4719955" cy="3355340"/>
          </a:xfrm>
          <a:prstGeom prst="rect">
            <a:avLst/>
          </a:prstGeom>
          <a:noFill/>
          <a:ln w="9525">
            <a:noFill/>
          </a:ln>
        </p:spPr>
      </p:pic>
      <p:sp>
        <p:nvSpPr>
          <p:cNvPr id="10" name="文本框 9"/>
          <p:cNvSpPr txBox="1"/>
          <p:nvPr/>
        </p:nvSpPr>
        <p:spPr>
          <a:xfrm>
            <a:off x="4232910" y="6489700"/>
            <a:ext cx="1205230" cy="368300"/>
          </a:xfrm>
          <a:prstGeom prst="rect">
            <a:avLst/>
          </a:prstGeom>
          <a:noFill/>
        </p:spPr>
        <p:txBody>
          <a:bodyPr wrap="none" rtlCol="0">
            <a:spAutoFit/>
          </a:bodyPr>
          <a:p>
            <a:r>
              <a:rPr lang="en-US" altLang="zh-CN"/>
              <a:t>L0=28mm</a:t>
            </a:r>
            <a:endParaRPr lang="en-US" altLang="zh-CN"/>
          </a:p>
        </p:txBody>
      </p:sp>
      <p:sp>
        <p:nvSpPr>
          <p:cNvPr id="11" name="文本框 10"/>
          <p:cNvSpPr txBox="1"/>
          <p:nvPr/>
        </p:nvSpPr>
        <p:spPr>
          <a:xfrm>
            <a:off x="10175875" y="5621655"/>
            <a:ext cx="1205230" cy="368300"/>
          </a:xfrm>
          <a:prstGeom prst="rect">
            <a:avLst/>
          </a:prstGeom>
          <a:noFill/>
        </p:spPr>
        <p:txBody>
          <a:bodyPr wrap="none" rtlCol="0">
            <a:spAutoFit/>
          </a:bodyPr>
          <a:p>
            <a:r>
              <a:rPr lang="en-US" altLang="zh-CN"/>
              <a:t>L0=30mm</a:t>
            </a:r>
            <a:endParaRPr lang="en-US" altLang="zh-CN"/>
          </a:p>
        </p:txBody>
      </p:sp>
      <p:pic>
        <p:nvPicPr>
          <p:cNvPr id="12291" name="图片 3"/>
          <p:cNvPicPr>
            <a:picLocks noChangeAspect="1"/>
          </p:cNvPicPr>
          <p:nvPr/>
        </p:nvPicPr>
        <p:blipFill>
          <a:blip r:embed="rId6"/>
          <a:stretch>
            <a:fillRect/>
          </a:stretch>
        </p:blipFill>
        <p:spPr>
          <a:xfrm>
            <a:off x="6423025" y="3204845"/>
            <a:ext cx="4958080" cy="3525520"/>
          </a:xfrm>
          <a:prstGeom prst="rect">
            <a:avLst/>
          </a:prstGeom>
          <a:noFill/>
          <a:ln w="9525">
            <a:noFill/>
          </a:ln>
        </p:spPr>
      </p:pic>
      <p:sp>
        <p:nvSpPr>
          <p:cNvPr id="12" name="文本框 11"/>
          <p:cNvSpPr txBox="1"/>
          <p:nvPr/>
        </p:nvSpPr>
        <p:spPr>
          <a:xfrm>
            <a:off x="6957521" y="433906"/>
            <a:ext cx="1757225" cy="306705"/>
          </a:xfrm>
          <a:prstGeom prst="rect">
            <a:avLst/>
          </a:prstGeom>
          <a:noFill/>
        </p:spPr>
        <p:txBody>
          <a:bodyPr wrap="square" rtlCol="0">
            <a:spAutoFit/>
          </a:bodyPr>
          <a:p>
            <a:r>
              <a:rPr lang="en-US" altLang="zh-CN" sz="1400">
                <a:solidFill>
                  <a:srgbClr val="373AB9"/>
                </a:solidFill>
              </a:rPr>
              <a:t>(20000Hz,300V)</a:t>
            </a:r>
            <a:endParaRPr lang="en-US" altLang="zh-CN" sz="1400">
              <a:solidFill>
                <a:srgbClr val="373AB9"/>
              </a:solidFill>
            </a:endParaRPr>
          </a:p>
        </p:txBody>
      </p:sp>
      <p:sp>
        <p:nvSpPr>
          <p:cNvPr id="13" name="文本框 12"/>
          <p:cNvSpPr txBox="1"/>
          <p:nvPr/>
        </p:nvSpPr>
        <p:spPr>
          <a:xfrm>
            <a:off x="8418656" y="2512896"/>
            <a:ext cx="1757225" cy="306705"/>
          </a:xfrm>
          <a:prstGeom prst="rect">
            <a:avLst/>
          </a:prstGeom>
          <a:noFill/>
        </p:spPr>
        <p:txBody>
          <a:bodyPr wrap="square" rtlCol="0">
            <a:spAutoFit/>
          </a:bodyPr>
          <a:p>
            <a:r>
              <a:rPr lang="en-US" altLang="zh-CN" sz="1400">
                <a:solidFill>
                  <a:srgbClr val="373AB9"/>
                </a:solidFill>
              </a:rPr>
              <a:t>(360000Hz,-210V)</a:t>
            </a:r>
            <a:endParaRPr lang="en-US" altLang="zh-CN" sz="1400">
              <a:solidFill>
                <a:srgbClr val="373AB9"/>
              </a:solidFill>
            </a:endParaRPr>
          </a:p>
        </p:txBody>
      </p:sp>
      <p:sp>
        <p:nvSpPr>
          <p:cNvPr id="14" name="文本框 13"/>
          <p:cNvSpPr txBox="1"/>
          <p:nvPr/>
        </p:nvSpPr>
        <p:spPr>
          <a:xfrm>
            <a:off x="2388061" y="3667961"/>
            <a:ext cx="1757225" cy="306705"/>
          </a:xfrm>
          <a:prstGeom prst="rect">
            <a:avLst/>
          </a:prstGeom>
          <a:noFill/>
        </p:spPr>
        <p:txBody>
          <a:bodyPr wrap="square" rtlCol="0">
            <a:spAutoFit/>
          </a:bodyPr>
          <a:p>
            <a:r>
              <a:rPr lang="en-US" altLang="zh-CN" sz="1400">
                <a:solidFill>
                  <a:srgbClr val="373AB9"/>
                </a:solidFill>
              </a:rPr>
              <a:t>(700000Hz,87V)</a:t>
            </a:r>
            <a:endParaRPr lang="en-US" altLang="zh-CN" sz="1400">
              <a:solidFill>
                <a:srgbClr val="373AB9"/>
              </a:solidFill>
            </a:endParaRPr>
          </a:p>
        </p:txBody>
      </p:sp>
      <p:sp>
        <p:nvSpPr>
          <p:cNvPr id="15" name="文本框 14"/>
          <p:cNvSpPr txBox="1"/>
          <p:nvPr/>
        </p:nvSpPr>
        <p:spPr>
          <a:xfrm>
            <a:off x="1965786" y="5990156"/>
            <a:ext cx="1757225" cy="306705"/>
          </a:xfrm>
          <a:prstGeom prst="rect">
            <a:avLst/>
          </a:prstGeom>
          <a:noFill/>
        </p:spPr>
        <p:txBody>
          <a:bodyPr wrap="square" rtlCol="0">
            <a:spAutoFit/>
          </a:bodyPr>
          <a:p>
            <a:r>
              <a:rPr lang="en-US" altLang="zh-CN" sz="1400">
                <a:solidFill>
                  <a:srgbClr val="373AB9"/>
                </a:solidFill>
              </a:rPr>
              <a:t>(600000Hz,-72V)</a:t>
            </a:r>
            <a:endParaRPr lang="en-US" altLang="zh-CN" sz="1400">
              <a:solidFill>
                <a:srgbClr val="373AB9"/>
              </a:solidFill>
            </a:endParaRPr>
          </a:p>
        </p:txBody>
      </p:sp>
      <p:sp>
        <p:nvSpPr>
          <p:cNvPr id="16" name="文本框 15"/>
          <p:cNvSpPr txBox="1"/>
          <p:nvPr/>
        </p:nvSpPr>
        <p:spPr>
          <a:xfrm>
            <a:off x="3680921" y="5413576"/>
            <a:ext cx="1757225" cy="306705"/>
          </a:xfrm>
          <a:prstGeom prst="rect">
            <a:avLst/>
          </a:prstGeom>
          <a:noFill/>
        </p:spPr>
        <p:txBody>
          <a:bodyPr wrap="square" rtlCol="0">
            <a:spAutoFit/>
          </a:bodyPr>
          <a:p>
            <a:r>
              <a:rPr lang="en-US" altLang="zh-CN" sz="1400">
                <a:solidFill>
                  <a:srgbClr val="373AB9"/>
                </a:solidFill>
              </a:rPr>
              <a:t>(900000Hz,-70V)</a:t>
            </a:r>
            <a:endParaRPr lang="en-US" altLang="zh-CN" sz="1400">
              <a:solidFill>
                <a:srgbClr val="373AB9"/>
              </a:solidFill>
            </a:endParaRPr>
          </a:p>
        </p:txBody>
      </p:sp>
      <p:sp>
        <p:nvSpPr>
          <p:cNvPr id="17" name="文本框 16"/>
          <p:cNvSpPr txBox="1"/>
          <p:nvPr/>
        </p:nvSpPr>
        <p:spPr>
          <a:xfrm>
            <a:off x="5217621" y="6183196"/>
            <a:ext cx="1757225" cy="306705"/>
          </a:xfrm>
          <a:prstGeom prst="rect">
            <a:avLst/>
          </a:prstGeom>
          <a:noFill/>
        </p:spPr>
        <p:txBody>
          <a:bodyPr wrap="square" rtlCol="0">
            <a:spAutoFit/>
          </a:bodyPr>
          <a:p>
            <a:r>
              <a:rPr lang="en-US" altLang="zh-CN" sz="1400">
                <a:solidFill>
                  <a:srgbClr val="373AB9"/>
                </a:solidFill>
              </a:rPr>
              <a:t>(940000Hz,-78V)</a:t>
            </a:r>
            <a:endParaRPr lang="en-US" altLang="zh-CN" sz="1400">
              <a:solidFill>
                <a:srgbClr val="373AB9"/>
              </a:solidFill>
            </a:endParaRPr>
          </a:p>
        </p:txBody>
      </p:sp>
      <p:sp>
        <p:nvSpPr>
          <p:cNvPr id="18" name="文本框 17"/>
          <p:cNvSpPr txBox="1"/>
          <p:nvPr/>
        </p:nvSpPr>
        <p:spPr>
          <a:xfrm>
            <a:off x="7287086" y="3887036"/>
            <a:ext cx="1757225" cy="306705"/>
          </a:xfrm>
          <a:prstGeom prst="rect">
            <a:avLst/>
          </a:prstGeom>
          <a:noFill/>
        </p:spPr>
        <p:txBody>
          <a:bodyPr wrap="square" rtlCol="0">
            <a:spAutoFit/>
          </a:bodyPr>
          <a:p>
            <a:r>
              <a:rPr lang="en-US" altLang="zh-CN" sz="1400">
                <a:solidFill>
                  <a:srgbClr val="373AB9"/>
                </a:solidFill>
              </a:rPr>
              <a:t>(50000Hz,1253V)</a:t>
            </a:r>
            <a:endParaRPr lang="en-US" altLang="zh-CN" sz="1400">
              <a:solidFill>
                <a:srgbClr val="373AB9"/>
              </a:solidFill>
            </a:endParaRPr>
          </a:p>
        </p:txBody>
      </p:sp>
      <p:sp>
        <p:nvSpPr>
          <p:cNvPr id="4" name="文本框 3"/>
          <p:cNvSpPr txBox="1"/>
          <p:nvPr/>
        </p:nvSpPr>
        <p:spPr>
          <a:xfrm>
            <a:off x="191770" y="0"/>
            <a:ext cx="883920" cy="650875"/>
          </a:xfrm>
          <a:prstGeom prst="rect">
            <a:avLst/>
          </a:prstGeom>
          <a:noFill/>
        </p:spPr>
        <p:txBody>
          <a:bodyPr wrap="none" rtlCol="0">
            <a:spAutoFit/>
          </a:bodyPr>
          <a:p>
            <a:pPr>
              <a:lnSpc>
                <a:spcPct val="130000"/>
              </a:lnSpc>
            </a:pPr>
            <a:r>
              <a:rPr lang="zh-CN" altLang="en-US" sz="2800" b="1" dirty="0" smtClean="0">
                <a:latin typeface="Arial" panose="020B0604020202020204" pitchFamily="34" charset="0"/>
                <a:ea typeface="微软雅黑" panose="020B0503020204020204" pitchFamily="34" charset="-122"/>
              </a:rPr>
              <a:t>变</a:t>
            </a:r>
            <a:r>
              <a:rPr lang="en-US" altLang="zh-CN" sz="2800" b="1" dirty="0" smtClean="0">
                <a:latin typeface="Arial" panose="020B0604020202020204" pitchFamily="34" charset="0"/>
                <a:ea typeface="微软雅黑" panose="020B0503020204020204" pitchFamily="34" charset="-122"/>
              </a:rPr>
              <a:t>L</a:t>
            </a:r>
            <a:r>
              <a:rPr lang="en-US" altLang="zh-CN" sz="2800" b="1" baseline="-25000" dirty="0" smtClean="0">
                <a:latin typeface="Arial" panose="020B0604020202020204" pitchFamily="34" charset="0"/>
                <a:ea typeface="微软雅黑" panose="020B0503020204020204" pitchFamily="34" charset="-122"/>
              </a:rPr>
              <a:t>0</a:t>
            </a:r>
            <a:endParaRPr lang="en-US" altLang="zh-CN" sz="2800" b="1" baseline="-25000" dirty="0" smtClean="0">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 name="组合 5"/>
          <p:cNvGrpSpPr/>
          <p:nvPr/>
        </p:nvGrpSpPr>
        <p:grpSpPr>
          <a:xfrm>
            <a:off x="5850255" y="48260"/>
            <a:ext cx="4821042" cy="3316605"/>
            <a:chOff x="751" y="329"/>
            <a:chExt cx="9868" cy="7200"/>
          </a:xfrm>
        </p:grpSpPr>
        <p:pic>
          <p:nvPicPr>
            <p:cNvPr id="2" name="图片 1"/>
            <p:cNvPicPr>
              <a:picLocks noChangeAspect="1"/>
            </p:cNvPicPr>
            <p:nvPr/>
          </p:nvPicPr>
          <p:blipFill>
            <a:blip r:embed="rId1"/>
            <a:stretch>
              <a:fillRect/>
            </a:stretch>
          </p:blipFill>
          <p:spPr>
            <a:xfrm>
              <a:off x="751" y="329"/>
              <a:ext cx="9600" cy="7200"/>
            </a:xfrm>
            <a:prstGeom prst="rect">
              <a:avLst/>
            </a:prstGeom>
          </p:spPr>
        </p:pic>
        <p:sp>
          <p:nvSpPr>
            <p:cNvPr id="3" name="文本框 2"/>
            <p:cNvSpPr txBox="1"/>
            <p:nvPr/>
          </p:nvSpPr>
          <p:spPr>
            <a:xfrm>
              <a:off x="1705" y="587"/>
              <a:ext cx="3096" cy="666"/>
            </a:xfrm>
            <a:prstGeom prst="rect">
              <a:avLst/>
            </a:prstGeom>
            <a:noFill/>
          </p:spPr>
          <p:txBody>
            <a:bodyPr wrap="square" rtlCol="0">
              <a:spAutoFit/>
            </a:bodyPr>
            <a:p>
              <a:r>
                <a:rPr lang="en-US" altLang="zh-CN" sz="1400">
                  <a:solidFill>
                    <a:srgbClr val="373AB9"/>
                  </a:solidFill>
                </a:rPr>
                <a:t>(94000Hz,108V)</a:t>
              </a:r>
              <a:endParaRPr lang="en-US" altLang="zh-CN" sz="1400">
                <a:solidFill>
                  <a:srgbClr val="373AB9"/>
                </a:solidFill>
              </a:endParaRPr>
            </a:p>
          </p:txBody>
        </p:sp>
        <p:sp>
          <p:nvSpPr>
            <p:cNvPr id="4" name="文本框 3"/>
            <p:cNvSpPr txBox="1"/>
            <p:nvPr/>
          </p:nvSpPr>
          <p:spPr>
            <a:xfrm>
              <a:off x="3175" y="1253"/>
              <a:ext cx="3333" cy="666"/>
            </a:xfrm>
            <a:prstGeom prst="rect">
              <a:avLst/>
            </a:prstGeom>
            <a:noFill/>
          </p:spPr>
          <p:txBody>
            <a:bodyPr wrap="square" rtlCol="0">
              <a:spAutoFit/>
            </a:bodyPr>
            <a:p>
              <a:r>
                <a:rPr lang="en-US" altLang="zh-CN" sz="1400">
                  <a:solidFill>
                    <a:schemeClr val="accent1">
                      <a:lumMod val="75000"/>
                    </a:schemeClr>
                  </a:solidFill>
                </a:rPr>
                <a:t>(</a:t>
              </a:r>
              <a:r>
                <a:rPr lang="en-US" altLang="zh-CN" sz="1400">
                  <a:solidFill>
                    <a:srgbClr val="373AB9"/>
                  </a:solidFill>
                </a:rPr>
                <a:t>430000Hz,83V)</a:t>
              </a:r>
              <a:endParaRPr lang="en-US" altLang="zh-CN" sz="1400">
                <a:solidFill>
                  <a:srgbClr val="373AB9"/>
                </a:solidFill>
              </a:endParaRPr>
            </a:p>
          </p:txBody>
        </p:sp>
        <p:sp>
          <p:nvSpPr>
            <p:cNvPr id="5" name="文本框 4"/>
            <p:cNvSpPr txBox="1"/>
            <p:nvPr/>
          </p:nvSpPr>
          <p:spPr>
            <a:xfrm>
              <a:off x="6187" y="1918"/>
              <a:ext cx="4432" cy="666"/>
            </a:xfrm>
            <a:prstGeom prst="rect">
              <a:avLst/>
            </a:prstGeom>
            <a:noFill/>
          </p:spPr>
          <p:txBody>
            <a:bodyPr wrap="square" rtlCol="0">
              <a:spAutoFit/>
            </a:bodyPr>
            <a:p>
              <a:r>
                <a:rPr lang="en-US" altLang="zh-CN" sz="1400">
                  <a:solidFill>
                    <a:schemeClr val="accent1">
                      <a:lumMod val="75000"/>
                    </a:schemeClr>
                  </a:solidFill>
                </a:rPr>
                <a:t>(</a:t>
              </a:r>
              <a:r>
                <a:rPr lang="en-US" altLang="zh-CN" sz="1400">
                  <a:solidFill>
                    <a:srgbClr val="373AB9"/>
                  </a:solidFill>
                </a:rPr>
                <a:t>525000Hz,81V)</a:t>
              </a:r>
              <a:endParaRPr lang="en-US" altLang="zh-CN" sz="1400">
                <a:solidFill>
                  <a:srgbClr val="373AB9"/>
                </a:solidFill>
              </a:endParaRPr>
            </a:p>
          </p:txBody>
        </p:sp>
      </p:grpSp>
      <p:sp>
        <p:nvSpPr>
          <p:cNvPr id="7" name="文本框 6"/>
          <p:cNvSpPr txBox="1"/>
          <p:nvPr/>
        </p:nvSpPr>
        <p:spPr>
          <a:xfrm>
            <a:off x="9384027" y="2558337"/>
            <a:ext cx="1045849" cy="337185"/>
          </a:xfrm>
          <a:prstGeom prst="rect">
            <a:avLst/>
          </a:prstGeom>
          <a:noFill/>
        </p:spPr>
        <p:txBody>
          <a:bodyPr wrap="square" rtlCol="0">
            <a:spAutoFit/>
          </a:bodyPr>
          <a:p>
            <a:r>
              <a:rPr lang="en-US" altLang="zh-CN" sz="1600"/>
              <a:t>Li=12mm</a:t>
            </a:r>
            <a:endParaRPr lang="en-US" altLang="zh-CN" sz="1600"/>
          </a:p>
        </p:txBody>
      </p:sp>
      <p:pic>
        <p:nvPicPr>
          <p:cNvPr id="12291" name="图片 3"/>
          <p:cNvPicPr>
            <a:picLocks noChangeAspect="1"/>
          </p:cNvPicPr>
          <p:nvPr/>
        </p:nvPicPr>
        <p:blipFill>
          <a:blip r:embed="rId2"/>
          <a:stretch>
            <a:fillRect/>
          </a:stretch>
        </p:blipFill>
        <p:spPr>
          <a:xfrm>
            <a:off x="940435" y="394335"/>
            <a:ext cx="4607560" cy="3275965"/>
          </a:xfrm>
          <a:prstGeom prst="rect">
            <a:avLst/>
          </a:prstGeom>
          <a:noFill/>
          <a:ln w="9525">
            <a:noFill/>
          </a:ln>
        </p:spPr>
      </p:pic>
      <p:pic>
        <p:nvPicPr>
          <p:cNvPr id="8" name="图片 7"/>
          <p:cNvPicPr>
            <a:picLocks noChangeAspect="1"/>
          </p:cNvPicPr>
          <p:nvPr/>
        </p:nvPicPr>
        <p:blipFill>
          <a:blip r:embed="rId3"/>
          <a:stretch>
            <a:fillRect/>
          </a:stretch>
        </p:blipFill>
        <p:spPr>
          <a:xfrm>
            <a:off x="586105" y="3768725"/>
            <a:ext cx="4378960" cy="3284220"/>
          </a:xfrm>
          <a:prstGeom prst="rect">
            <a:avLst/>
          </a:prstGeom>
        </p:spPr>
      </p:pic>
      <p:sp>
        <p:nvSpPr>
          <p:cNvPr id="9" name="文本框 8"/>
          <p:cNvSpPr txBox="1"/>
          <p:nvPr/>
        </p:nvSpPr>
        <p:spPr>
          <a:xfrm>
            <a:off x="1351280" y="4371340"/>
            <a:ext cx="1763395" cy="306705"/>
          </a:xfrm>
          <a:prstGeom prst="rect">
            <a:avLst/>
          </a:prstGeom>
          <a:noFill/>
        </p:spPr>
        <p:txBody>
          <a:bodyPr wrap="square" rtlCol="0">
            <a:spAutoFit/>
          </a:bodyPr>
          <a:p>
            <a:r>
              <a:rPr lang="en-US" altLang="zh-CN" sz="1400">
                <a:solidFill>
                  <a:srgbClr val="373AB9"/>
                </a:solidFill>
              </a:rPr>
              <a:t>(143000Hz,464V</a:t>
            </a:r>
            <a:r>
              <a:rPr lang="en-US" altLang="zh-CN" sz="1400">
                <a:solidFill>
                  <a:schemeClr val="accent1">
                    <a:lumMod val="75000"/>
                  </a:schemeClr>
                </a:solidFill>
              </a:rPr>
              <a:t>)</a:t>
            </a:r>
            <a:endParaRPr lang="en-US" altLang="zh-CN" sz="1400">
              <a:solidFill>
                <a:schemeClr val="accent1">
                  <a:lumMod val="75000"/>
                </a:schemeClr>
              </a:solidFill>
            </a:endParaRPr>
          </a:p>
        </p:txBody>
      </p:sp>
      <p:sp>
        <p:nvSpPr>
          <p:cNvPr id="10" name="文本框 9"/>
          <p:cNvSpPr txBox="1"/>
          <p:nvPr/>
        </p:nvSpPr>
        <p:spPr>
          <a:xfrm>
            <a:off x="3516630" y="4518660"/>
            <a:ext cx="1763395" cy="306705"/>
          </a:xfrm>
          <a:prstGeom prst="rect">
            <a:avLst/>
          </a:prstGeom>
          <a:noFill/>
        </p:spPr>
        <p:txBody>
          <a:bodyPr wrap="square" rtlCol="0">
            <a:spAutoFit/>
          </a:bodyPr>
          <a:p>
            <a:r>
              <a:rPr lang="en-US" altLang="zh-CN" sz="1400">
                <a:solidFill>
                  <a:srgbClr val="373AB9"/>
                </a:solidFill>
              </a:rPr>
              <a:t>(620000Hz,608V</a:t>
            </a:r>
            <a:r>
              <a:rPr lang="en-US" altLang="zh-CN" sz="1400">
                <a:solidFill>
                  <a:schemeClr val="accent1">
                    <a:lumMod val="75000"/>
                  </a:schemeClr>
                </a:solidFill>
              </a:rPr>
              <a:t>)</a:t>
            </a:r>
            <a:endParaRPr lang="en-US" altLang="zh-CN" sz="1400">
              <a:solidFill>
                <a:schemeClr val="accent1">
                  <a:lumMod val="75000"/>
                </a:schemeClr>
              </a:solidFill>
            </a:endParaRPr>
          </a:p>
        </p:txBody>
      </p:sp>
      <p:sp>
        <p:nvSpPr>
          <p:cNvPr id="11" name="文本框 10"/>
          <p:cNvSpPr txBox="1"/>
          <p:nvPr/>
        </p:nvSpPr>
        <p:spPr>
          <a:xfrm>
            <a:off x="3516627" y="1674417"/>
            <a:ext cx="1045849" cy="337185"/>
          </a:xfrm>
          <a:prstGeom prst="rect">
            <a:avLst/>
          </a:prstGeom>
          <a:noFill/>
        </p:spPr>
        <p:txBody>
          <a:bodyPr wrap="square" rtlCol="0">
            <a:spAutoFit/>
          </a:bodyPr>
          <a:p>
            <a:r>
              <a:rPr lang="en-US" altLang="zh-CN" sz="1600"/>
              <a:t>Li=10mm</a:t>
            </a:r>
            <a:endParaRPr lang="en-US" altLang="zh-CN" sz="1600"/>
          </a:p>
        </p:txBody>
      </p:sp>
      <p:sp>
        <p:nvSpPr>
          <p:cNvPr id="12" name="文本框 11"/>
          <p:cNvSpPr txBox="1"/>
          <p:nvPr/>
        </p:nvSpPr>
        <p:spPr>
          <a:xfrm>
            <a:off x="3777612" y="5497117"/>
            <a:ext cx="1045849" cy="337185"/>
          </a:xfrm>
          <a:prstGeom prst="rect">
            <a:avLst/>
          </a:prstGeom>
          <a:noFill/>
        </p:spPr>
        <p:txBody>
          <a:bodyPr wrap="square" rtlCol="0">
            <a:spAutoFit/>
          </a:bodyPr>
          <a:p>
            <a:r>
              <a:rPr lang="en-US" altLang="zh-CN" sz="1600"/>
              <a:t>Li=14mm</a:t>
            </a:r>
            <a:endParaRPr lang="en-US" altLang="zh-CN" sz="1600"/>
          </a:p>
        </p:txBody>
      </p:sp>
      <p:sp>
        <p:nvSpPr>
          <p:cNvPr id="18" name="文本框 17"/>
          <p:cNvSpPr txBox="1"/>
          <p:nvPr/>
        </p:nvSpPr>
        <p:spPr>
          <a:xfrm>
            <a:off x="1759411" y="780616"/>
            <a:ext cx="1757225" cy="306705"/>
          </a:xfrm>
          <a:prstGeom prst="rect">
            <a:avLst/>
          </a:prstGeom>
          <a:noFill/>
        </p:spPr>
        <p:txBody>
          <a:bodyPr wrap="square" rtlCol="0">
            <a:spAutoFit/>
          </a:bodyPr>
          <a:p>
            <a:r>
              <a:rPr lang="en-US" altLang="zh-CN" sz="1400">
                <a:solidFill>
                  <a:srgbClr val="373AB9"/>
                </a:solidFill>
              </a:rPr>
              <a:t>(50000Hz,1253V)</a:t>
            </a:r>
            <a:endParaRPr lang="en-US" altLang="zh-CN" sz="1400">
              <a:solidFill>
                <a:srgbClr val="373AB9"/>
              </a:solidFill>
            </a:endParaRPr>
          </a:p>
        </p:txBody>
      </p:sp>
      <p:pic>
        <p:nvPicPr>
          <p:cNvPr id="13" name="图片 12"/>
          <p:cNvPicPr>
            <a:picLocks noChangeAspect="1"/>
          </p:cNvPicPr>
          <p:nvPr/>
        </p:nvPicPr>
        <p:blipFill>
          <a:blip r:embed="rId4"/>
          <a:stretch>
            <a:fillRect/>
          </a:stretch>
        </p:blipFill>
        <p:spPr>
          <a:xfrm>
            <a:off x="5850255" y="3129915"/>
            <a:ext cx="5060950" cy="3796030"/>
          </a:xfrm>
          <a:prstGeom prst="rect">
            <a:avLst/>
          </a:prstGeom>
        </p:spPr>
      </p:pic>
      <p:sp>
        <p:nvSpPr>
          <p:cNvPr id="14" name="文本框 13"/>
          <p:cNvSpPr txBox="1"/>
          <p:nvPr/>
        </p:nvSpPr>
        <p:spPr>
          <a:xfrm>
            <a:off x="7313930" y="3768725"/>
            <a:ext cx="1763395" cy="306705"/>
          </a:xfrm>
          <a:prstGeom prst="rect">
            <a:avLst/>
          </a:prstGeom>
          <a:noFill/>
        </p:spPr>
        <p:txBody>
          <a:bodyPr wrap="square" rtlCol="0">
            <a:spAutoFit/>
          </a:bodyPr>
          <a:p>
            <a:r>
              <a:rPr lang="en-US" altLang="zh-CN" sz="1400">
                <a:solidFill>
                  <a:srgbClr val="373AB9"/>
                </a:solidFill>
              </a:rPr>
              <a:t>(143000Hz,771V)</a:t>
            </a:r>
            <a:endParaRPr lang="en-US" altLang="zh-CN" sz="1400">
              <a:solidFill>
                <a:srgbClr val="373AB9"/>
              </a:solidFill>
            </a:endParaRPr>
          </a:p>
        </p:txBody>
      </p:sp>
      <p:sp>
        <p:nvSpPr>
          <p:cNvPr id="15" name="文本框 14"/>
          <p:cNvSpPr txBox="1"/>
          <p:nvPr/>
        </p:nvSpPr>
        <p:spPr>
          <a:xfrm>
            <a:off x="9384030" y="4518660"/>
            <a:ext cx="1763395" cy="306705"/>
          </a:xfrm>
          <a:prstGeom prst="rect">
            <a:avLst/>
          </a:prstGeom>
          <a:noFill/>
        </p:spPr>
        <p:txBody>
          <a:bodyPr wrap="square" rtlCol="0">
            <a:spAutoFit/>
          </a:bodyPr>
          <a:p>
            <a:r>
              <a:rPr lang="en-US" altLang="zh-CN" sz="1400">
                <a:solidFill>
                  <a:srgbClr val="373AB9"/>
                </a:solidFill>
              </a:rPr>
              <a:t>(618000Hz,378V)</a:t>
            </a:r>
            <a:endParaRPr lang="en-US" altLang="zh-CN" sz="1400">
              <a:solidFill>
                <a:srgbClr val="373AB9"/>
              </a:solidFill>
            </a:endParaRPr>
          </a:p>
        </p:txBody>
      </p:sp>
      <p:sp>
        <p:nvSpPr>
          <p:cNvPr id="16" name="文本框 15"/>
          <p:cNvSpPr txBox="1"/>
          <p:nvPr/>
        </p:nvSpPr>
        <p:spPr>
          <a:xfrm>
            <a:off x="10020932" y="5996227"/>
            <a:ext cx="1045849" cy="306705"/>
          </a:xfrm>
          <a:prstGeom prst="rect">
            <a:avLst/>
          </a:prstGeom>
          <a:noFill/>
        </p:spPr>
        <p:txBody>
          <a:bodyPr wrap="square" rtlCol="0">
            <a:spAutoFit/>
          </a:bodyPr>
          <a:p>
            <a:r>
              <a:rPr lang="en-US" altLang="zh-CN" sz="1400"/>
              <a:t>Li=16mm</a:t>
            </a:r>
            <a:endParaRPr lang="en-US" altLang="zh-CN" sz="1400"/>
          </a:p>
        </p:txBody>
      </p:sp>
      <p:sp>
        <p:nvSpPr>
          <p:cNvPr id="17" name="文本框 16"/>
          <p:cNvSpPr txBox="1"/>
          <p:nvPr/>
        </p:nvSpPr>
        <p:spPr>
          <a:xfrm>
            <a:off x="191770" y="0"/>
            <a:ext cx="854710" cy="650875"/>
          </a:xfrm>
          <a:prstGeom prst="rect">
            <a:avLst/>
          </a:prstGeom>
          <a:noFill/>
        </p:spPr>
        <p:txBody>
          <a:bodyPr wrap="none" rtlCol="0">
            <a:spAutoFit/>
          </a:bodyPr>
          <a:p>
            <a:pPr>
              <a:lnSpc>
                <a:spcPct val="130000"/>
              </a:lnSpc>
            </a:pPr>
            <a:r>
              <a:rPr lang="zh-CN" altLang="en-US" sz="2800" b="1" dirty="0" smtClean="0">
                <a:latin typeface="Arial" panose="020B0604020202020204" pitchFamily="34" charset="0"/>
                <a:ea typeface="微软雅黑" panose="020B0503020204020204" pitchFamily="34" charset="-122"/>
              </a:rPr>
              <a:t>变</a:t>
            </a:r>
            <a:r>
              <a:rPr lang="en-US" altLang="zh-CN" sz="2800" b="1" dirty="0" smtClean="0">
                <a:latin typeface="Arial" panose="020B0604020202020204" pitchFamily="34" charset="0"/>
                <a:ea typeface="微软雅黑" panose="020B0503020204020204" pitchFamily="34" charset="-122"/>
              </a:rPr>
              <a:t>Li</a:t>
            </a:r>
            <a:endParaRPr lang="en-US" altLang="zh-CN" sz="2800" b="1" dirty="0" smtClean="0">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900430" y="159385"/>
            <a:ext cx="4932680" cy="3699510"/>
          </a:xfrm>
          <a:prstGeom prst="rect">
            <a:avLst/>
          </a:prstGeom>
        </p:spPr>
      </p:pic>
      <p:sp>
        <p:nvSpPr>
          <p:cNvPr id="11" name="文本框 10"/>
          <p:cNvSpPr txBox="1"/>
          <p:nvPr/>
        </p:nvSpPr>
        <p:spPr>
          <a:xfrm>
            <a:off x="3954777" y="2889807"/>
            <a:ext cx="1045849" cy="337185"/>
          </a:xfrm>
          <a:prstGeom prst="rect">
            <a:avLst/>
          </a:prstGeom>
          <a:noFill/>
        </p:spPr>
        <p:txBody>
          <a:bodyPr wrap="square" rtlCol="0">
            <a:spAutoFit/>
          </a:bodyPr>
          <a:p>
            <a:r>
              <a:rPr lang="en-US" altLang="zh-CN" sz="1600"/>
              <a:t>tp=1mm</a:t>
            </a:r>
            <a:endParaRPr lang="en-US" altLang="zh-CN" sz="1600"/>
          </a:p>
        </p:txBody>
      </p:sp>
      <p:sp>
        <p:nvSpPr>
          <p:cNvPr id="14" name="文本框 13"/>
          <p:cNvSpPr txBox="1"/>
          <p:nvPr/>
        </p:nvSpPr>
        <p:spPr>
          <a:xfrm>
            <a:off x="2379345" y="775970"/>
            <a:ext cx="1763395" cy="337185"/>
          </a:xfrm>
          <a:prstGeom prst="rect">
            <a:avLst/>
          </a:prstGeom>
          <a:noFill/>
        </p:spPr>
        <p:txBody>
          <a:bodyPr wrap="square" rtlCol="0">
            <a:spAutoFit/>
          </a:bodyPr>
          <a:p>
            <a:r>
              <a:rPr lang="en-US" altLang="zh-CN" sz="1600">
                <a:solidFill>
                  <a:srgbClr val="373AB9"/>
                </a:solidFill>
              </a:rPr>
              <a:t>(142000Hz,150V)</a:t>
            </a:r>
            <a:endParaRPr lang="en-US" altLang="zh-CN" sz="1600">
              <a:solidFill>
                <a:srgbClr val="373AB9"/>
              </a:solidFill>
            </a:endParaRPr>
          </a:p>
        </p:txBody>
      </p:sp>
      <p:sp>
        <p:nvSpPr>
          <p:cNvPr id="5" name="文本框 4"/>
          <p:cNvSpPr txBox="1"/>
          <p:nvPr/>
        </p:nvSpPr>
        <p:spPr>
          <a:xfrm>
            <a:off x="2026920" y="3005455"/>
            <a:ext cx="1763395" cy="337185"/>
          </a:xfrm>
          <a:prstGeom prst="rect">
            <a:avLst/>
          </a:prstGeom>
          <a:noFill/>
        </p:spPr>
        <p:txBody>
          <a:bodyPr wrap="square" rtlCol="0">
            <a:spAutoFit/>
          </a:bodyPr>
          <a:p>
            <a:r>
              <a:rPr lang="en-US" altLang="zh-CN" sz="1600">
                <a:solidFill>
                  <a:srgbClr val="373AB9"/>
                </a:solidFill>
              </a:rPr>
              <a:t>(55000Hz,-89V)</a:t>
            </a:r>
            <a:endParaRPr lang="en-US" altLang="zh-CN" sz="1600">
              <a:solidFill>
                <a:srgbClr val="373AB9"/>
              </a:solidFill>
            </a:endParaRPr>
          </a:p>
        </p:txBody>
      </p:sp>
      <p:sp>
        <p:nvSpPr>
          <p:cNvPr id="6" name="文本框 5"/>
          <p:cNvSpPr txBox="1"/>
          <p:nvPr/>
        </p:nvSpPr>
        <p:spPr>
          <a:xfrm>
            <a:off x="4069715" y="1147445"/>
            <a:ext cx="1763395" cy="306705"/>
          </a:xfrm>
          <a:prstGeom prst="rect">
            <a:avLst/>
          </a:prstGeom>
          <a:noFill/>
        </p:spPr>
        <p:txBody>
          <a:bodyPr wrap="square" rtlCol="0">
            <a:spAutoFit/>
          </a:bodyPr>
          <a:p>
            <a:r>
              <a:rPr lang="en-US" altLang="zh-CN" sz="1400">
                <a:solidFill>
                  <a:srgbClr val="373AB9"/>
                </a:solidFill>
              </a:rPr>
              <a:t>(719000Hz,95V)</a:t>
            </a:r>
            <a:endParaRPr lang="en-US" altLang="zh-CN" sz="1400">
              <a:solidFill>
                <a:srgbClr val="373AB9"/>
              </a:solidFill>
            </a:endParaRPr>
          </a:p>
        </p:txBody>
      </p:sp>
      <p:pic>
        <p:nvPicPr>
          <p:cNvPr id="7" name="图片 6"/>
          <p:cNvPicPr>
            <a:picLocks noChangeAspect="1"/>
          </p:cNvPicPr>
          <p:nvPr/>
        </p:nvPicPr>
        <p:blipFill>
          <a:blip r:embed="rId2"/>
          <a:stretch>
            <a:fillRect/>
          </a:stretch>
        </p:blipFill>
        <p:spPr>
          <a:xfrm>
            <a:off x="6252210" y="0"/>
            <a:ext cx="4690110" cy="3517900"/>
          </a:xfrm>
          <a:prstGeom prst="rect">
            <a:avLst/>
          </a:prstGeom>
        </p:spPr>
      </p:pic>
      <p:sp>
        <p:nvSpPr>
          <p:cNvPr id="8" name="文本框 7"/>
          <p:cNvSpPr txBox="1"/>
          <p:nvPr/>
        </p:nvSpPr>
        <p:spPr>
          <a:xfrm>
            <a:off x="7150735" y="2829560"/>
            <a:ext cx="1763395" cy="306705"/>
          </a:xfrm>
          <a:prstGeom prst="rect">
            <a:avLst/>
          </a:prstGeom>
          <a:noFill/>
        </p:spPr>
        <p:txBody>
          <a:bodyPr wrap="square" rtlCol="0">
            <a:spAutoFit/>
          </a:bodyPr>
          <a:p>
            <a:r>
              <a:rPr lang="en-US" altLang="zh-CN" sz="1400">
                <a:solidFill>
                  <a:srgbClr val="373AB9"/>
                </a:solidFill>
              </a:rPr>
              <a:t>(55000Hz,-142V)</a:t>
            </a:r>
            <a:endParaRPr lang="en-US" altLang="zh-CN" sz="1400">
              <a:solidFill>
                <a:srgbClr val="373AB9"/>
              </a:solidFill>
            </a:endParaRPr>
          </a:p>
        </p:txBody>
      </p:sp>
      <p:sp>
        <p:nvSpPr>
          <p:cNvPr id="9" name="文本框 8"/>
          <p:cNvSpPr txBox="1"/>
          <p:nvPr/>
        </p:nvSpPr>
        <p:spPr>
          <a:xfrm>
            <a:off x="7544435" y="469265"/>
            <a:ext cx="1763395" cy="306705"/>
          </a:xfrm>
          <a:prstGeom prst="rect">
            <a:avLst/>
          </a:prstGeom>
          <a:noFill/>
        </p:spPr>
        <p:txBody>
          <a:bodyPr wrap="square" rtlCol="0">
            <a:spAutoFit/>
          </a:bodyPr>
          <a:p>
            <a:r>
              <a:rPr lang="en-US" altLang="zh-CN" sz="1400">
                <a:solidFill>
                  <a:srgbClr val="373AB9"/>
                </a:solidFill>
              </a:rPr>
              <a:t>(146000Hz,107V)</a:t>
            </a:r>
            <a:endParaRPr lang="en-US" altLang="zh-CN" sz="1400">
              <a:solidFill>
                <a:srgbClr val="373AB9"/>
              </a:solidFill>
            </a:endParaRPr>
          </a:p>
        </p:txBody>
      </p:sp>
      <p:sp>
        <p:nvSpPr>
          <p:cNvPr id="10" name="文本框 9"/>
          <p:cNvSpPr txBox="1"/>
          <p:nvPr/>
        </p:nvSpPr>
        <p:spPr>
          <a:xfrm>
            <a:off x="9668507" y="2698672"/>
            <a:ext cx="1045849" cy="306705"/>
          </a:xfrm>
          <a:prstGeom prst="rect">
            <a:avLst/>
          </a:prstGeom>
          <a:noFill/>
        </p:spPr>
        <p:txBody>
          <a:bodyPr wrap="square" rtlCol="0">
            <a:spAutoFit/>
          </a:bodyPr>
          <a:p>
            <a:r>
              <a:rPr lang="en-US" altLang="zh-CN" sz="1400"/>
              <a:t>tp=1.5mm</a:t>
            </a:r>
            <a:endParaRPr lang="en-US" altLang="zh-CN" sz="1400"/>
          </a:p>
        </p:txBody>
      </p:sp>
      <p:sp>
        <p:nvSpPr>
          <p:cNvPr id="12" name="文本框 11"/>
          <p:cNvSpPr txBox="1"/>
          <p:nvPr/>
        </p:nvSpPr>
        <p:spPr>
          <a:xfrm>
            <a:off x="1833880" y="3988435"/>
            <a:ext cx="1763395" cy="337185"/>
          </a:xfrm>
          <a:prstGeom prst="rect">
            <a:avLst/>
          </a:prstGeom>
          <a:noFill/>
        </p:spPr>
        <p:txBody>
          <a:bodyPr wrap="square" rtlCol="0">
            <a:spAutoFit/>
          </a:bodyPr>
          <a:p>
            <a:r>
              <a:rPr lang="en-US" altLang="zh-CN" sz="1600">
                <a:solidFill>
                  <a:srgbClr val="373AB9"/>
                </a:solidFill>
              </a:rPr>
              <a:t>(47000Hz,1280V)</a:t>
            </a:r>
            <a:endParaRPr lang="en-US" altLang="zh-CN" sz="1600">
              <a:solidFill>
                <a:srgbClr val="373AB9"/>
              </a:solidFill>
            </a:endParaRPr>
          </a:p>
        </p:txBody>
      </p:sp>
      <p:pic>
        <p:nvPicPr>
          <p:cNvPr id="15" name="图片 14"/>
          <p:cNvPicPr>
            <a:picLocks noChangeAspect="1"/>
          </p:cNvPicPr>
          <p:nvPr/>
        </p:nvPicPr>
        <p:blipFill>
          <a:blip r:embed="rId3"/>
          <a:stretch>
            <a:fillRect/>
          </a:stretch>
        </p:blipFill>
        <p:spPr>
          <a:xfrm>
            <a:off x="975995" y="3612515"/>
            <a:ext cx="4570095" cy="3427730"/>
          </a:xfrm>
          <a:prstGeom prst="rect">
            <a:avLst/>
          </a:prstGeom>
        </p:spPr>
      </p:pic>
      <p:pic>
        <p:nvPicPr>
          <p:cNvPr id="16" name="图片 15"/>
          <p:cNvPicPr>
            <a:picLocks noChangeAspect="1"/>
          </p:cNvPicPr>
          <p:nvPr/>
        </p:nvPicPr>
        <p:blipFill>
          <a:blip r:embed="rId4"/>
          <a:stretch>
            <a:fillRect/>
          </a:stretch>
        </p:blipFill>
        <p:spPr>
          <a:xfrm>
            <a:off x="6403975" y="3194050"/>
            <a:ext cx="4727575" cy="3545840"/>
          </a:xfrm>
          <a:prstGeom prst="rect">
            <a:avLst/>
          </a:prstGeom>
        </p:spPr>
      </p:pic>
      <p:sp>
        <p:nvSpPr>
          <p:cNvPr id="17" name="文本框 16"/>
          <p:cNvSpPr txBox="1"/>
          <p:nvPr/>
        </p:nvSpPr>
        <p:spPr>
          <a:xfrm>
            <a:off x="7350125" y="3735070"/>
            <a:ext cx="1763395" cy="337185"/>
          </a:xfrm>
          <a:prstGeom prst="rect">
            <a:avLst/>
          </a:prstGeom>
          <a:noFill/>
        </p:spPr>
        <p:txBody>
          <a:bodyPr wrap="square" rtlCol="0">
            <a:spAutoFit/>
          </a:bodyPr>
          <a:p>
            <a:r>
              <a:rPr lang="en-US" altLang="zh-CN" sz="1600">
                <a:solidFill>
                  <a:srgbClr val="373AB9"/>
                </a:solidFill>
              </a:rPr>
              <a:t>(55000Hz,143V)</a:t>
            </a:r>
            <a:endParaRPr lang="en-US" altLang="zh-CN" sz="1600">
              <a:solidFill>
                <a:srgbClr val="373AB9"/>
              </a:solidFill>
            </a:endParaRPr>
          </a:p>
        </p:txBody>
      </p:sp>
      <p:sp>
        <p:nvSpPr>
          <p:cNvPr id="18" name="文本框 17"/>
          <p:cNvSpPr txBox="1"/>
          <p:nvPr/>
        </p:nvSpPr>
        <p:spPr>
          <a:xfrm>
            <a:off x="7631430" y="5995035"/>
            <a:ext cx="1763395" cy="337185"/>
          </a:xfrm>
          <a:prstGeom prst="rect">
            <a:avLst/>
          </a:prstGeom>
          <a:noFill/>
        </p:spPr>
        <p:txBody>
          <a:bodyPr wrap="square" rtlCol="0">
            <a:spAutoFit/>
          </a:bodyPr>
          <a:p>
            <a:r>
              <a:rPr lang="en-US" altLang="zh-CN" sz="1600">
                <a:solidFill>
                  <a:srgbClr val="373AB9"/>
                </a:solidFill>
              </a:rPr>
              <a:t>(628000Hz,-73V)</a:t>
            </a:r>
            <a:endParaRPr lang="en-US" altLang="zh-CN" sz="1600">
              <a:solidFill>
                <a:srgbClr val="373AB9"/>
              </a:solidFill>
            </a:endParaRPr>
          </a:p>
        </p:txBody>
      </p:sp>
      <p:sp>
        <p:nvSpPr>
          <p:cNvPr id="19" name="文本框 18"/>
          <p:cNvSpPr txBox="1"/>
          <p:nvPr/>
        </p:nvSpPr>
        <p:spPr>
          <a:xfrm>
            <a:off x="3790312" y="5306617"/>
            <a:ext cx="1045849" cy="306705"/>
          </a:xfrm>
          <a:prstGeom prst="rect">
            <a:avLst/>
          </a:prstGeom>
          <a:noFill/>
        </p:spPr>
        <p:txBody>
          <a:bodyPr wrap="square" rtlCol="0">
            <a:spAutoFit/>
          </a:bodyPr>
          <a:p>
            <a:r>
              <a:rPr lang="en-US" altLang="zh-CN" sz="1400"/>
              <a:t>tp=2mm</a:t>
            </a:r>
            <a:endParaRPr lang="en-US" altLang="zh-CN" sz="1400"/>
          </a:p>
        </p:txBody>
      </p:sp>
      <p:sp>
        <p:nvSpPr>
          <p:cNvPr id="20" name="文本框 19"/>
          <p:cNvSpPr txBox="1"/>
          <p:nvPr/>
        </p:nvSpPr>
        <p:spPr>
          <a:xfrm>
            <a:off x="9956797" y="4734482"/>
            <a:ext cx="1045849" cy="306705"/>
          </a:xfrm>
          <a:prstGeom prst="rect">
            <a:avLst/>
          </a:prstGeom>
          <a:noFill/>
        </p:spPr>
        <p:txBody>
          <a:bodyPr wrap="square" rtlCol="0">
            <a:spAutoFit/>
          </a:bodyPr>
          <a:p>
            <a:r>
              <a:rPr lang="en-US" altLang="zh-CN" sz="1400"/>
              <a:t>tp=2.5mm</a:t>
            </a:r>
            <a:endParaRPr lang="en-US" altLang="zh-CN" sz="1400"/>
          </a:p>
        </p:txBody>
      </p:sp>
      <p:sp>
        <p:nvSpPr>
          <p:cNvPr id="3" name="文本框 2"/>
          <p:cNvSpPr txBox="1"/>
          <p:nvPr/>
        </p:nvSpPr>
        <p:spPr>
          <a:xfrm>
            <a:off x="191770" y="0"/>
            <a:ext cx="873760" cy="650875"/>
          </a:xfrm>
          <a:prstGeom prst="rect">
            <a:avLst/>
          </a:prstGeom>
          <a:noFill/>
        </p:spPr>
        <p:txBody>
          <a:bodyPr wrap="none" rtlCol="0">
            <a:spAutoFit/>
          </a:bodyPr>
          <a:p>
            <a:pPr>
              <a:lnSpc>
                <a:spcPct val="130000"/>
              </a:lnSpc>
            </a:pPr>
            <a:r>
              <a:rPr lang="zh-CN" altLang="en-US" sz="2800" b="1" dirty="0" smtClean="0">
                <a:latin typeface="Arial" panose="020B0604020202020204" pitchFamily="34" charset="0"/>
                <a:ea typeface="微软雅黑" panose="020B0503020204020204" pitchFamily="34" charset="-122"/>
              </a:rPr>
              <a:t>变</a:t>
            </a:r>
            <a:r>
              <a:rPr lang="en-US" altLang="zh-CN" sz="2800" b="1" dirty="0" smtClean="0">
                <a:latin typeface="Arial" panose="020B0604020202020204" pitchFamily="34" charset="0"/>
                <a:ea typeface="微软雅黑" panose="020B0503020204020204" pitchFamily="34" charset="-122"/>
              </a:rPr>
              <a:t>tp</a:t>
            </a:r>
            <a:endParaRPr lang="en-US" altLang="zh-CN" sz="2800" b="1" dirty="0" smtClean="0">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883920" y="568960"/>
            <a:ext cx="10424795" cy="1014730"/>
          </a:xfrm>
          <a:prstGeom prst="rect">
            <a:avLst/>
          </a:prstGeom>
          <a:noFill/>
          <a:ln w="9525">
            <a:noFill/>
          </a:ln>
        </p:spPr>
        <p:txBody>
          <a:bodyPr wrap="square">
            <a:spAutoFit/>
          </a:bodyPr>
          <a:p>
            <a:pPr indent="0"/>
            <a:r>
              <a:rPr lang="en-US" altLang="zh-CN" sz="2000" b="0" dirty="0">
                <a:solidFill>
                  <a:srgbClr val="523A2C"/>
                </a:solidFill>
                <a:latin typeface="华文细黑" panose="02010600040101010101" pitchFamily="2" charset="-122"/>
                <a:ea typeface="华文细黑" panose="02010600040101010101" pitchFamily="2" charset="-122"/>
              </a:rPr>
              <a:t>    </a:t>
            </a:r>
            <a:r>
              <a:rPr lang="zh-CN" altLang="en-US" sz="2000" b="0" dirty="0">
                <a:solidFill>
                  <a:srgbClr val="523A2C"/>
                </a:solidFill>
                <a:latin typeface="华文细黑" panose="02010600040101010101" pitchFamily="2" charset="-122"/>
                <a:ea typeface="华文细黑" panose="02010600040101010101" pitchFamily="2" charset="-122"/>
              </a:rPr>
              <a:t>通过综上</a:t>
            </a:r>
            <a:r>
              <a:rPr lang="en-US" altLang="zh-CN" sz="2000" b="0" dirty="0">
                <a:solidFill>
                  <a:srgbClr val="523A2C"/>
                </a:solidFill>
                <a:latin typeface="华文细黑" panose="02010600040101010101" pitchFamily="2" charset="-122"/>
                <a:ea typeface="华文细黑" panose="02010600040101010101" pitchFamily="2" charset="-122"/>
              </a:rPr>
              <a:t>比较并结合实际可行性，</a:t>
            </a:r>
            <a:r>
              <a:rPr lang="zh-CN" altLang="en-US" sz="2000" b="0" dirty="0">
                <a:solidFill>
                  <a:srgbClr val="523A2C"/>
                </a:solidFill>
                <a:latin typeface="华文细黑" panose="02010600040101010101" pitchFamily="2" charset="-122"/>
                <a:ea typeface="华文细黑" panose="02010600040101010101" pitchFamily="2" charset="-122"/>
              </a:rPr>
              <a:t>选择压电材料的半径为</a:t>
            </a:r>
            <a:r>
              <a:rPr lang="en-US" altLang="zh-CN" sz="2000" b="0" dirty="0">
                <a:solidFill>
                  <a:srgbClr val="523A2C"/>
                </a:solidFill>
                <a:latin typeface="华文细黑" panose="02010600040101010101" pitchFamily="2" charset="-122"/>
                <a:ea typeface="华文细黑" panose="02010600040101010101" pitchFamily="2" charset="-122"/>
              </a:rPr>
              <a:t>17</a:t>
            </a:r>
            <a:r>
              <a:rPr lang="zh-CN" altLang="en-US" sz="2000" b="0" dirty="0">
                <a:solidFill>
                  <a:srgbClr val="523A2C"/>
                </a:solidFill>
                <a:latin typeface="华文细黑" panose="02010600040101010101" pitchFamily="2" charset="-122"/>
                <a:ea typeface="华文细黑" panose="02010600040101010101" pitchFamily="2" charset="-122"/>
              </a:rPr>
              <a:t>mm，金属端帽与压电材料接触的面积的长度为</a:t>
            </a:r>
            <a:r>
              <a:rPr lang="en-US" altLang="zh-CN" sz="2000" b="0" dirty="0">
                <a:solidFill>
                  <a:srgbClr val="523A2C"/>
                </a:solidFill>
                <a:latin typeface="华文细黑" panose="02010600040101010101" pitchFamily="2" charset="-122"/>
                <a:ea typeface="华文细黑" panose="02010600040101010101" pitchFamily="2" charset="-122"/>
              </a:rPr>
              <a:t>2</a:t>
            </a:r>
            <a:r>
              <a:rPr lang="zh-CN" altLang="en-US" sz="2000" b="0" dirty="0">
                <a:solidFill>
                  <a:srgbClr val="523A2C"/>
                </a:solidFill>
                <a:latin typeface="华文细黑" panose="02010600040101010101" pitchFamily="2" charset="-122"/>
                <a:ea typeface="华文细黑" panose="02010600040101010101" pitchFamily="2" charset="-122"/>
              </a:rPr>
              <a:t>mm，金属端帽顶部的半径为9mm，压电材料厚度为2mm的结构参数，具体参数定义及构建完成后的钹型换能器</a:t>
            </a:r>
            <a:r>
              <a:rPr lang="zh-CN" altLang="en-US" sz="2000" dirty="0">
                <a:solidFill>
                  <a:srgbClr val="523A2C"/>
                </a:solidFill>
                <a:latin typeface="华文细黑" panose="02010600040101010101" pitchFamily="2" charset="-122"/>
                <a:ea typeface="华文细黑" panose="02010600040101010101" pitchFamily="2" charset="-122"/>
                <a:sym typeface="+mn-ea"/>
              </a:rPr>
              <a:t>，最终得出的输出电压图</a:t>
            </a:r>
            <a:r>
              <a:rPr lang="zh-CN" altLang="en-US" sz="2000" b="0" dirty="0">
                <a:solidFill>
                  <a:srgbClr val="523A2C"/>
                </a:solidFill>
                <a:latin typeface="华文细黑" panose="02010600040101010101" pitchFamily="2" charset="-122"/>
                <a:ea typeface="华文细黑" panose="02010600040101010101" pitchFamily="2" charset="-122"/>
              </a:rPr>
              <a:t>如下图所示。</a:t>
            </a:r>
            <a:endParaRPr lang="zh-CN" altLang="en-US" sz="2000" dirty="0">
              <a:solidFill>
                <a:srgbClr val="523A2C"/>
              </a:solidFill>
              <a:latin typeface="华文细黑" panose="02010600040101010101" pitchFamily="2" charset="-122"/>
              <a:ea typeface="华文细黑" panose="02010600040101010101" pitchFamily="2" charset="-122"/>
            </a:endParaRPr>
          </a:p>
        </p:txBody>
      </p:sp>
      <p:pic>
        <p:nvPicPr>
          <p:cNvPr id="7" name="图片 6"/>
          <p:cNvPicPr>
            <a:picLocks noChangeAspect="1"/>
          </p:cNvPicPr>
          <p:nvPr/>
        </p:nvPicPr>
        <p:blipFill>
          <a:blip r:embed="rId1"/>
          <a:stretch>
            <a:fillRect/>
          </a:stretch>
        </p:blipFill>
        <p:spPr>
          <a:xfrm>
            <a:off x="894080" y="3546475"/>
            <a:ext cx="3622040" cy="2716530"/>
          </a:xfrm>
          <a:prstGeom prst="rect">
            <a:avLst/>
          </a:prstGeom>
        </p:spPr>
      </p:pic>
      <p:pic>
        <p:nvPicPr>
          <p:cNvPr id="8" name="图片 7"/>
          <p:cNvPicPr>
            <a:picLocks noChangeAspect="1"/>
          </p:cNvPicPr>
          <p:nvPr/>
        </p:nvPicPr>
        <p:blipFill>
          <a:blip r:embed="rId2"/>
          <a:stretch>
            <a:fillRect/>
          </a:stretch>
        </p:blipFill>
        <p:spPr>
          <a:xfrm>
            <a:off x="1397635" y="1807210"/>
            <a:ext cx="2614930" cy="1602740"/>
          </a:xfrm>
          <a:prstGeom prst="rect">
            <a:avLst/>
          </a:prstGeom>
        </p:spPr>
      </p:pic>
      <p:pic>
        <p:nvPicPr>
          <p:cNvPr id="10" name="图片 9"/>
          <p:cNvPicPr>
            <a:picLocks noChangeAspect="1"/>
          </p:cNvPicPr>
          <p:nvPr/>
        </p:nvPicPr>
        <p:blipFill>
          <a:blip r:embed="rId3"/>
          <a:stretch>
            <a:fillRect/>
          </a:stretch>
        </p:blipFill>
        <p:spPr>
          <a:xfrm>
            <a:off x="4742180" y="1691005"/>
            <a:ext cx="6096000" cy="4572000"/>
          </a:xfrm>
          <a:prstGeom prst="rect">
            <a:avLst/>
          </a:prstGeom>
        </p:spPr>
      </p:pic>
      <p:sp>
        <p:nvSpPr>
          <p:cNvPr id="12" name="文本框 11"/>
          <p:cNvSpPr txBox="1"/>
          <p:nvPr/>
        </p:nvSpPr>
        <p:spPr>
          <a:xfrm>
            <a:off x="6022975" y="2439670"/>
            <a:ext cx="1763395" cy="368300"/>
          </a:xfrm>
          <a:prstGeom prst="rect">
            <a:avLst/>
          </a:prstGeom>
          <a:noFill/>
        </p:spPr>
        <p:txBody>
          <a:bodyPr wrap="square" rtlCol="0">
            <a:spAutoFit/>
          </a:bodyPr>
          <a:p>
            <a:r>
              <a:rPr lang="en-US" altLang="zh-CN">
                <a:solidFill>
                  <a:srgbClr val="373AB9"/>
                </a:solidFill>
              </a:rPr>
              <a:t>(47000Hz,1280V)</a:t>
            </a:r>
            <a:endParaRPr lang="en-US" altLang="zh-CN">
              <a:solidFill>
                <a:srgbClr val="373AB9"/>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文本框 9"/>
          <p:cNvSpPr txBox="1"/>
          <p:nvPr/>
        </p:nvSpPr>
        <p:spPr>
          <a:xfrm>
            <a:off x="1679575" y="1654175"/>
            <a:ext cx="1249680" cy="460375"/>
          </a:xfrm>
          <a:prstGeom prst="rect">
            <a:avLst/>
          </a:prstGeom>
          <a:noFill/>
        </p:spPr>
        <p:txBody>
          <a:bodyPr wrap="none" rtlCol="0" anchor="t">
            <a:spAutoFit/>
          </a:bodyPr>
          <a:p>
            <a:pPr indent="0">
              <a:buNone/>
            </a:pPr>
            <a:r>
              <a:rPr lang="en-US" sz="2400">
                <a:solidFill>
                  <a:srgbClr val="000000"/>
                </a:solidFill>
                <a:latin typeface="黑体" panose="02010609060101010101" charset="-122"/>
                <a:ea typeface="黑体" panose="02010609060101010101" charset="-122"/>
                <a:sym typeface="+mn-ea"/>
              </a:rPr>
              <a:t>14238Hz</a:t>
            </a:r>
            <a:endParaRPr lang="en-US" altLang="en-US" sz="2400" dirty="0" smtClean="0">
              <a:solidFill>
                <a:srgbClr val="000000"/>
              </a:solidFill>
              <a:latin typeface="黑体" panose="02010609060101010101" charset="-122"/>
              <a:ea typeface="黑体" panose="02010609060101010101" charset="-122"/>
              <a:sym typeface="+mn-ea"/>
            </a:endParaRPr>
          </a:p>
        </p:txBody>
      </p:sp>
      <p:sp>
        <p:nvSpPr>
          <p:cNvPr id="11" name="文本框 10"/>
          <p:cNvSpPr txBox="1"/>
          <p:nvPr/>
        </p:nvSpPr>
        <p:spPr>
          <a:xfrm>
            <a:off x="1744980" y="4554855"/>
            <a:ext cx="1249680" cy="460375"/>
          </a:xfrm>
          <a:prstGeom prst="rect">
            <a:avLst/>
          </a:prstGeom>
          <a:noFill/>
        </p:spPr>
        <p:txBody>
          <a:bodyPr wrap="none" rtlCol="0" anchor="t">
            <a:spAutoFit/>
          </a:bodyPr>
          <a:p>
            <a:pPr indent="0">
              <a:buNone/>
            </a:pPr>
            <a:r>
              <a:rPr lang="en-US" sz="2400">
                <a:solidFill>
                  <a:srgbClr val="000000"/>
                </a:solidFill>
                <a:latin typeface="黑体" panose="02010609060101010101" charset="-122"/>
                <a:ea typeface="黑体" panose="02010609060101010101" charset="-122"/>
                <a:sym typeface="+mn-ea"/>
              </a:rPr>
              <a:t>15997</a:t>
            </a:r>
            <a:r>
              <a:rPr lang="en-US" sz="2400">
                <a:solidFill>
                  <a:srgbClr val="000000"/>
                </a:solidFill>
                <a:latin typeface="黑体" panose="02010609060101010101" charset="-122"/>
                <a:ea typeface="黑体" panose="02010609060101010101" charset="-122"/>
                <a:sym typeface="+mn-ea"/>
              </a:rPr>
              <a:t>Hz</a:t>
            </a:r>
            <a:endParaRPr lang="en-US" altLang="en-US" sz="2400" dirty="0" smtClean="0">
              <a:solidFill>
                <a:srgbClr val="000000"/>
              </a:solidFill>
              <a:latin typeface="黑体" panose="02010609060101010101" charset="-122"/>
              <a:ea typeface="黑体" panose="02010609060101010101" charset="-122"/>
              <a:sym typeface="+mn-ea"/>
            </a:endParaRPr>
          </a:p>
        </p:txBody>
      </p:sp>
      <p:sp>
        <p:nvSpPr>
          <p:cNvPr id="16" name="文本框 15"/>
          <p:cNvSpPr txBox="1"/>
          <p:nvPr/>
        </p:nvSpPr>
        <p:spPr>
          <a:xfrm>
            <a:off x="170180" y="128905"/>
            <a:ext cx="11358880" cy="491490"/>
          </a:xfrm>
          <a:prstGeom prst="rect">
            <a:avLst/>
          </a:prstGeom>
          <a:noFill/>
        </p:spPr>
        <p:txBody>
          <a:bodyPr wrap="none" rtlCol="0" anchor="t">
            <a:spAutoFit/>
          </a:bodyPr>
          <a:p>
            <a:pPr>
              <a:lnSpc>
                <a:spcPct val="130000"/>
              </a:lnSpc>
            </a:pPr>
            <a:r>
              <a:rPr lang="zh-CN" altLang="en-US" sz="2000" dirty="0">
                <a:solidFill>
                  <a:srgbClr val="523A2C"/>
                </a:solidFill>
                <a:latin typeface="黑体" panose="02010609060101010101" charset="-122"/>
                <a:ea typeface="黑体" panose="02010609060101010101" charset="-122"/>
                <a:sym typeface="+mn-ea"/>
              </a:rPr>
              <a:t>在以上得到的优化结构下的特征频率及每个特征频率所对应的振型截面、压电材料表面电势图如下：</a:t>
            </a:r>
            <a:endParaRPr lang="zh-CN" altLang="en-US" sz="2000" dirty="0">
              <a:solidFill>
                <a:srgbClr val="523A2C"/>
              </a:solidFill>
              <a:latin typeface="黑体" panose="02010609060101010101" charset="-122"/>
              <a:ea typeface="黑体" panose="02010609060101010101" charset="-122"/>
              <a:sym typeface="+mn-ea"/>
            </a:endParaRPr>
          </a:p>
        </p:txBody>
      </p:sp>
      <p:pic>
        <p:nvPicPr>
          <p:cNvPr id="17" name="图片 16"/>
          <p:cNvPicPr>
            <a:picLocks noChangeAspect="1"/>
          </p:cNvPicPr>
          <p:nvPr/>
        </p:nvPicPr>
        <p:blipFill>
          <a:blip r:embed="rId1"/>
          <a:stretch>
            <a:fillRect/>
          </a:stretch>
        </p:blipFill>
        <p:spPr>
          <a:xfrm>
            <a:off x="7301230" y="579755"/>
            <a:ext cx="4129405" cy="3097530"/>
          </a:xfrm>
          <a:prstGeom prst="rect">
            <a:avLst/>
          </a:prstGeom>
        </p:spPr>
      </p:pic>
      <p:pic>
        <p:nvPicPr>
          <p:cNvPr id="18" name="图片 17"/>
          <p:cNvPicPr>
            <a:picLocks noChangeAspect="1"/>
          </p:cNvPicPr>
          <p:nvPr/>
        </p:nvPicPr>
        <p:blipFill>
          <a:blip r:embed="rId2"/>
          <a:stretch>
            <a:fillRect/>
          </a:stretch>
        </p:blipFill>
        <p:spPr>
          <a:xfrm>
            <a:off x="7588885" y="3888740"/>
            <a:ext cx="3593465" cy="2695575"/>
          </a:xfrm>
          <a:prstGeom prst="rect">
            <a:avLst/>
          </a:prstGeom>
        </p:spPr>
      </p:pic>
      <p:pic>
        <p:nvPicPr>
          <p:cNvPr id="4" name="图片 3"/>
          <p:cNvPicPr>
            <a:picLocks noChangeAspect="1"/>
          </p:cNvPicPr>
          <p:nvPr/>
        </p:nvPicPr>
        <p:blipFill>
          <a:blip r:embed="rId3"/>
          <a:stretch>
            <a:fillRect/>
          </a:stretch>
        </p:blipFill>
        <p:spPr>
          <a:xfrm>
            <a:off x="3381375" y="1149985"/>
            <a:ext cx="3695700" cy="2232025"/>
          </a:xfrm>
          <a:prstGeom prst="rect">
            <a:avLst/>
          </a:prstGeom>
        </p:spPr>
      </p:pic>
      <p:pic>
        <p:nvPicPr>
          <p:cNvPr id="6" name="图片 5"/>
          <p:cNvPicPr>
            <a:picLocks noChangeAspect="1"/>
          </p:cNvPicPr>
          <p:nvPr/>
        </p:nvPicPr>
        <p:blipFill>
          <a:blip r:embed="rId4"/>
          <a:stretch>
            <a:fillRect/>
          </a:stretch>
        </p:blipFill>
        <p:spPr>
          <a:xfrm>
            <a:off x="3381375" y="4109085"/>
            <a:ext cx="3934460" cy="24758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p:cNvPicPr>
            <a:picLocks noChangeAspect="1"/>
          </p:cNvPicPr>
          <p:nvPr/>
        </p:nvPicPr>
        <p:blipFill>
          <a:blip r:embed="rId1"/>
          <a:stretch>
            <a:fillRect/>
          </a:stretch>
        </p:blipFill>
        <p:spPr>
          <a:xfrm>
            <a:off x="2110105" y="3608070"/>
            <a:ext cx="3865245" cy="2899410"/>
          </a:xfrm>
          <a:prstGeom prst="rect">
            <a:avLst/>
          </a:prstGeom>
        </p:spPr>
      </p:pic>
      <p:sp>
        <p:nvSpPr>
          <p:cNvPr id="12" name="文本框 11"/>
          <p:cNvSpPr txBox="1"/>
          <p:nvPr/>
        </p:nvSpPr>
        <p:spPr>
          <a:xfrm>
            <a:off x="829310" y="1267460"/>
            <a:ext cx="1071880" cy="398780"/>
          </a:xfrm>
          <a:prstGeom prst="rect">
            <a:avLst/>
          </a:prstGeom>
          <a:noFill/>
        </p:spPr>
        <p:txBody>
          <a:bodyPr wrap="none" rtlCol="0" anchor="t">
            <a:spAutoFit/>
          </a:bodyPr>
          <a:p>
            <a:pPr indent="0">
              <a:buNone/>
            </a:pPr>
            <a:r>
              <a:rPr lang="en-US" sz="2000">
                <a:solidFill>
                  <a:srgbClr val="000000"/>
                </a:solidFill>
                <a:latin typeface="黑体" panose="02010609060101010101" charset="-122"/>
                <a:ea typeface="黑体" panose="02010609060101010101" charset="-122"/>
                <a:sym typeface="+mn-ea"/>
              </a:rPr>
              <a:t>26404Hz</a:t>
            </a:r>
            <a:endParaRPr lang="en-US" altLang="en-US" sz="2000" dirty="0" smtClean="0">
              <a:solidFill>
                <a:srgbClr val="000000"/>
              </a:solidFill>
              <a:latin typeface="黑体" panose="02010609060101010101" charset="-122"/>
              <a:ea typeface="黑体" panose="02010609060101010101" charset="-122"/>
              <a:sym typeface="+mn-ea"/>
            </a:endParaRPr>
          </a:p>
        </p:txBody>
      </p:sp>
      <p:sp>
        <p:nvSpPr>
          <p:cNvPr id="13" name="文本框 12"/>
          <p:cNvSpPr txBox="1"/>
          <p:nvPr/>
        </p:nvSpPr>
        <p:spPr>
          <a:xfrm>
            <a:off x="651510" y="4692650"/>
            <a:ext cx="1249680" cy="460375"/>
          </a:xfrm>
          <a:prstGeom prst="rect">
            <a:avLst/>
          </a:prstGeom>
          <a:noFill/>
        </p:spPr>
        <p:txBody>
          <a:bodyPr wrap="none" rtlCol="0" anchor="t">
            <a:spAutoFit/>
          </a:bodyPr>
          <a:p>
            <a:pPr indent="0">
              <a:buNone/>
            </a:pPr>
            <a:r>
              <a:rPr lang="en-US" sz="2400">
                <a:solidFill>
                  <a:srgbClr val="000000"/>
                </a:solidFill>
                <a:latin typeface="黑体" panose="02010609060101010101" charset="-122"/>
                <a:ea typeface="黑体" panose="02010609060101010101" charset="-122"/>
                <a:sym typeface="+mn-ea"/>
              </a:rPr>
              <a:t>26482Hz</a:t>
            </a:r>
            <a:endParaRPr lang="en-US" altLang="en-US" sz="2400" dirty="0" smtClean="0">
              <a:solidFill>
                <a:srgbClr val="000000"/>
              </a:solidFill>
              <a:latin typeface="黑体" panose="02010609060101010101" charset="-122"/>
              <a:ea typeface="黑体" panose="02010609060101010101" charset="-122"/>
              <a:sym typeface="+mn-ea"/>
            </a:endParaRPr>
          </a:p>
        </p:txBody>
      </p:sp>
      <p:pic>
        <p:nvPicPr>
          <p:cNvPr id="6" name="图片 5"/>
          <p:cNvPicPr>
            <a:picLocks noChangeAspect="1"/>
          </p:cNvPicPr>
          <p:nvPr/>
        </p:nvPicPr>
        <p:blipFill>
          <a:blip r:embed="rId2"/>
          <a:stretch>
            <a:fillRect/>
          </a:stretch>
        </p:blipFill>
        <p:spPr>
          <a:xfrm>
            <a:off x="2018665" y="295910"/>
            <a:ext cx="3855720" cy="2892425"/>
          </a:xfrm>
          <a:prstGeom prst="rect">
            <a:avLst/>
          </a:prstGeom>
        </p:spPr>
      </p:pic>
      <p:pic>
        <p:nvPicPr>
          <p:cNvPr id="2" name="图片 1"/>
          <p:cNvPicPr>
            <a:picLocks noChangeAspect="1"/>
          </p:cNvPicPr>
          <p:nvPr/>
        </p:nvPicPr>
        <p:blipFill>
          <a:blip r:embed="rId3"/>
          <a:stretch>
            <a:fillRect/>
          </a:stretch>
        </p:blipFill>
        <p:spPr>
          <a:xfrm>
            <a:off x="6787515" y="172085"/>
            <a:ext cx="3863975" cy="2898140"/>
          </a:xfrm>
          <a:prstGeom prst="rect">
            <a:avLst/>
          </a:prstGeom>
        </p:spPr>
      </p:pic>
      <p:pic>
        <p:nvPicPr>
          <p:cNvPr id="3" name="图片 2"/>
          <p:cNvPicPr>
            <a:picLocks noChangeAspect="1"/>
          </p:cNvPicPr>
          <p:nvPr/>
        </p:nvPicPr>
        <p:blipFill>
          <a:blip r:embed="rId4"/>
          <a:stretch>
            <a:fillRect/>
          </a:stretch>
        </p:blipFill>
        <p:spPr>
          <a:xfrm>
            <a:off x="6847205" y="3449955"/>
            <a:ext cx="3744595" cy="28086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 name="图片 7"/>
          <p:cNvPicPr>
            <a:picLocks noChangeAspect="1"/>
          </p:cNvPicPr>
          <p:nvPr/>
        </p:nvPicPr>
        <p:blipFill>
          <a:blip r:embed="rId1"/>
          <a:stretch>
            <a:fillRect/>
          </a:stretch>
        </p:blipFill>
        <p:spPr>
          <a:xfrm>
            <a:off x="3255645" y="159385"/>
            <a:ext cx="4163060" cy="3123565"/>
          </a:xfrm>
          <a:prstGeom prst="rect">
            <a:avLst/>
          </a:prstGeom>
        </p:spPr>
      </p:pic>
      <p:pic>
        <p:nvPicPr>
          <p:cNvPr id="9" name="图片 8"/>
          <p:cNvPicPr>
            <a:picLocks noChangeAspect="1"/>
          </p:cNvPicPr>
          <p:nvPr/>
        </p:nvPicPr>
        <p:blipFill>
          <a:blip r:embed="rId2"/>
          <a:stretch>
            <a:fillRect/>
          </a:stretch>
        </p:blipFill>
        <p:spPr>
          <a:xfrm>
            <a:off x="3255645" y="3282950"/>
            <a:ext cx="4241800" cy="3181985"/>
          </a:xfrm>
          <a:prstGeom prst="rect">
            <a:avLst/>
          </a:prstGeom>
        </p:spPr>
      </p:pic>
      <p:sp>
        <p:nvSpPr>
          <p:cNvPr id="14" name="文本框 13"/>
          <p:cNvSpPr txBox="1"/>
          <p:nvPr/>
        </p:nvSpPr>
        <p:spPr>
          <a:xfrm>
            <a:off x="1118235" y="872490"/>
            <a:ext cx="1249680" cy="460375"/>
          </a:xfrm>
          <a:prstGeom prst="rect">
            <a:avLst/>
          </a:prstGeom>
          <a:noFill/>
        </p:spPr>
        <p:txBody>
          <a:bodyPr wrap="none" rtlCol="0" anchor="t">
            <a:spAutoFit/>
          </a:bodyPr>
          <a:p>
            <a:pPr indent="0">
              <a:buNone/>
            </a:pPr>
            <a:r>
              <a:rPr lang="en-US" sz="2400">
                <a:solidFill>
                  <a:srgbClr val="000000"/>
                </a:solidFill>
                <a:latin typeface="黑体" panose="02010609060101010101" charset="-122"/>
                <a:ea typeface="黑体" panose="02010609060101010101" charset="-122"/>
                <a:sym typeface="+mn-ea"/>
              </a:rPr>
              <a:t>55011Hz</a:t>
            </a:r>
            <a:endParaRPr lang="en-US" altLang="en-US" sz="2400" dirty="0" smtClean="0">
              <a:solidFill>
                <a:srgbClr val="000000"/>
              </a:solidFill>
              <a:latin typeface="黑体" panose="02010609060101010101" charset="-122"/>
              <a:ea typeface="黑体" panose="02010609060101010101" charset="-122"/>
              <a:sym typeface="+mn-ea"/>
            </a:endParaRPr>
          </a:p>
        </p:txBody>
      </p:sp>
      <p:sp>
        <p:nvSpPr>
          <p:cNvPr id="15" name="文本框 14"/>
          <p:cNvSpPr txBox="1"/>
          <p:nvPr/>
        </p:nvSpPr>
        <p:spPr>
          <a:xfrm>
            <a:off x="1118235" y="4280535"/>
            <a:ext cx="1249680" cy="460375"/>
          </a:xfrm>
          <a:prstGeom prst="rect">
            <a:avLst/>
          </a:prstGeom>
          <a:noFill/>
        </p:spPr>
        <p:txBody>
          <a:bodyPr wrap="none" rtlCol="0" anchor="t">
            <a:spAutoFit/>
          </a:bodyPr>
          <a:p>
            <a:pPr indent="0">
              <a:buNone/>
            </a:pPr>
            <a:r>
              <a:rPr lang="en-US" sz="2400">
                <a:solidFill>
                  <a:srgbClr val="000000"/>
                </a:solidFill>
                <a:latin typeface="黑体" panose="02010609060101010101" charset="-122"/>
                <a:ea typeface="黑体" panose="02010609060101010101" charset="-122"/>
                <a:sym typeface="+mn-ea"/>
              </a:rPr>
              <a:t>55099Hz</a:t>
            </a:r>
            <a:endParaRPr lang="en-US" altLang="en-US" sz="2400" dirty="0" smtClean="0">
              <a:solidFill>
                <a:srgbClr val="000000"/>
              </a:solidFill>
              <a:latin typeface="黑体" panose="02010609060101010101" charset="-122"/>
              <a:ea typeface="黑体" panose="02010609060101010101" charset="-122"/>
              <a:sym typeface="+mn-ea"/>
            </a:endParaRPr>
          </a:p>
        </p:txBody>
      </p:sp>
      <p:pic>
        <p:nvPicPr>
          <p:cNvPr id="2" name="图片 1"/>
          <p:cNvPicPr>
            <a:picLocks noChangeAspect="1"/>
          </p:cNvPicPr>
          <p:nvPr/>
        </p:nvPicPr>
        <p:blipFill>
          <a:blip r:embed="rId3"/>
          <a:stretch>
            <a:fillRect/>
          </a:stretch>
        </p:blipFill>
        <p:spPr>
          <a:xfrm>
            <a:off x="7915275" y="0"/>
            <a:ext cx="3886200" cy="2915285"/>
          </a:xfrm>
          <a:prstGeom prst="rect">
            <a:avLst/>
          </a:prstGeom>
        </p:spPr>
      </p:pic>
      <p:pic>
        <p:nvPicPr>
          <p:cNvPr id="3" name="图片 2"/>
          <p:cNvPicPr>
            <a:picLocks noChangeAspect="1"/>
          </p:cNvPicPr>
          <p:nvPr/>
        </p:nvPicPr>
        <p:blipFill>
          <a:blip r:embed="rId4"/>
          <a:stretch>
            <a:fillRect/>
          </a:stretch>
        </p:blipFill>
        <p:spPr>
          <a:xfrm>
            <a:off x="7931785" y="3166745"/>
            <a:ext cx="3853815" cy="28898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283845" y="1439545"/>
            <a:ext cx="10852150" cy="1322070"/>
          </a:xfrm>
          <a:prstGeom prst="rect">
            <a:avLst/>
          </a:prstGeom>
          <a:noFill/>
          <a:ln>
            <a:noFill/>
          </a:ln>
        </p:spPr>
        <p:txBody>
          <a:bodyPr wrap="square" rtlCol="0" anchor="t">
            <a:spAutoFit/>
          </a:bodyPr>
          <a:p>
            <a:pPr algn="ctr"/>
            <a:r>
              <a:rPr lang="zh-CN" altLang="en-US" sz="8000" b="1" dirty="0" smtClean="0">
                <a:solidFill>
                  <a:srgbClr val="523A2C"/>
                </a:solidFill>
                <a:latin typeface="ISOCP" panose="00000400000000000000" pitchFamily="2" charset="0"/>
                <a:ea typeface="造字工房悦黑（非商用）常规体" pitchFamily="50" charset="-122"/>
                <a:cs typeface="ISOCP" panose="00000400000000000000" pitchFamily="2" charset="0"/>
              </a:rPr>
              <a:t>外接耦合电路</a:t>
            </a:r>
            <a:r>
              <a:rPr lang="zh-CN" altLang="en-US" sz="8000" b="1" dirty="0" smtClean="0">
                <a:solidFill>
                  <a:srgbClr val="523A2C"/>
                </a:solidFill>
                <a:latin typeface="ISOCP" panose="00000400000000000000" pitchFamily="2" charset="0"/>
                <a:ea typeface="造字工房悦黑（非商用）常规体" pitchFamily="50" charset="-122"/>
                <a:cs typeface="ISOCP" panose="00000400000000000000" pitchFamily="2" charset="0"/>
              </a:rPr>
              <a:t>对其影响</a:t>
            </a:r>
            <a:endParaRPr lang="zh-CN" altLang="en-US" sz="8000" b="1" dirty="0" smtClean="0">
              <a:solidFill>
                <a:srgbClr val="523A2C"/>
              </a:solidFill>
              <a:latin typeface="ISOCP" panose="00000400000000000000" pitchFamily="2" charset="0"/>
              <a:ea typeface="造字工房悦黑（非商用）常规体" pitchFamily="50" charset="-122"/>
              <a:cs typeface="ISOCP" panose="00000400000000000000" pitchFamily="2" charset="0"/>
            </a:endParaRPr>
          </a:p>
        </p:txBody>
      </p:sp>
      <p:sp>
        <p:nvSpPr>
          <p:cNvPr id="100" name="文本框 99"/>
          <p:cNvSpPr txBox="1"/>
          <p:nvPr/>
        </p:nvSpPr>
        <p:spPr>
          <a:xfrm>
            <a:off x="959485" y="5551805"/>
            <a:ext cx="11388090" cy="460375"/>
          </a:xfrm>
          <a:prstGeom prst="rect">
            <a:avLst/>
          </a:prstGeom>
          <a:noFill/>
          <a:ln w="9525">
            <a:noFill/>
          </a:ln>
        </p:spPr>
        <p:txBody>
          <a:bodyPr wrap="square">
            <a:spAutoFit/>
          </a:bodyPr>
          <a:p>
            <a:pPr algn="l">
              <a:buClrTx/>
              <a:buSzTx/>
              <a:buNone/>
            </a:pPr>
            <a:r>
              <a:rPr lang="en-US" altLang="zh-CN" sz="1600" b="0" dirty="0">
                <a:solidFill>
                  <a:srgbClr val="523A2C"/>
                </a:solidFill>
                <a:latin typeface="华文细黑" panose="02010600040101010101" pitchFamily="2" charset="-122"/>
                <a:ea typeface="华文细黑" panose="02010600040101010101" pitchFamily="2" charset="-122"/>
              </a:rPr>
              <a:t>    </a:t>
            </a:r>
            <a:r>
              <a:rPr lang="zh-CN" altLang="en-US" sz="2400" b="0" dirty="0">
                <a:solidFill>
                  <a:srgbClr val="523A2C"/>
                </a:solidFill>
                <a:latin typeface="华文细黑" panose="02010600040101010101" pitchFamily="2" charset="-122"/>
                <a:ea typeface="华文细黑" panose="02010600040101010101" pitchFamily="2" charset="-122"/>
              </a:rPr>
              <a:t>通过变外接耦合电路中所连接的电阻大小，观察其输出电压的变化</a:t>
            </a:r>
            <a:r>
              <a:rPr lang="zh-CN" altLang="en-US" sz="2400" b="0" dirty="0">
                <a:solidFill>
                  <a:srgbClr val="523A2C"/>
                </a:solidFill>
                <a:latin typeface="华文细黑" panose="02010600040101010101" pitchFamily="2" charset="-122"/>
                <a:ea typeface="华文细黑" panose="02010600040101010101" pitchFamily="2" charset="-122"/>
              </a:rPr>
              <a:t>。</a:t>
            </a:r>
            <a:endParaRPr lang="zh-CN" altLang="en-US" sz="2400" b="0" dirty="0">
              <a:solidFill>
                <a:srgbClr val="523A2C"/>
              </a:solidFill>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8010525" y="2593975"/>
            <a:ext cx="1891665" cy="410845"/>
          </a:xfrm>
          <a:prstGeom prst="rect">
            <a:avLst/>
          </a:prstGeom>
          <a:noFill/>
        </p:spPr>
        <p:txBody>
          <a:bodyPr wrap="square" rtlCol="0">
            <a:spAutoFit/>
          </a:bodyPr>
          <a:p>
            <a:pPr>
              <a:lnSpc>
                <a:spcPct val="130000"/>
              </a:lnSpc>
            </a:pPr>
            <a:r>
              <a:rPr lang="en-US" altLang="zh-CN" sz="1600" dirty="0" smtClean="0">
                <a:latin typeface="Arial" panose="020B0604020202020204" pitchFamily="34" charset="0"/>
                <a:ea typeface="微软雅黑" panose="020B0503020204020204" pitchFamily="34" charset="-122"/>
              </a:rPr>
              <a:t>Ri=800Ω</a:t>
            </a:r>
            <a:endParaRPr lang="en-US" altLang="zh-CN" sz="1600" dirty="0" smtClean="0">
              <a:latin typeface="Arial" panose="020B0604020202020204" pitchFamily="34" charset="0"/>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6438900" y="62865"/>
            <a:ext cx="4392295" cy="3332480"/>
          </a:xfrm>
          <a:prstGeom prst="rect">
            <a:avLst/>
          </a:prstGeom>
        </p:spPr>
      </p:pic>
      <p:sp>
        <p:nvSpPr>
          <p:cNvPr id="6" name="文本框 5"/>
          <p:cNvSpPr txBox="1"/>
          <p:nvPr/>
        </p:nvSpPr>
        <p:spPr>
          <a:xfrm>
            <a:off x="7504430" y="582930"/>
            <a:ext cx="1561465" cy="410845"/>
          </a:xfrm>
          <a:prstGeom prst="rect">
            <a:avLst/>
          </a:prstGeom>
          <a:noFill/>
        </p:spPr>
        <p:txBody>
          <a:bodyPr wrap="none" rtlCol="0">
            <a:spAutoFit/>
          </a:bodyPr>
          <a:p>
            <a:pPr>
              <a:lnSpc>
                <a:spcPct val="130000"/>
              </a:lnSpc>
            </a:pPr>
            <a:r>
              <a:rPr lang="en-US" altLang="zh-CN" sz="1600" dirty="0" smtClean="0">
                <a:solidFill>
                  <a:srgbClr val="373AB9"/>
                </a:solidFill>
                <a:latin typeface="Arial" panose="020B0604020202020204" pitchFamily="34" charset="0"/>
                <a:ea typeface="微软雅黑" panose="020B0503020204020204" pitchFamily="34" charset="-122"/>
              </a:rPr>
              <a:t>(13000</a:t>
            </a:r>
            <a:r>
              <a:rPr lang="zh-CN" altLang="en-US" sz="1600" dirty="0" smtClean="0">
                <a:solidFill>
                  <a:srgbClr val="373AB9"/>
                </a:solidFill>
                <a:latin typeface="Arial" panose="020B0604020202020204" pitchFamily="34" charset="0"/>
                <a:ea typeface="微软雅黑" panose="020B0503020204020204" pitchFamily="34" charset="-122"/>
              </a:rPr>
              <a:t>，</a:t>
            </a:r>
            <a:r>
              <a:rPr lang="en-US" altLang="zh-CN" sz="1600" dirty="0" smtClean="0">
                <a:solidFill>
                  <a:srgbClr val="373AB9"/>
                </a:solidFill>
                <a:latin typeface="Arial" panose="020B0604020202020204" pitchFamily="34" charset="0"/>
                <a:ea typeface="微软雅黑" panose="020B0503020204020204" pitchFamily="34" charset="-122"/>
              </a:rPr>
              <a:t>905V)</a:t>
            </a:r>
            <a:endParaRPr lang="en-US" altLang="zh-CN" sz="1600" dirty="0" smtClean="0">
              <a:solidFill>
                <a:srgbClr val="373AB9"/>
              </a:solidFill>
              <a:latin typeface="Arial" panose="020B0604020202020204" pitchFamily="34" charset="0"/>
              <a:ea typeface="微软雅黑" panose="020B0503020204020204" pitchFamily="34" charset="-122"/>
            </a:endParaRPr>
          </a:p>
        </p:txBody>
      </p:sp>
      <p:sp>
        <p:nvSpPr>
          <p:cNvPr id="7" name="文本框 6"/>
          <p:cNvSpPr txBox="1"/>
          <p:nvPr/>
        </p:nvSpPr>
        <p:spPr>
          <a:xfrm>
            <a:off x="2616200" y="582930"/>
            <a:ext cx="1607185" cy="370840"/>
          </a:xfrm>
          <a:prstGeom prst="rect">
            <a:avLst/>
          </a:prstGeom>
          <a:noFill/>
        </p:spPr>
        <p:txBody>
          <a:bodyPr wrap="none" rtlCol="0">
            <a:spAutoFit/>
          </a:bodyPr>
          <a:p>
            <a:pPr>
              <a:lnSpc>
                <a:spcPct val="130000"/>
              </a:lnSpc>
            </a:pPr>
            <a:r>
              <a:rPr lang="en-US" altLang="zh-CN" sz="1400" dirty="0" smtClean="0">
                <a:solidFill>
                  <a:srgbClr val="373AB9"/>
                </a:solidFill>
                <a:latin typeface="Arial" panose="020B0604020202020204" pitchFamily="34" charset="0"/>
                <a:ea typeface="微软雅黑" panose="020B0503020204020204" pitchFamily="34" charset="-122"/>
              </a:rPr>
              <a:t>(55000Hz</a:t>
            </a:r>
            <a:r>
              <a:rPr lang="zh-CN" altLang="en-US" sz="1400" dirty="0" smtClean="0">
                <a:latin typeface="Arial" panose="020B0604020202020204" pitchFamily="34" charset="0"/>
                <a:ea typeface="微软雅黑" panose="020B0503020204020204" pitchFamily="34" charset="-122"/>
              </a:rPr>
              <a:t>，</a:t>
            </a:r>
            <a:r>
              <a:rPr lang="en-US" altLang="zh-CN" sz="1400" dirty="0" smtClean="0">
                <a:solidFill>
                  <a:srgbClr val="373AB9"/>
                </a:solidFill>
                <a:latin typeface="Arial" panose="020B0604020202020204" pitchFamily="34" charset="0"/>
                <a:ea typeface="微软雅黑" panose="020B0503020204020204" pitchFamily="34" charset="-122"/>
              </a:rPr>
              <a:t>735V)</a:t>
            </a:r>
            <a:endParaRPr lang="en-US" altLang="zh-CN" sz="1400" dirty="0" smtClean="0">
              <a:solidFill>
                <a:srgbClr val="373AB9"/>
              </a:solidFill>
              <a:latin typeface="Arial" panose="020B0604020202020204" pitchFamily="34" charset="0"/>
              <a:ea typeface="微软雅黑" panose="020B0503020204020204" pitchFamily="34" charset="-122"/>
            </a:endParaRPr>
          </a:p>
        </p:txBody>
      </p:sp>
      <p:pic>
        <p:nvPicPr>
          <p:cNvPr id="8" name="图片 7"/>
          <p:cNvPicPr>
            <a:picLocks noChangeAspect="1"/>
          </p:cNvPicPr>
          <p:nvPr/>
        </p:nvPicPr>
        <p:blipFill>
          <a:blip r:embed="rId2"/>
          <a:stretch>
            <a:fillRect/>
          </a:stretch>
        </p:blipFill>
        <p:spPr>
          <a:xfrm>
            <a:off x="1485265" y="0"/>
            <a:ext cx="4612005" cy="3458845"/>
          </a:xfrm>
          <a:prstGeom prst="rect">
            <a:avLst/>
          </a:prstGeom>
        </p:spPr>
      </p:pic>
      <p:sp>
        <p:nvSpPr>
          <p:cNvPr id="9" name="文本框 8"/>
          <p:cNvSpPr txBox="1"/>
          <p:nvPr/>
        </p:nvSpPr>
        <p:spPr>
          <a:xfrm>
            <a:off x="3418117" y="2761116"/>
            <a:ext cx="1891372" cy="410845"/>
          </a:xfrm>
          <a:prstGeom prst="rect">
            <a:avLst/>
          </a:prstGeom>
          <a:noFill/>
        </p:spPr>
        <p:txBody>
          <a:bodyPr wrap="square" rtlCol="0">
            <a:spAutoFit/>
          </a:bodyPr>
          <a:p>
            <a:pPr>
              <a:lnSpc>
                <a:spcPct val="130000"/>
              </a:lnSpc>
            </a:pPr>
            <a:r>
              <a:rPr lang="en-US" altLang="zh-CN" sz="1600" dirty="0" smtClean="0">
                <a:latin typeface="Arial" panose="020B0604020202020204" pitchFamily="34" charset="0"/>
                <a:ea typeface="微软雅黑" panose="020B0503020204020204" pitchFamily="34" charset="-122"/>
              </a:rPr>
              <a:t>Ri=700Ω</a:t>
            </a:r>
            <a:endParaRPr lang="en-US" altLang="zh-CN" sz="1600" dirty="0" smtClean="0">
              <a:latin typeface="Arial" panose="020B0604020202020204" pitchFamily="34" charset="0"/>
              <a:ea typeface="微软雅黑" panose="020B0503020204020204" pitchFamily="34" charset="-122"/>
            </a:endParaRPr>
          </a:p>
        </p:txBody>
      </p:sp>
      <p:pic>
        <p:nvPicPr>
          <p:cNvPr id="10" name="图片 9"/>
          <p:cNvPicPr>
            <a:picLocks noChangeAspect="1"/>
          </p:cNvPicPr>
          <p:nvPr/>
        </p:nvPicPr>
        <p:blipFill>
          <a:blip r:embed="rId3"/>
          <a:stretch>
            <a:fillRect/>
          </a:stretch>
        </p:blipFill>
        <p:spPr>
          <a:xfrm>
            <a:off x="1624330" y="3255010"/>
            <a:ext cx="4472940" cy="3355340"/>
          </a:xfrm>
          <a:prstGeom prst="rect">
            <a:avLst/>
          </a:prstGeom>
        </p:spPr>
      </p:pic>
      <p:sp>
        <p:nvSpPr>
          <p:cNvPr id="11" name="文本框 10"/>
          <p:cNvSpPr txBox="1"/>
          <p:nvPr/>
        </p:nvSpPr>
        <p:spPr>
          <a:xfrm>
            <a:off x="2845347" y="5798956"/>
            <a:ext cx="1891372" cy="410845"/>
          </a:xfrm>
          <a:prstGeom prst="rect">
            <a:avLst/>
          </a:prstGeom>
          <a:noFill/>
        </p:spPr>
        <p:txBody>
          <a:bodyPr wrap="square" rtlCol="0">
            <a:spAutoFit/>
          </a:bodyPr>
          <a:p>
            <a:pPr>
              <a:lnSpc>
                <a:spcPct val="130000"/>
              </a:lnSpc>
            </a:pPr>
            <a:r>
              <a:rPr lang="en-US" altLang="zh-CN" sz="1600" dirty="0" smtClean="0">
                <a:latin typeface="Arial" panose="020B0604020202020204" pitchFamily="34" charset="0"/>
                <a:ea typeface="微软雅黑" panose="020B0503020204020204" pitchFamily="34" charset="-122"/>
              </a:rPr>
              <a:t>Ri=900Ω</a:t>
            </a:r>
            <a:endParaRPr lang="en-US" altLang="zh-CN" sz="1600" dirty="0" smtClean="0">
              <a:latin typeface="Arial" panose="020B0604020202020204" pitchFamily="34" charset="0"/>
              <a:ea typeface="微软雅黑" panose="020B0503020204020204" pitchFamily="34" charset="-122"/>
            </a:endParaRPr>
          </a:p>
        </p:txBody>
      </p:sp>
      <p:sp>
        <p:nvSpPr>
          <p:cNvPr id="12" name="文本框 11"/>
          <p:cNvSpPr txBox="1"/>
          <p:nvPr/>
        </p:nvSpPr>
        <p:spPr>
          <a:xfrm>
            <a:off x="2616200" y="3863340"/>
            <a:ext cx="1674495" cy="410845"/>
          </a:xfrm>
          <a:prstGeom prst="rect">
            <a:avLst/>
          </a:prstGeom>
          <a:noFill/>
        </p:spPr>
        <p:txBody>
          <a:bodyPr wrap="none" rtlCol="0">
            <a:spAutoFit/>
          </a:bodyPr>
          <a:p>
            <a:pPr>
              <a:lnSpc>
                <a:spcPct val="130000"/>
              </a:lnSpc>
            </a:pPr>
            <a:r>
              <a:rPr lang="en-US" altLang="zh-CN" sz="1600" dirty="0" smtClean="0">
                <a:solidFill>
                  <a:srgbClr val="373AB9"/>
                </a:solidFill>
                <a:latin typeface="Arial" panose="020B0604020202020204" pitchFamily="34" charset="0"/>
                <a:ea typeface="微软雅黑" panose="020B0503020204020204" pitchFamily="34" charset="-122"/>
              </a:rPr>
              <a:t>(55000</a:t>
            </a:r>
            <a:r>
              <a:rPr lang="zh-CN" altLang="en-US" sz="1600" dirty="0" smtClean="0">
                <a:solidFill>
                  <a:srgbClr val="373AB9"/>
                </a:solidFill>
                <a:latin typeface="Arial" panose="020B0604020202020204" pitchFamily="34" charset="0"/>
                <a:ea typeface="微软雅黑" panose="020B0503020204020204" pitchFamily="34" charset="-122"/>
              </a:rPr>
              <a:t>，</a:t>
            </a:r>
            <a:r>
              <a:rPr lang="en-US" altLang="zh-CN" sz="1600" dirty="0" smtClean="0">
                <a:solidFill>
                  <a:srgbClr val="373AB9"/>
                </a:solidFill>
                <a:latin typeface="Arial" panose="020B0604020202020204" pitchFamily="34" charset="0"/>
                <a:ea typeface="微软雅黑" panose="020B0503020204020204" pitchFamily="34" charset="-122"/>
              </a:rPr>
              <a:t>1067</a:t>
            </a:r>
            <a:r>
              <a:rPr lang="en-US" altLang="zh-CN" sz="1600" dirty="0" smtClean="0">
                <a:solidFill>
                  <a:srgbClr val="373AB9"/>
                </a:solidFill>
                <a:latin typeface="Arial" panose="020B0604020202020204" pitchFamily="34" charset="0"/>
                <a:ea typeface="微软雅黑" panose="020B0503020204020204" pitchFamily="34" charset="-122"/>
              </a:rPr>
              <a:t>V)</a:t>
            </a:r>
            <a:endParaRPr lang="en-US" altLang="zh-CN" sz="1600" dirty="0" smtClean="0">
              <a:solidFill>
                <a:srgbClr val="373AB9"/>
              </a:solidFill>
              <a:latin typeface="Arial" panose="020B0604020202020204" pitchFamily="34" charset="0"/>
              <a:ea typeface="微软雅黑" panose="020B0503020204020204" pitchFamily="34" charset="-122"/>
            </a:endParaRPr>
          </a:p>
        </p:txBody>
      </p:sp>
      <p:pic>
        <p:nvPicPr>
          <p:cNvPr id="13" name="图片 12"/>
          <p:cNvPicPr>
            <a:picLocks noChangeAspect="1"/>
          </p:cNvPicPr>
          <p:nvPr/>
        </p:nvPicPr>
        <p:blipFill>
          <a:blip r:embed="rId4"/>
          <a:stretch>
            <a:fillRect/>
          </a:stretch>
        </p:blipFill>
        <p:spPr>
          <a:xfrm>
            <a:off x="6247130" y="3171825"/>
            <a:ext cx="4584065" cy="3438525"/>
          </a:xfrm>
          <a:prstGeom prst="rect">
            <a:avLst/>
          </a:prstGeom>
        </p:spPr>
      </p:pic>
      <p:sp>
        <p:nvSpPr>
          <p:cNvPr id="14" name="文本框 13"/>
          <p:cNvSpPr txBox="1"/>
          <p:nvPr/>
        </p:nvSpPr>
        <p:spPr>
          <a:xfrm>
            <a:off x="7403465" y="3782695"/>
            <a:ext cx="1763395" cy="368300"/>
          </a:xfrm>
          <a:prstGeom prst="rect">
            <a:avLst/>
          </a:prstGeom>
          <a:noFill/>
        </p:spPr>
        <p:txBody>
          <a:bodyPr wrap="square" rtlCol="0">
            <a:spAutoFit/>
          </a:bodyPr>
          <a:p>
            <a:r>
              <a:rPr lang="en-US" altLang="zh-CN">
                <a:solidFill>
                  <a:srgbClr val="373AB9"/>
                </a:solidFill>
              </a:rPr>
              <a:t>(47000Hz,1280V)</a:t>
            </a:r>
            <a:endParaRPr lang="en-US" altLang="zh-CN">
              <a:solidFill>
                <a:srgbClr val="373AB9"/>
              </a:solidFill>
            </a:endParaRPr>
          </a:p>
        </p:txBody>
      </p:sp>
      <p:sp>
        <p:nvSpPr>
          <p:cNvPr id="15" name="文本框 14"/>
          <p:cNvSpPr txBox="1"/>
          <p:nvPr/>
        </p:nvSpPr>
        <p:spPr>
          <a:xfrm>
            <a:off x="7790727" y="5798956"/>
            <a:ext cx="1891372" cy="410845"/>
          </a:xfrm>
          <a:prstGeom prst="rect">
            <a:avLst/>
          </a:prstGeom>
          <a:noFill/>
        </p:spPr>
        <p:txBody>
          <a:bodyPr wrap="square" rtlCol="0">
            <a:spAutoFit/>
          </a:bodyPr>
          <a:p>
            <a:pPr>
              <a:lnSpc>
                <a:spcPct val="130000"/>
              </a:lnSpc>
            </a:pPr>
            <a:r>
              <a:rPr lang="en-US" altLang="zh-CN" sz="1600" dirty="0" smtClean="0">
                <a:latin typeface="Arial" panose="020B0604020202020204" pitchFamily="34" charset="0"/>
                <a:ea typeface="微软雅黑" panose="020B0503020204020204" pitchFamily="34" charset="-122"/>
              </a:rPr>
              <a:t>Ri=1000Ω</a:t>
            </a:r>
            <a:endParaRPr lang="en-US" altLang="zh-CN" sz="1600" dirty="0" smtClean="0">
              <a:latin typeface="Arial" panose="020B0604020202020204" pitchFamily="34" charset="0"/>
              <a:ea typeface="微软雅黑" panose="020B0503020204020204" pitchFamily="34" charset="-122"/>
            </a:endParaRPr>
          </a:p>
        </p:txBody>
      </p:sp>
      <p:sp>
        <p:nvSpPr>
          <p:cNvPr id="16" name="文本框 15"/>
          <p:cNvSpPr txBox="1"/>
          <p:nvPr/>
        </p:nvSpPr>
        <p:spPr>
          <a:xfrm>
            <a:off x="1985010" y="6407150"/>
            <a:ext cx="7498080" cy="450850"/>
          </a:xfrm>
          <a:prstGeom prst="rect">
            <a:avLst/>
          </a:prstGeom>
          <a:noFill/>
        </p:spPr>
        <p:txBody>
          <a:bodyPr wrap="none" rtlCol="0">
            <a:spAutoFit/>
          </a:bodyPr>
          <a:p>
            <a:pPr>
              <a:lnSpc>
                <a:spcPct val="130000"/>
              </a:lnSpc>
            </a:pPr>
            <a:r>
              <a:rPr lang="zh-CN" altLang="en-US" dirty="0" smtClean="0">
                <a:latin typeface="Arial" panose="020B0604020202020204" pitchFamily="34" charset="0"/>
                <a:ea typeface="微软雅黑" panose="020B0503020204020204" pitchFamily="34" charset="-122"/>
              </a:rPr>
              <a:t>从图中可见，当外界耦合电路的电阻越大时，其产生的终端电压也越大。</a:t>
            </a:r>
            <a:endParaRPr lang="zh-CN" altLang="en-US" dirty="0" smtClean="0">
              <a:latin typeface="Arial" panose="020B0604020202020204" pitchFamily="34" charset="0"/>
              <a:ea typeface="微软雅黑" panose="020B0503020204020204" pitchFamily="34" charset="-122"/>
            </a:endParaRPr>
          </a:p>
        </p:txBody>
      </p:sp>
      <p:sp>
        <p:nvSpPr>
          <p:cNvPr id="17" name="文本框 16"/>
          <p:cNvSpPr txBox="1"/>
          <p:nvPr/>
        </p:nvSpPr>
        <p:spPr>
          <a:xfrm>
            <a:off x="191770" y="0"/>
            <a:ext cx="894080" cy="650875"/>
          </a:xfrm>
          <a:prstGeom prst="rect">
            <a:avLst/>
          </a:prstGeom>
          <a:noFill/>
        </p:spPr>
        <p:txBody>
          <a:bodyPr wrap="none" rtlCol="0">
            <a:spAutoFit/>
          </a:bodyPr>
          <a:p>
            <a:pPr>
              <a:lnSpc>
                <a:spcPct val="130000"/>
              </a:lnSpc>
            </a:pPr>
            <a:r>
              <a:rPr lang="zh-CN" altLang="en-US" sz="2800" b="1" dirty="0" smtClean="0">
                <a:latin typeface="Arial" panose="020B0604020202020204" pitchFamily="34" charset="0"/>
                <a:ea typeface="微软雅黑" panose="020B0503020204020204" pitchFamily="34" charset="-122"/>
              </a:rPr>
              <a:t>变</a:t>
            </a:r>
            <a:r>
              <a:rPr lang="en-US" altLang="zh-CN" sz="2800" b="1" dirty="0" smtClean="0">
                <a:latin typeface="Arial" panose="020B0604020202020204" pitchFamily="34" charset="0"/>
                <a:ea typeface="微软雅黑" panose="020B0503020204020204" pitchFamily="34" charset="-122"/>
              </a:rPr>
              <a:t>Ri</a:t>
            </a:r>
            <a:endParaRPr lang="en-US" altLang="zh-CN" sz="2800" b="1" dirty="0" smtClean="0">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9068435" y="826135"/>
            <a:ext cx="1957705" cy="2534920"/>
            <a:chOff x="14249" y="835"/>
            <a:chExt cx="3083" cy="3992"/>
          </a:xfrm>
        </p:grpSpPr>
        <p:sp>
          <p:nvSpPr>
            <p:cNvPr id="21" name="矩形 20"/>
            <p:cNvSpPr/>
            <p:nvPr/>
          </p:nvSpPr>
          <p:spPr>
            <a:xfrm>
              <a:off x="14497" y="835"/>
              <a:ext cx="2350" cy="352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2"/>
                  </a:solidFill>
                </a:rPr>
                <a:t>压电</a:t>
              </a:r>
              <a:endParaRPr lang="zh-CN" altLang="en-US">
                <a:solidFill>
                  <a:schemeClr val="tx2"/>
                </a:solidFill>
              </a:endParaRPr>
            </a:p>
            <a:p>
              <a:pPr algn="ctr"/>
              <a:r>
                <a:rPr lang="zh-CN" altLang="en-US">
                  <a:solidFill>
                    <a:schemeClr val="tx2"/>
                  </a:solidFill>
                </a:rPr>
                <a:t>热电</a:t>
              </a:r>
              <a:endParaRPr lang="zh-CN" altLang="en-US">
                <a:solidFill>
                  <a:schemeClr val="tx2"/>
                </a:solidFill>
              </a:endParaRPr>
            </a:p>
            <a:p>
              <a:pPr algn="ctr"/>
              <a:r>
                <a:rPr lang="zh-CN" altLang="en-US">
                  <a:solidFill>
                    <a:schemeClr val="tx2"/>
                  </a:solidFill>
                </a:rPr>
                <a:t>静电</a:t>
              </a:r>
              <a:endParaRPr lang="zh-CN" altLang="en-US">
                <a:solidFill>
                  <a:schemeClr val="tx2"/>
                </a:solidFill>
              </a:endParaRPr>
            </a:p>
            <a:p>
              <a:pPr algn="ctr"/>
              <a:r>
                <a:rPr lang="zh-CN" altLang="en-US">
                  <a:solidFill>
                    <a:schemeClr val="tx2"/>
                  </a:solidFill>
                </a:rPr>
                <a:t>磁电</a:t>
              </a:r>
              <a:endParaRPr lang="zh-CN" altLang="en-US">
                <a:solidFill>
                  <a:schemeClr val="tx2"/>
                </a:solidFill>
              </a:endParaRPr>
            </a:p>
            <a:p>
              <a:pPr algn="ctr"/>
              <a:endParaRPr lang="zh-CN" altLang="en-US">
                <a:solidFill>
                  <a:schemeClr val="tx2"/>
                </a:solidFill>
              </a:endParaRPr>
            </a:p>
            <a:p>
              <a:pPr algn="ctr"/>
              <a:endParaRPr lang="zh-CN" altLang="en-US">
                <a:solidFill>
                  <a:schemeClr val="tx2"/>
                </a:solidFill>
              </a:endParaRPr>
            </a:p>
          </p:txBody>
        </p:sp>
        <p:sp>
          <p:nvSpPr>
            <p:cNvPr id="43" name="矩形 42"/>
            <p:cNvSpPr/>
            <p:nvPr/>
          </p:nvSpPr>
          <p:spPr>
            <a:xfrm>
              <a:off x="14249" y="3405"/>
              <a:ext cx="3083" cy="14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圆角矩形 6"/>
          <p:cNvSpPr/>
          <p:nvPr/>
        </p:nvSpPr>
        <p:spPr>
          <a:xfrm>
            <a:off x="274955" y="2908300"/>
            <a:ext cx="1564640" cy="74168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a:solidFill>
                  <a:schemeClr val="tx2"/>
                </a:solidFill>
              </a:rPr>
              <a:t>能源问题</a:t>
            </a:r>
            <a:endParaRPr lang="zh-CN" altLang="en-US" sz="2400">
              <a:solidFill>
                <a:schemeClr val="tx2"/>
              </a:solidFill>
            </a:endParaRPr>
          </a:p>
        </p:txBody>
      </p:sp>
      <p:sp>
        <p:nvSpPr>
          <p:cNvPr id="9" name="椭圆 8"/>
          <p:cNvSpPr/>
          <p:nvPr/>
        </p:nvSpPr>
        <p:spPr>
          <a:xfrm>
            <a:off x="2486025" y="1003300"/>
            <a:ext cx="2052955" cy="1203325"/>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a:solidFill>
                  <a:schemeClr val="tx2"/>
                </a:solidFill>
              </a:rPr>
              <a:t>能源转换</a:t>
            </a:r>
            <a:endParaRPr lang="zh-CN" altLang="en-US" sz="2400">
              <a:solidFill>
                <a:schemeClr val="tx2"/>
              </a:solidFill>
            </a:endParaRPr>
          </a:p>
        </p:txBody>
      </p:sp>
      <p:grpSp>
        <p:nvGrpSpPr>
          <p:cNvPr id="3" name="组合 2"/>
          <p:cNvGrpSpPr/>
          <p:nvPr/>
        </p:nvGrpSpPr>
        <p:grpSpPr>
          <a:xfrm>
            <a:off x="4408805" y="546735"/>
            <a:ext cx="3466465" cy="1937385"/>
            <a:chOff x="6591" y="521"/>
            <a:chExt cx="5459" cy="3051"/>
          </a:xfrm>
        </p:grpSpPr>
        <p:sp>
          <p:nvSpPr>
            <p:cNvPr id="10" name="左大括号 9"/>
            <p:cNvSpPr/>
            <p:nvPr/>
          </p:nvSpPr>
          <p:spPr>
            <a:xfrm>
              <a:off x="6591" y="1066"/>
              <a:ext cx="593" cy="224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11" name="圆角矩形 10"/>
            <p:cNvSpPr/>
            <p:nvPr/>
          </p:nvSpPr>
          <p:spPr>
            <a:xfrm>
              <a:off x="7280" y="521"/>
              <a:ext cx="4028" cy="896"/>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2"/>
                  </a:solidFill>
                </a:rPr>
                <a:t>电能、热能、</a:t>
              </a:r>
              <a:endParaRPr lang="zh-CN" altLang="en-US">
                <a:solidFill>
                  <a:schemeClr val="tx2"/>
                </a:solidFill>
              </a:endParaRPr>
            </a:p>
            <a:p>
              <a:pPr algn="ctr"/>
              <a:r>
                <a:rPr lang="zh-CN" altLang="en-US">
                  <a:solidFill>
                    <a:schemeClr val="tx2"/>
                  </a:solidFill>
                </a:rPr>
                <a:t>磁能、机械能</a:t>
              </a:r>
              <a:endParaRPr lang="zh-CN" altLang="en-US">
                <a:solidFill>
                  <a:schemeClr val="tx2"/>
                </a:solidFill>
              </a:endParaRPr>
            </a:p>
          </p:txBody>
        </p:sp>
        <p:sp>
          <p:nvSpPr>
            <p:cNvPr id="13" name="圆角矩形 12"/>
            <p:cNvSpPr/>
            <p:nvPr/>
          </p:nvSpPr>
          <p:spPr>
            <a:xfrm>
              <a:off x="7184" y="2820"/>
              <a:ext cx="4866" cy="752"/>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2"/>
                  </a:solidFill>
                </a:rPr>
                <a:t>太阳能、风能、潮汐能等</a:t>
              </a:r>
              <a:endParaRPr lang="zh-CN" altLang="en-US">
                <a:solidFill>
                  <a:schemeClr val="tx2"/>
                </a:solidFill>
              </a:endParaRPr>
            </a:p>
          </p:txBody>
        </p:sp>
      </p:grpSp>
      <p:sp>
        <p:nvSpPr>
          <p:cNvPr id="15" name="下箭头 14"/>
          <p:cNvSpPr/>
          <p:nvPr/>
        </p:nvSpPr>
        <p:spPr>
          <a:xfrm rot="16200000">
            <a:off x="8362315" y="964565"/>
            <a:ext cx="304800" cy="1279525"/>
          </a:xfrm>
          <a:prstGeom prst="down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椭圆 15"/>
          <p:cNvSpPr/>
          <p:nvPr/>
        </p:nvSpPr>
        <p:spPr>
          <a:xfrm>
            <a:off x="2486025" y="4250690"/>
            <a:ext cx="2052955" cy="129032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a:solidFill>
                  <a:schemeClr val="tx2"/>
                </a:solidFill>
              </a:rPr>
              <a:t>能源浪费</a:t>
            </a:r>
            <a:endParaRPr lang="zh-CN" altLang="en-US" sz="2400">
              <a:solidFill>
                <a:schemeClr val="tx2"/>
              </a:solidFill>
            </a:endParaRPr>
          </a:p>
        </p:txBody>
      </p:sp>
      <p:grpSp>
        <p:nvGrpSpPr>
          <p:cNvPr id="28" name="组合 27"/>
          <p:cNvGrpSpPr/>
          <p:nvPr/>
        </p:nvGrpSpPr>
        <p:grpSpPr>
          <a:xfrm>
            <a:off x="402556" y="47199"/>
            <a:ext cx="3345918" cy="1182395"/>
            <a:chOff x="2585" y="3641"/>
            <a:chExt cx="9781" cy="3494"/>
          </a:xfrm>
        </p:grpSpPr>
        <p:sp>
          <p:nvSpPr>
            <p:cNvPr id="31" name="椭圆 30"/>
            <p:cNvSpPr/>
            <p:nvPr/>
          </p:nvSpPr>
          <p:spPr>
            <a:xfrm>
              <a:off x="2585" y="4237"/>
              <a:ext cx="2723" cy="2164"/>
            </a:xfrm>
            <a:prstGeom prst="ellipse">
              <a:avLst/>
            </a:pr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32" name="MH_Others_1"/>
            <p:cNvSpPr txBox="1"/>
            <p:nvPr>
              <p:custDataLst>
                <p:tags r:id="rId1"/>
              </p:custDataLst>
            </p:nvPr>
          </p:nvSpPr>
          <p:spPr>
            <a:xfrm>
              <a:off x="3301" y="3641"/>
              <a:ext cx="969" cy="3494"/>
            </a:xfrm>
            <a:prstGeom prst="rect">
              <a:avLst/>
            </a:prstGeom>
            <a:noFill/>
            <a:effectLst>
              <a:reflection endPos="0" dist="50800" dir="5400000" sy="-100000" algn="bl" rotWithShape="0"/>
            </a:effectLst>
          </p:spPr>
          <p:txBody>
            <a:bodyPr wrap="square" rtlCol="0" anchor="ctr">
              <a:noAutofit/>
            </a:bodyPr>
            <a:lstStyle>
              <a:defPPr>
                <a:defRPr lang="zh-CN"/>
              </a:defPPr>
              <a:lvl1pPr algn="ctr">
                <a:defRPr sz="37500">
                  <a:solidFill>
                    <a:schemeClr val="bg1"/>
                  </a:solidFill>
                  <a:latin typeface="ISOCP" panose="00000400000000000000" pitchFamily="2" charset="0"/>
                  <a:ea typeface="造字工房悦黑（非商用）常规体" pitchFamily="50" charset="-122"/>
                  <a:cs typeface="ISOCP" panose="00000400000000000000" pitchFamily="2" charset="0"/>
                </a:defRPr>
              </a:lvl1pPr>
            </a:lstStyle>
            <a:p>
              <a:r>
                <a:rPr lang="en-US" altLang="zh-CN" sz="7200" dirty="0">
                  <a:solidFill>
                    <a:srgbClr val="523A2C"/>
                  </a:solidFill>
                </a:rPr>
                <a:t>1</a:t>
              </a:r>
              <a:endParaRPr lang="en-US" altLang="zh-CN" sz="7200" dirty="0">
                <a:solidFill>
                  <a:srgbClr val="523A2C"/>
                </a:solidFill>
              </a:endParaRPr>
            </a:p>
          </p:txBody>
        </p:sp>
        <p:sp>
          <p:nvSpPr>
            <p:cNvPr id="33" name="矩形 32"/>
            <p:cNvSpPr/>
            <p:nvPr/>
          </p:nvSpPr>
          <p:spPr>
            <a:xfrm>
              <a:off x="4850" y="4237"/>
              <a:ext cx="7516" cy="1360"/>
            </a:xfrm>
            <a:prstGeom prst="rect">
              <a:avLst/>
            </a:prstGeom>
          </p:spPr>
          <p:txBody>
            <a:bodyPr wrap="square">
              <a:spAutoFit/>
            </a:bodyPr>
            <a:lstStyle/>
            <a:p>
              <a:pPr algn="ctr"/>
              <a:r>
                <a:rPr lang="zh-CN" altLang="en-US" sz="2400" dirty="0">
                  <a:solidFill>
                    <a:srgbClr val="523A2C"/>
                  </a:solidFill>
                  <a:latin typeface="华文细黑" panose="02010600040101010101" pitchFamily="2" charset="-122"/>
                  <a:ea typeface="华文细黑" panose="02010600040101010101" pitchFamily="2" charset="-122"/>
                </a:rPr>
                <a:t>研究背景及意义</a:t>
              </a:r>
              <a:endParaRPr lang="zh-CN" altLang="en-US" sz="2400" dirty="0">
                <a:solidFill>
                  <a:srgbClr val="523A2C"/>
                </a:solidFill>
                <a:latin typeface="华文细黑" panose="02010600040101010101" pitchFamily="2" charset="-122"/>
                <a:ea typeface="华文细黑" panose="02010600040101010101" pitchFamily="2" charset="-122"/>
              </a:endParaRPr>
            </a:p>
          </p:txBody>
        </p:sp>
        <p:grpSp>
          <p:nvGrpSpPr>
            <p:cNvPr id="38" name="组合 37"/>
            <p:cNvGrpSpPr/>
            <p:nvPr/>
          </p:nvGrpSpPr>
          <p:grpSpPr>
            <a:xfrm>
              <a:off x="4269" y="5645"/>
              <a:ext cx="1076" cy="821"/>
              <a:chOff x="3893491" y="5037488"/>
              <a:chExt cx="820061" cy="625475"/>
            </a:xfrm>
          </p:grpSpPr>
          <p:sp>
            <p:nvSpPr>
              <p:cNvPr id="39" name="椭圆 4"/>
              <p:cNvSpPr>
                <a:spLocks noChangeArrowheads="1"/>
              </p:cNvSpPr>
              <p:nvPr/>
            </p:nvSpPr>
            <p:spPr bwMode="auto">
              <a:xfrm>
                <a:off x="3893491" y="5037488"/>
                <a:ext cx="625475" cy="625475"/>
              </a:xfrm>
              <a:prstGeom prst="ellipse">
                <a:avLst/>
              </a:prstGeom>
              <a:solidFill>
                <a:srgbClr val="ECCBCA"/>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0" name="椭圆 5"/>
              <p:cNvSpPr>
                <a:spLocks noChangeArrowheads="1"/>
              </p:cNvSpPr>
              <p:nvPr/>
            </p:nvSpPr>
            <p:spPr bwMode="auto">
              <a:xfrm>
                <a:off x="4335292" y="5159665"/>
                <a:ext cx="378260" cy="378260"/>
              </a:xfrm>
              <a:prstGeom prst="ellipse">
                <a:avLst/>
              </a:prstGeom>
              <a:solidFill>
                <a:srgbClr val="D78F8D"/>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sp>
        <p:nvSpPr>
          <p:cNvPr id="41" name="左大括号 40"/>
          <p:cNvSpPr/>
          <p:nvPr/>
        </p:nvSpPr>
        <p:spPr>
          <a:xfrm>
            <a:off x="1839595" y="1377315"/>
            <a:ext cx="710565" cy="3803650"/>
          </a:xfrm>
          <a:prstGeom prst="leftBrace">
            <a:avLst>
              <a:gd name="adj1" fmla="val 78284"/>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42" name="文本框 41"/>
          <p:cNvSpPr txBox="1"/>
          <p:nvPr/>
        </p:nvSpPr>
        <p:spPr>
          <a:xfrm>
            <a:off x="7905115" y="1115695"/>
            <a:ext cx="1249680" cy="370840"/>
          </a:xfrm>
          <a:prstGeom prst="rect">
            <a:avLst/>
          </a:prstGeom>
          <a:noFill/>
        </p:spPr>
        <p:txBody>
          <a:bodyPr wrap="none" rtlCol="0">
            <a:spAutoFit/>
          </a:bodyPr>
          <a:p>
            <a:pPr>
              <a:lnSpc>
                <a:spcPct val="130000"/>
              </a:lnSpc>
            </a:pPr>
            <a:r>
              <a:rPr lang="zh-CN" altLang="en-US" sz="1400" dirty="0" smtClean="0">
                <a:latin typeface="Arial" panose="020B0604020202020204" pitchFamily="34" charset="0"/>
                <a:ea typeface="微软雅黑" panose="020B0503020204020204" pitchFamily="34" charset="-122"/>
              </a:rPr>
              <a:t>技术转换方法</a:t>
            </a:r>
            <a:endParaRPr lang="zh-CN" altLang="en-US" sz="1400" dirty="0" smtClean="0">
              <a:latin typeface="Arial" panose="020B0604020202020204" pitchFamily="34" charset="0"/>
              <a:ea typeface="微软雅黑" panose="020B0503020204020204" pitchFamily="34" charset="-122"/>
            </a:endParaRPr>
          </a:p>
        </p:txBody>
      </p:sp>
      <p:grpSp>
        <p:nvGrpSpPr>
          <p:cNvPr id="4" name="组合 3"/>
          <p:cNvGrpSpPr/>
          <p:nvPr/>
        </p:nvGrpSpPr>
        <p:grpSpPr>
          <a:xfrm>
            <a:off x="5259070" y="1115695"/>
            <a:ext cx="6623050" cy="4987290"/>
            <a:chOff x="8282" y="1757"/>
            <a:chExt cx="10430" cy="7854"/>
          </a:xfrm>
        </p:grpSpPr>
        <p:grpSp>
          <p:nvGrpSpPr>
            <p:cNvPr id="5" name="组合 4"/>
            <p:cNvGrpSpPr/>
            <p:nvPr/>
          </p:nvGrpSpPr>
          <p:grpSpPr>
            <a:xfrm>
              <a:off x="12585" y="4819"/>
              <a:ext cx="6127" cy="2732"/>
              <a:chOff x="12128" y="453"/>
              <a:chExt cx="6127" cy="2732"/>
            </a:xfrm>
          </p:grpSpPr>
          <p:sp>
            <p:nvSpPr>
              <p:cNvPr id="27" name="圆角矩形 26"/>
              <p:cNvSpPr/>
              <p:nvPr/>
            </p:nvSpPr>
            <p:spPr>
              <a:xfrm>
                <a:off x="12128" y="453"/>
                <a:ext cx="2239" cy="1161"/>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a:solidFill>
                      <a:schemeClr val="tx1"/>
                    </a:solidFill>
                  </a:rPr>
                  <a:t>压电换能器</a:t>
                </a:r>
                <a:endParaRPr lang="zh-CN" altLang="en-US" sz="2400">
                  <a:solidFill>
                    <a:schemeClr val="tx1"/>
                  </a:solidFill>
                </a:endParaRPr>
              </a:p>
            </p:txBody>
          </p:sp>
          <p:sp>
            <p:nvSpPr>
              <p:cNvPr id="29" name="线形标注 2 28"/>
              <p:cNvSpPr/>
              <p:nvPr/>
            </p:nvSpPr>
            <p:spPr>
              <a:xfrm>
                <a:off x="13345" y="1809"/>
                <a:ext cx="4910" cy="1376"/>
              </a:xfrm>
              <a:prstGeom prst="borderCallout2">
                <a:avLst>
                  <a:gd name="adj1" fmla="val 48982"/>
                  <a:gd name="adj2" fmla="val 1771"/>
                  <a:gd name="adj3" fmla="val 50145"/>
                  <a:gd name="adj4" fmla="val -15030"/>
                  <a:gd name="adj5" fmla="val -32485"/>
                  <a:gd name="adj6" fmla="val -14582"/>
                </a:avLst>
              </a:prstGeom>
              <a:noFill/>
              <a:ln w="28575">
                <a:solidFill>
                  <a:schemeClr val="accent2"/>
                </a:solidFill>
              </a:ln>
              <a:extLst>
                <a:ext uri="{909E8E84-426E-40DD-AFC4-6F175D3DCCD1}">
                  <a14:hiddenFill xmlns:a14="http://schemas.microsoft.com/office/drawing/2010/main">
                    <a:solidFill>
                      <a:schemeClr val="accent1">
                        <a:lumMod val="40000"/>
                        <a:lumOff val="60000"/>
                      </a:schemeClr>
                    </a:solidFill>
                  </a14:hiddenFill>
                </a:ext>
              </a:extLst>
            </p:spPr>
            <p:style>
              <a:lnRef idx="2">
                <a:schemeClr val="accent1"/>
              </a:lnRef>
              <a:fillRef idx="1">
                <a:schemeClr val="lt1"/>
              </a:fillRef>
              <a:effectRef idx="0">
                <a:schemeClr val="accent1"/>
              </a:effectRef>
              <a:fontRef idx="minor">
                <a:schemeClr val="dk1"/>
              </a:fontRef>
            </p:style>
            <p:txBody>
              <a:bodyPr rtlCol="0" anchor="ctr"/>
              <a:p>
                <a:pPr algn="ctr"/>
                <a:r>
                  <a:rPr lang="zh-CN" altLang="en-US">
                    <a:solidFill>
                      <a:schemeClr val="tx1"/>
                    </a:solidFill>
                  </a:rPr>
                  <a:t>将电能和机械</a:t>
                </a:r>
                <a:r>
                  <a:rPr lang="zh-CN" altLang="en-US">
                    <a:solidFill>
                      <a:schemeClr val="tx1"/>
                    </a:solidFill>
                  </a:rPr>
                  <a:t>能相互转换的器件</a:t>
                </a:r>
                <a:endParaRPr lang="zh-CN" altLang="en-US">
                  <a:solidFill>
                    <a:schemeClr val="tx1"/>
                  </a:solidFill>
                </a:endParaRPr>
              </a:p>
            </p:txBody>
          </p:sp>
        </p:grpSp>
        <p:grpSp>
          <p:nvGrpSpPr>
            <p:cNvPr id="2" name="组合 1"/>
            <p:cNvGrpSpPr/>
            <p:nvPr/>
          </p:nvGrpSpPr>
          <p:grpSpPr>
            <a:xfrm>
              <a:off x="8282" y="1757"/>
              <a:ext cx="9724" cy="7854"/>
              <a:chOff x="8282" y="1757"/>
              <a:chExt cx="9724" cy="7854"/>
            </a:xfrm>
          </p:grpSpPr>
          <p:grpSp>
            <p:nvGrpSpPr>
              <p:cNvPr id="6" name="组合 5"/>
              <p:cNvGrpSpPr/>
              <p:nvPr/>
            </p:nvGrpSpPr>
            <p:grpSpPr>
              <a:xfrm>
                <a:off x="8282" y="2170"/>
                <a:ext cx="9724" cy="7441"/>
                <a:chOff x="17419" y="2170"/>
                <a:chExt cx="9724" cy="7441"/>
              </a:xfrm>
            </p:grpSpPr>
            <p:sp>
              <p:nvSpPr>
                <p:cNvPr id="100" name="文本框 99"/>
                <p:cNvSpPr txBox="1"/>
                <p:nvPr/>
              </p:nvSpPr>
              <p:spPr>
                <a:xfrm>
                  <a:off x="17419" y="8159"/>
                  <a:ext cx="9724" cy="1452"/>
                </a:xfrm>
                <a:prstGeom prst="rect">
                  <a:avLst/>
                </a:prstGeom>
                <a:noFill/>
                <a:ln w="9525">
                  <a:noFill/>
                </a:ln>
              </p:spPr>
              <p:txBody>
                <a:bodyPr wrap="square">
                  <a:spAutoFit/>
                </a:bodyPr>
                <a:p>
                  <a:pPr indent="304800"/>
                  <a:r>
                    <a:rPr lang="zh-CN" b="0">
                      <a:latin typeface="Calibri" panose="020F0502020204030204" charset="0"/>
                      <a:ea typeface="宋体" panose="02010600030101010101" pitchFamily="2" charset="-122"/>
                    </a:rPr>
                    <a:t>使用压电换能器，可以不考虑发热、电磁干扰、寿命、污染等因素，且其</a:t>
                  </a:r>
                  <a:r>
                    <a:rPr lang="zh-CN" b="0">
                      <a:latin typeface="Calibri" panose="020F0502020204030204" charset="0"/>
                      <a:ea typeface="宋体" panose="02010600030101010101" pitchFamily="2" charset="-122"/>
                    </a:rPr>
                    <a:t>结构简单、易于制作、占用空间小、机电耦合系数较高，是一种</a:t>
                  </a:r>
                  <a:r>
                    <a:rPr lang="zh-CN" b="0">
                      <a:latin typeface="Calibri" panose="020F0502020204030204" charset="0"/>
                      <a:ea typeface="宋体" panose="02010600030101010101" pitchFamily="2" charset="-122"/>
                    </a:rPr>
                    <a:t>具有长远发展潜力的电能获取方式。</a:t>
                  </a:r>
                  <a:endParaRPr lang="zh-CN" altLang="en-US" b="0">
                    <a:latin typeface="Calibri" panose="020F0502020204030204" charset="0"/>
                    <a:ea typeface="宋体" panose="02010600030101010101" pitchFamily="2" charset="-122"/>
                  </a:endParaRPr>
                </a:p>
              </p:txBody>
            </p:sp>
            <p:cxnSp>
              <p:nvCxnSpPr>
                <p:cNvPr id="37" name="直接箭头连接符 36"/>
                <p:cNvCxnSpPr/>
                <p:nvPr/>
              </p:nvCxnSpPr>
              <p:spPr>
                <a:xfrm flipH="1">
                  <a:off x="22939" y="2170"/>
                  <a:ext cx="1341" cy="2705"/>
                </a:xfrm>
                <a:prstGeom prst="straightConnector1">
                  <a:avLst/>
                </a:prstGeom>
                <a:ln w="19050">
                  <a:solidFill>
                    <a:srgbClr val="FF0000"/>
                  </a:solidFill>
                  <a:tailEnd type="arrow" w="med" len="med"/>
                </a:ln>
              </p:spPr>
              <p:style>
                <a:lnRef idx="1">
                  <a:schemeClr val="dk1"/>
                </a:lnRef>
                <a:fillRef idx="0">
                  <a:schemeClr val="dk1"/>
                </a:fillRef>
                <a:effectRef idx="0">
                  <a:schemeClr val="dk1"/>
                </a:effectRef>
                <a:fontRef idx="minor">
                  <a:schemeClr val="tx1"/>
                </a:fontRef>
              </p:style>
            </p:cxnSp>
          </p:grpSp>
          <p:sp>
            <p:nvSpPr>
              <p:cNvPr id="46" name="椭圆 45"/>
              <p:cNvSpPr/>
              <p:nvPr/>
            </p:nvSpPr>
            <p:spPr>
              <a:xfrm>
                <a:off x="14967" y="1757"/>
                <a:ext cx="1517" cy="511"/>
              </a:xfrm>
              <a:prstGeom prst="ellipse">
                <a:avLst/>
              </a:prstGeom>
              <a:noFill/>
              <a:ln w="28575">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任意多边形 11"/>
          <p:cNvSpPr/>
          <p:nvPr/>
        </p:nvSpPr>
        <p:spPr>
          <a:xfrm>
            <a:off x="3627117" y="550681"/>
            <a:ext cx="8564883" cy="6307319"/>
          </a:xfrm>
          <a:custGeom>
            <a:avLst/>
            <a:gdLst>
              <a:gd name="connsiteX0" fmla="*/ 4052585 w 7495569"/>
              <a:gd name="connsiteY0" fmla="*/ 0 h 5760400"/>
              <a:gd name="connsiteX1" fmla="*/ 7413052 w 7495569"/>
              <a:gd name="connsiteY1" fmla="*/ 1786746 h 5760400"/>
              <a:gd name="connsiteX2" fmla="*/ 7495569 w 7495569"/>
              <a:gd name="connsiteY2" fmla="*/ 1922573 h 5760400"/>
              <a:gd name="connsiteX3" fmla="*/ 7495569 w 7495569"/>
              <a:gd name="connsiteY3" fmla="*/ 5760400 h 5760400"/>
              <a:gd name="connsiteX4" fmla="*/ 381273 w 7495569"/>
              <a:gd name="connsiteY4" fmla="*/ 5760400 h 5760400"/>
              <a:gd name="connsiteX5" fmla="*/ 318473 w 7495569"/>
              <a:gd name="connsiteY5" fmla="*/ 5630034 h 5760400"/>
              <a:gd name="connsiteX6" fmla="*/ 0 w 7495569"/>
              <a:gd name="connsiteY6" fmla="*/ 4052585 h 5760400"/>
              <a:gd name="connsiteX7" fmla="*/ 4052585 w 7495569"/>
              <a:gd name="connsiteY7" fmla="*/ 0 h 576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95569" h="5760400">
                <a:moveTo>
                  <a:pt x="4052585" y="0"/>
                </a:moveTo>
                <a:cubicBezTo>
                  <a:pt x="5451448" y="0"/>
                  <a:pt x="6684773" y="708752"/>
                  <a:pt x="7413052" y="1786746"/>
                </a:cubicBezTo>
                <a:lnTo>
                  <a:pt x="7495569" y="1922573"/>
                </a:lnTo>
                <a:lnTo>
                  <a:pt x="7495569" y="5760400"/>
                </a:lnTo>
                <a:lnTo>
                  <a:pt x="381273" y="5760400"/>
                </a:lnTo>
                <a:lnTo>
                  <a:pt x="318473" y="5630034"/>
                </a:lnTo>
                <a:cubicBezTo>
                  <a:pt x="113401" y="5145190"/>
                  <a:pt x="0" y="4612131"/>
                  <a:pt x="0" y="4052585"/>
                </a:cubicBezTo>
                <a:cubicBezTo>
                  <a:pt x="0" y="1814404"/>
                  <a:pt x="1814404" y="0"/>
                  <a:pt x="4052585" y="0"/>
                </a:cubicBezTo>
                <a:close/>
              </a:path>
            </a:pathLst>
          </a:custGeom>
          <a:solidFill>
            <a:srgbClr val="D78F8D"/>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en-US">
              <a:solidFill>
                <a:srgbClr val="FFFFFF"/>
              </a:solidFill>
              <a:latin typeface="宋体" panose="02010600030101010101" pitchFamily="2" charset="-122"/>
            </a:endParaRPr>
          </a:p>
        </p:txBody>
      </p:sp>
      <p:sp>
        <p:nvSpPr>
          <p:cNvPr id="18" name="任意多边形 17"/>
          <p:cNvSpPr/>
          <p:nvPr/>
        </p:nvSpPr>
        <p:spPr>
          <a:xfrm>
            <a:off x="3872348" y="893373"/>
            <a:ext cx="8336282" cy="5964627"/>
          </a:xfrm>
          <a:custGeom>
            <a:avLst/>
            <a:gdLst>
              <a:gd name="connsiteX0" fmla="*/ 4052585 w 7495569"/>
              <a:gd name="connsiteY0" fmla="*/ 0 h 5760400"/>
              <a:gd name="connsiteX1" fmla="*/ 7413052 w 7495569"/>
              <a:gd name="connsiteY1" fmla="*/ 1786746 h 5760400"/>
              <a:gd name="connsiteX2" fmla="*/ 7495569 w 7495569"/>
              <a:gd name="connsiteY2" fmla="*/ 1922573 h 5760400"/>
              <a:gd name="connsiteX3" fmla="*/ 7495569 w 7495569"/>
              <a:gd name="connsiteY3" fmla="*/ 5760400 h 5760400"/>
              <a:gd name="connsiteX4" fmla="*/ 381273 w 7495569"/>
              <a:gd name="connsiteY4" fmla="*/ 5760400 h 5760400"/>
              <a:gd name="connsiteX5" fmla="*/ 318473 w 7495569"/>
              <a:gd name="connsiteY5" fmla="*/ 5630034 h 5760400"/>
              <a:gd name="connsiteX6" fmla="*/ 0 w 7495569"/>
              <a:gd name="connsiteY6" fmla="*/ 4052585 h 5760400"/>
              <a:gd name="connsiteX7" fmla="*/ 4052585 w 7495569"/>
              <a:gd name="connsiteY7" fmla="*/ 0 h 576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95569" h="5760400">
                <a:moveTo>
                  <a:pt x="4052585" y="0"/>
                </a:moveTo>
                <a:cubicBezTo>
                  <a:pt x="5451448" y="0"/>
                  <a:pt x="6684773" y="708752"/>
                  <a:pt x="7413052" y="1786746"/>
                </a:cubicBezTo>
                <a:lnTo>
                  <a:pt x="7495569" y="1922573"/>
                </a:lnTo>
                <a:lnTo>
                  <a:pt x="7495569" y="5760400"/>
                </a:lnTo>
                <a:lnTo>
                  <a:pt x="381273" y="5760400"/>
                </a:lnTo>
                <a:lnTo>
                  <a:pt x="318473" y="5630034"/>
                </a:lnTo>
                <a:cubicBezTo>
                  <a:pt x="113401" y="5145190"/>
                  <a:pt x="0" y="4612131"/>
                  <a:pt x="0" y="4052585"/>
                </a:cubicBezTo>
                <a:cubicBezTo>
                  <a:pt x="0" y="1814404"/>
                  <a:pt x="1814404" y="0"/>
                  <a:pt x="4052585" y="0"/>
                </a:cubicBezTo>
                <a:close/>
              </a:path>
            </a:pathLst>
          </a:cu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2351986" y="550681"/>
            <a:ext cx="2305031" cy="2305031"/>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218413" y="3198404"/>
            <a:ext cx="6217358" cy="1342605"/>
          </a:xfrm>
          <a:prstGeom prst="rect">
            <a:avLst/>
          </a:prstGeom>
          <a:noFill/>
          <a:effectLst>
            <a:reflection endPos="0" dist="50800" dir="5400000" sy="-100000" algn="bl" rotWithShape="0"/>
          </a:effectLst>
        </p:spPr>
        <p:txBody>
          <a:bodyPr wrap="square" rtlCol="0" anchor="ctr">
            <a:noAutofit/>
          </a:bodyPr>
          <a:lstStyle/>
          <a:p>
            <a:pPr algn="ctr"/>
            <a:r>
              <a:rPr lang="zh-CN" altLang="en-US" sz="9600" b="1" dirty="0" smtClean="0">
                <a:solidFill>
                  <a:srgbClr val="523A2C"/>
                </a:solidFill>
                <a:latin typeface="ISOCP" panose="00000400000000000000" pitchFamily="2" charset="0"/>
                <a:ea typeface="造字工房悦黑（非商用）常规体" pitchFamily="50" charset="-122"/>
                <a:cs typeface="ISOCP" panose="00000400000000000000" pitchFamily="2" charset="0"/>
              </a:rPr>
              <a:t>谢谢观看</a:t>
            </a:r>
            <a:r>
              <a:rPr lang="en-US" altLang="zh-CN" sz="9600" b="1" dirty="0" smtClean="0">
                <a:solidFill>
                  <a:srgbClr val="523A2C"/>
                </a:solidFill>
                <a:latin typeface="ISOCP" panose="00000400000000000000" pitchFamily="2" charset="0"/>
                <a:ea typeface="造字工房悦黑（非商用）常规体" pitchFamily="50" charset="-122"/>
                <a:cs typeface="ISOCP" panose="00000400000000000000" pitchFamily="2" charset="0"/>
              </a:rPr>
              <a:t>!</a:t>
            </a:r>
            <a:endParaRPr lang="zh-CN" altLang="en-US" sz="9600" b="1" dirty="0">
              <a:solidFill>
                <a:srgbClr val="523A2C"/>
              </a:solidFill>
              <a:latin typeface="ISOCP" panose="00000400000000000000" pitchFamily="2" charset="0"/>
              <a:ea typeface="造字工房悦黑（非商用）常规体" pitchFamily="50" charset="-122"/>
              <a:cs typeface="ISOCP" panose="00000400000000000000" pitchFamily="2" charset="0"/>
            </a:endParaRPr>
          </a:p>
        </p:txBody>
      </p:sp>
      <p:grpSp>
        <p:nvGrpSpPr>
          <p:cNvPr id="9" name="组合 8"/>
          <p:cNvGrpSpPr/>
          <p:nvPr/>
        </p:nvGrpSpPr>
        <p:grpSpPr>
          <a:xfrm>
            <a:off x="1902638" y="2550191"/>
            <a:ext cx="611041" cy="611041"/>
            <a:chOff x="9937750" y="2166942"/>
            <a:chExt cx="625475" cy="625475"/>
          </a:xfrm>
        </p:grpSpPr>
        <p:sp>
          <p:nvSpPr>
            <p:cNvPr id="10" name="椭圆 4"/>
            <p:cNvSpPr>
              <a:spLocks noChangeArrowheads="1"/>
            </p:cNvSpPr>
            <p:nvPr/>
          </p:nvSpPr>
          <p:spPr bwMode="auto">
            <a:xfrm>
              <a:off x="9937750" y="2166942"/>
              <a:ext cx="625475" cy="625475"/>
            </a:xfrm>
            <a:prstGeom prst="ellipse">
              <a:avLst/>
            </a:prstGeom>
            <a:solidFill>
              <a:srgbClr val="ECCBCA"/>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3" name="椭圆 5"/>
            <p:cNvSpPr>
              <a:spLocks noChangeArrowheads="1"/>
            </p:cNvSpPr>
            <p:nvPr/>
          </p:nvSpPr>
          <p:spPr bwMode="auto">
            <a:xfrm>
              <a:off x="10061357" y="2290549"/>
              <a:ext cx="378260" cy="378260"/>
            </a:xfrm>
            <a:prstGeom prst="ellipse">
              <a:avLst/>
            </a:prstGeom>
            <a:solidFill>
              <a:srgbClr val="D78F8D"/>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1116748" y="5596890"/>
            <a:ext cx="9450368" cy="420370"/>
            <a:chOff x="1421" y="7296"/>
            <a:chExt cx="14882" cy="662"/>
          </a:xfrm>
        </p:grpSpPr>
        <p:grpSp>
          <p:nvGrpSpPr>
            <p:cNvPr id="25" name="组合 24"/>
            <p:cNvGrpSpPr/>
            <p:nvPr/>
          </p:nvGrpSpPr>
          <p:grpSpPr>
            <a:xfrm>
              <a:off x="1421" y="7296"/>
              <a:ext cx="3364" cy="662"/>
              <a:chOff x="4011" y="7173"/>
              <a:chExt cx="3303" cy="662"/>
            </a:xfrm>
          </p:grpSpPr>
          <p:sp>
            <p:nvSpPr>
              <p:cNvPr id="14" name="圆角矩形 13"/>
              <p:cNvSpPr/>
              <p:nvPr/>
            </p:nvSpPr>
            <p:spPr>
              <a:xfrm>
                <a:off x="4011" y="7173"/>
                <a:ext cx="3303" cy="640"/>
              </a:xfrm>
              <a:prstGeom prst="roundRect">
                <a:avLst>
                  <a:gd name="adj" fmla="val 5000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15" name="圆角矩形 14"/>
              <p:cNvSpPr/>
              <p:nvPr/>
            </p:nvSpPr>
            <p:spPr>
              <a:xfrm>
                <a:off x="4011" y="7173"/>
                <a:ext cx="3056" cy="640"/>
              </a:xfrm>
              <a:prstGeom prst="roundRect">
                <a:avLst>
                  <a:gd name="adj" fmla="val 50000"/>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16" name="文本框 15"/>
              <p:cNvSpPr txBox="1"/>
              <p:nvPr/>
            </p:nvSpPr>
            <p:spPr>
              <a:xfrm>
                <a:off x="4195" y="7207"/>
                <a:ext cx="2688" cy="628"/>
              </a:xfrm>
              <a:prstGeom prst="rect">
                <a:avLst/>
              </a:prstGeom>
              <a:noFill/>
            </p:spPr>
            <p:txBody>
              <a:bodyPr wrap="square" rtlCol="0">
                <a:spAutoFit/>
              </a:bodyPr>
              <a:lstStyle/>
              <a:p>
                <a:pPr algn="ctr"/>
                <a:r>
                  <a:rPr lang="zh-CN" altLang="en-US" sz="2000" dirty="0">
                    <a:solidFill>
                      <a:srgbClr val="523A2C"/>
                    </a:solidFill>
                    <a:latin typeface="华文细黑" panose="02010600040101010101" pitchFamily="2" charset="-122"/>
                    <a:ea typeface="华文细黑" panose="02010600040101010101" pitchFamily="2" charset="-122"/>
                    <a:sym typeface="+mn-ea"/>
                  </a:rPr>
                  <a:t>复合压电材料</a:t>
                </a:r>
                <a:endParaRPr lang="zh-CN" altLang="en-US" sz="2000" dirty="0">
                  <a:solidFill>
                    <a:srgbClr val="523A2C"/>
                  </a:solidFill>
                  <a:latin typeface="华文细黑" panose="02010600040101010101" pitchFamily="2" charset="-122"/>
                  <a:ea typeface="华文细黑" panose="02010600040101010101" pitchFamily="2" charset="-122"/>
                </a:endParaRPr>
              </a:p>
            </p:txBody>
          </p:sp>
        </p:grpSp>
        <p:sp>
          <p:nvSpPr>
            <p:cNvPr id="17" name="文本框 16"/>
            <p:cNvSpPr txBox="1"/>
            <p:nvPr/>
          </p:nvSpPr>
          <p:spPr>
            <a:xfrm>
              <a:off x="5197" y="7402"/>
              <a:ext cx="11106" cy="483"/>
            </a:xfrm>
            <a:prstGeom prst="rect">
              <a:avLst/>
            </a:prstGeom>
            <a:noFill/>
          </p:spPr>
          <p:txBody>
            <a:bodyPr wrap="square" rtlCol="0">
              <a:spAutoFit/>
            </a:bodyPr>
            <a:lstStyle/>
            <a:p>
              <a:r>
                <a:rPr lang="zh-CN" altLang="en-US" sz="1400" dirty="0" smtClean="0">
                  <a:latin typeface="Arial" panose="020B0604020202020204" pitchFamily="34" charset="0"/>
                  <a:ea typeface="微软雅黑" panose="020B0503020204020204" pitchFamily="34" charset="-122"/>
                </a:rPr>
                <a:t>在有机聚合物基底材料中嵌入压电材料构成的。其在水声换能器中的应用比较广泛。</a:t>
              </a:r>
              <a:endParaRPr lang="zh-CN" altLang="en-US" sz="1400" dirty="0" smtClean="0">
                <a:latin typeface="Arial" panose="020B0604020202020204" pitchFamily="34" charset="0"/>
                <a:ea typeface="微软雅黑" panose="020B0503020204020204" pitchFamily="34" charset="-122"/>
              </a:endParaRPr>
            </a:p>
          </p:txBody>
        </p:sp>
      </p:grpSp>
      <p:grpSp>
        <p:nvGrpSpPr>
          <p:cNvPr id="36" name="组合 35"/>
          <p:cNvGrpSpPr/>
          <p:nvPr/>
        </p:nvGrpSpPr>
        <p:grpSpPr>
          <a:xfrm>
            <a:off x="403205" y="4368800"/>
            <a:ext cx="11810385" cy="737235"/>
            <a:chOff x="773" y="5698"/>
            <a:chExt cx="18599" cy="1161"/>
          </a:xfrm>
        </p:grpSpPr>
        <p:grpSp>
          <p:nvGrpSpPr>
            <p:cNvPr id="35" name="组合 34"/>
            <p:cNvGrpSpPr/>
            <p:nvPr/>
          </p:nvGrpSpPr>
          <p:grpSpPr>
            <a:xfrm>
              <a:off x="875" y="5781"/>
              <a:ext cx="5155" cy="640"/>
              <a:chOff x="820" y="5329"/>
              <a:chExt cx="5155" cy="640"/>
            </a:xfrm>
          </p:grpSpPr>
          <p:sp>
            <p:nvSpPr>
              <p:cNvPr id="19" name="圆角矩形 18"/>
              <p:cNvSpPr/>
              <p:nvPr/>
            </p:nvSpPr>
            <p:spPr>
              <a:xfrm>
                <a:off x="820" y="5329"/>
                <a:ext cx="4854" cy="640"/>
              </a:xfrm>
              <a:prstGeom prst="roundRect">
                <a:avLst>
                  <a:gd name="adj" fmla="val 50000"/>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6" name="圆角矩形 5"/>
              <p:cNvSpPr/>
              <p:nvPr/>
            </p:nvSpPr>
            <p:spPr>
              <a:xfrm flipH="1">
                <a:off x="4533" y="5329"/>
                <a:ext cx="1443" cy="640"/>
              </a:xfrm>
              <a:prstGeom prst="roundRect">
                <a:avLst>
                  <a:gd name="adj" fmla="val 5000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grpSp>
        <p:grpSp>
          <p:nvGrpSpPr>
            <p:cNvPr id="34" name="组合 33"/>
            <p:cNvGrpSpPr/>
            <p:nvPr/>
          </p:nvGrpSpPr>
          <p:grpSpPr>
            <a:xfrm>
              <a:off x="773" y="5698"/>
              <a:ext cx="18599" cy="1161"/>
              <a:chOff x="717" y="5246"/>
              <a:chExt cx="18599" cy="1161"/>
            </a:xfrm>
          </p:grpSpPr>
          <p:sp>
            <p:nvSpPr>
              <p:cNvPr id="8" name="文本框 7"/>
              <p:cNvSpPr txBox="1"/>
              <p:nvPr/>
            </p:nvSpPr>
            <p:spPr>
              <a:xfrm>
                <a:off x="717" y="5341"/>
                <a:ext cx="4956" cy="628"/>
              </a:xfrm>
              <a:prstGeom prst="rect">
                <a:avLst/>
              </a:prstGeom>
              <a:noFill/>
            </p:spPr>
            <p:txBody>
              <a:bodyPr wrap="none" rtlCol="0">
                <a:spAutoFit/>
              </a:bodyPr>
              <a:lstStyle/>
              <a:p>
                <a:pPr algn="ctr"/>
                <a:r>
                  <a:rPr lang="zh-CN" altLang="en-US" sz="2000" dirty="0">
                    <a:solidFill>
                      <a:srgbClr val="523A2C"/>
                    </a:solidFill>
                    <a:latin typeface="华文细黑" panose="02010600040101010101" pitchFamily="2" charset="-122"/>
                    <a:ea typeface="华文细黑" panose="02010600040101010101" pitchFamily="2" charset="-122"/>
                    <a:sym typeface="+mn-ea"/>
                  </a:rPr>
                  <a:t>有机压电材料(压电聚合物)</a:t>
                </a:r>
                <a:endParaRPr lang="zh-CN" altLang="en-US" sz="2000" dirty="0">
                  <a:solidFill>
                    <a:srgbClr val="523A2C"/>
                  </a:solidFill>
                  <a:latin typeface="华文细黑" panose="02010600040101010101" pitchFamily="2" charset="-122"/>
                  <a:ea typeface="华文细黑" panose="02010600040101010101" pitchFamily="2" charset="-122"/>
                  <a:sym typeface="+mn-ea"/>
                </a:endParaRPr>
              </a:p>
            </p:txBody>
          </p:sp>
          <p:sp>
            <p:nvSpPr>
              <p:cNvPr id="21" name="文本框 20"/>
              <p:cNvSpPr txBox="1"/>
              <p:nvPr/>
            </p:nvSpPr>
            <p:spPr>
              <a:xfrm>
                <a:off x="5974" y="5246"/>
                <a:ext cx="13342" cy="1161"/>
              </a:xfrm>
              <a:prstGeom prst="rect">
                <a:avLst/>
              </a:prstGeom>
              <a:noFill/>
            </p:spPr>
            <p:txBody>
              <a:bodyPr wrap="square" rtlCol="0">
                <a:spAutoFit/>
              </a:bodyPr>
              <a:lstStyle/>
              <a:p>
                <a:r>
                  <a:rPr lang="zh-CN" altLang="en-US" sz="1400" dirty="0" smtClean="0">
                    <a:latin typeface="Arial" panose="020B0604020202020204" pitchFamily="34" charset="0"/>
                    <a:ea typeface="微软雅黑" panose="020B0503020204020204" pitchFamily="34" charset="-122"/>
                  </a:rPr>
                  <a:t>如压电薄膜(PVDF)</a:t>
                </a:r>
                <a:endParaRPr lang="zh-CN" altLang="en-US" sz="1400" dirty="0" smtClean="0">
                  <a:latin typeface="Arial" panose="020B0604020202020204" pitchFamily="34" charset="0"/>
                  <a:ea typeface="微软雅黑" panose="020B0503020204020204" pitchFamily="34" charset="-122"/>
                </a:endParaRPr>
              </a:p>
              <a:p>
                <a:r>
                  <a:rPr lang="zh-CN" altLang="en-US" sz="1400" dirty="0" smtClean="0">
                    <a:latin typeface="Arial" panose="020B0604020202020204" pitchFamily="34" charset="0"/>
                    <a:ea typeface="微软雅黑" panose="020B0503020204020204" pitchFamily="34" charset="-122"/>
                  </a:rPr>
                  <a:t>这类材料相对PZT的柔韧度好、使用寿命更长、压电电压常数高、密度低、阻抗低</a:t>
                </a:r>
                <a:endParaRPr lang="zh-CN" altLang="en-US" sz="1400" dirty="0" smtClean="0">
                  <a:latin typeface="Arial" panose="020B0604020202020204" pitchFamily="34" charset="0"/>
                  <a:ea typeface="微软雅黑" panose="020B0503020204020204" pitchFamily="34" charset="-122"/>
                </a:endParaRPr>
              </a:p>
              <a:p>
                <a:r>
                  <a:rPr lang="zh-CN" altLang="en-US" sz="1400" dirty="0" smtClean="0">
                    <a:latin typeface="Arial" panose="020B0604020202020204" pitchFamily="34" charset="0"/>
                    <a:ea typeface="微软雅黑" panose="020B0503020204020204" pitchFamily="34" charset="-122"/>
                  </a:rPr>
                  <a:t>在水声超声测量、压力传感、引爆等方面应用广泛。但是其压电应变常数偏低，不适用于应用于能量收集</a:t>
                </a:r>
                <a:endParaRPr lang="zh-CN" altLang="en-US" sz="1400" dirty="0" smtClean="0">
                  <a:latin typeface="Arial" panose="020B0604020202020204" pitchFamily="34" charset="0"/>
                  <a:ea typeface="微软雅黑" panose="020B0503020204020204" pitchFamily="34" charset="-122"/>
                </a:endParaRPr>
              </a:p>
            </p:txBody>
          </p:sp>
        </p:grpSp>
      </p:grpSp>
      <p:sp>
        <p:nvSpPr>
          <p:cNvPr id="31" name="椭圆 30"/>
          <p:cNvSpPr/>
          <p:nvPr/>
        </p:nvSpPr>
        <p:spPr>
          <a:xfrm>
            <a:off x="718185" y="1134745"/>
            <a:ext cx="730885" cy="711835"/>
          </a:xfrm>
          <a:prstGeom prst="ellipse">
            <a:avLst/>
          </a:pr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805180" y="1546860"/>
            <a:ext cx="311785" cy="299720"/>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821690" y="2185035"/>
            <a:ext cx="11109960" cy="1697355"/>
            <a:chOff x="1473" y="2932"/>
            <a:chExt cx="17496" cy="2673"/>
          </a:xfrm>
        </p:grpSpPr>
        <p:sp>
          <p:nvSpPr>
            <p:cNvPr id="5" name="文本框 4"/>
            <p:cNvSpPr txBox="1"/>
            <p:nvPr/>
          </p:nvSpPr>
          <p:spPr>
            <a:xfrm>
              <a:off x="8763" y="2946"/>
              <a:ext cx="10081" cy="822"/>
            </a:xfrm>
            <a:prstGeom prst="rect">
              <a:avLst/>
            </a:prstGeom>
            <a:noFill/>
          </p:spPr>
          <p:txBody>
            <a:bodyPr wrap="square" rtlCol="0">
              <a:spAutoFit/>
            </a:bodyPr>
            <a:lstStyle/>
            <a:p>
              <a:pPr algn="l">
                <a:buClrTx/>
                <a:buSzTx/>
                <a:buNone/>
              </a:pPr>
              <a:r>
                <a:rPr lang="zh-CN" altLang="en-US" sz="1400" dirty="0" smtClean="0">
                  <a:latin typeface="Arial" panose="020B0604020202020204" pitchFamily="34" charset="0"/>
                  <a:ea typeface="微软雅黑" panose="020B0503020204020204" pitchFamily="34" charset="-122"/>
                </a:rPr>
                <a:t>石英、镓酸锂、锗酸锂、锗酸钛等。</a:t>
              </a:r>
              <a:endParaRPr lang="zh-CN" altLang="en-US" sz="1400" dirty="0" smtClean="0">
                <a:latin typeface="Arial" panose="020B0604020202020204" pitchFamily="34" charset="0"/>
                <a:ea typeface="微软雅黑" panose="020B0503020204020204" pitchFamily="34" charset="-122"/>
              </a:endParaRPr>
            </a:p>
            <a:p>
              <a:pPr algn="l">
                <a:buClrTx/>
                <a:buSzTx/>
                <a:buNone/>
              </a:pPr>
              <a:r>
                <a:rPr lang="zh-CN" altLang="en-US" sz="1400" dirty="0" smtClean="0">
                  <a:latin typeface="Arial" panose="020B0604020202020204" pitchFamily="34" charset="0"/>
                  <a:ea typeface="微软雅黑" panose="020B0503020204020204" pitchFamily="34" charset="-122"/>
                </a:rPr>
                <a:t>其压电性弱、介电常数低，但稳定性、机械品质因子都较高，多用于高频情况</a:t>
              </a:r>
              <a:endParaRPr lang="zh-CN" altLang="en-US" sz="1400" dirty="0" smtClean="0">
                <a:latin typeface="Arial" panose="020B0604020202020204" pitchFamily="34" charset="0"/>
                <a:ea typeface="微软雅黑" panose="020B0503020204020204" pitchFamily="34" charset="-122"/>
              </a:endParaRPr>
            </a:p>
          </p:txBody>
        </p:sp>
        <p:sp>
          <p:nvSpPr>
            <p:cNvPr id="9" name="文本框 8"/>
            <p:cNvSpPr txBox="1"/>
            <p:nvPr/>
          </p:nvSpPr>
          <p:spPr>
            <a:xfrm>
              <a:off x="8763" y="4444"/>
              <a:ext cx="10206" cy="1161"/>
            </a:xfrm>
            <a:prstGeom prst="rect">
              <a:avLst/>
            </a:prstGeom>
            <a:noFill/>
          </p:spPr>
          <p:txBody>
            <a:bodyPr wrap="square" rtlCol="0">
              <a:spAutoFit/>
            </a:bodyPr>
            <a:lstStyle/>
            <a:p>
              <a:pPr algn="l">
                <a:buClrTx/>
                <a:buSzTx/>
                <a:buNone/>
              </a:pPr>
              <a:r>
                <a:rPr lang="zh-CN" altLang="en-US" sz="1400" dirty="0" smtClean="0">
                  <a:latin typeface="Arial" panose="020B0604020202020204" pitchFamily="34" charset="0"/>
                  <a:ea typeface="微软雅黑" panose="020B0503020204020204" pitchFamily="34" charset="-122"/>
                </a:rPr>
                <a:t>应用较为广泛的是锆钛酸铅(PZT)</a:t>
              </a:r>
              <a:endParaRPr lang="zh-CN" altLang="en-US" sz="1400" dirty="0" smtClean="0">
                <a:latin typeface="Arial" panose="020B0604020202020204" pitchFamily="34" charset="0"/>
                <a:ea typeface="微软雅黑" panose="020B0503020204020204" pitchFamily="34" charset="-122"/>
              </a:endParaRPr>
            </a:p>
            <a:p>
              <a:pPr algn="l">
                <a:buClrTx/>
                <a:buSzTx/>
                <a:buNone/>
              </a:pPr>
              <a:r>
                <a:rPr lang="zh-CN" altLang="en-US" sz="1400" dirty="0" smtClean="0">
                  <a:latin typeface="Arial" panose="020B0604020202020204" pitchFamily="34" charset="0"/>
                  <a:ea typeface="微软雅黑" panose="020B0503020204020204" pitchFamily="34" charset="-122"/>
                </a:rPr>
                <a:t>缺点是易碎、电损耗较大、稳定性差所以适用于载荷不大或起伏变化不</a:t>
              </a:r>
              <a:r>
                <a:rPr lang="zh-CN" altLang="en-US" sz="1400" dirty="0" smtClean="0">
                  <a:latin typeface="Arial" panose="020B0604020202020204" pitchFamily="34" charset="0"/>
                  <a:ea typeface="微软雅黑" panose="020B0503020204020204" pitchFamily="34" charset="-122"/>
                </a:rPr>
                <a:t>大的情况</a:t>
              </a:r>
              <a:endParaRPr lang="zh-CN" altLang="en-US" sz="1400" dirty="0" smtClean="0">
                <a:latin typeface="Arial" panose="020B0604020202020204" pitchFamily="34" charset="0"/>
                <a:ea typeface="微软雅黑" panose="020B0503020204020204" pitchFamily="34" charset="-122"/>
              </a:endParaRPr>
            </a:p>
            <a:p>
              <a:pPr algn="l">
                <a:buClrTx/>
                <a:buSzTx/>
                <a:buNone/>
              </a:pPr>
              <a:r>
                <a:rPr lang="zh-CN" altLang="en-US" sz="1400" dirty="0" smtClean="0">
                  <a:latin typeface="Arial" panose="020B0604020202020204" pitchFamily="34" charset="0"/>
                  <a:ea typeface="微软雅黑" panose="020B0503020204020204" pitchFamily="34" charset="-122"/>
                </a:rPr>
                <a:t>多用于制作超声振子、换能器、拾音器、压电变压器、陶瓷滤波器及蜂呜器等</a:t>
              </a:r>
              <a:endParaRPr lang="zh-CN" altLang="en-US" sz="1400" dirty="0" smtClean="0">
                <a:latin typeface="Arial" panose="020B0604020202020204" pitchFamily="34" charset="0"/>
                <a:ea typeface="微软雅黑" panose="020B0503020204020204" pitchFamily="34" charset="-122"/>
              </a:endParaRPr>
            </a:p>
          </p:txBody>
        </p:sp>
        <p:grpSp>
          <p:nvGrpSpPr>
            <p:cNvPr id="22" name="组合 21"/>
            <p:cNvGrpSpPr/>
            <p:nvPr/>
          </p:nvGrpSpPr>
          <p:grpSpPr>
            <a:xfrm>
              <a:off x="1473" y="2932"/>
              <a:ext cx="7430" cy="2385"/>
              <a:chOff x="1473" y="2932"/>
              <a:chExt cx="7430" cy="2385"/>
            </a:xfrm>
          </p:grpSpPr>
          <p:sp>
            <p:nvSpPr>
              <p:cNvPr id="2" name="圆角矩形 1"/>
              <p:cNvSpPr/>
              <p:nvPr/>
            </p:nvSpPr>
            <p:spPr>
              <a:xfrm>
                <a:off x="1605" y="3811"/>
                <a:ext cx="3179" cy="640"/>
              </a:xfrm>
              <a:prstGeom prst="roundRect">
                <a:avLst>
                  <a:gd name="adj" fmla="val 5000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grpSp>
            <p:nvGrpSpPr>
              <p:cNvPr id="13" name="组合 12"/>
              <p:cNvGrpSpPr/>
              <p:nvPr/>
            </p:nvGrpSpPr>
            <p:grpSpPr>
              <a:xfrm>
                <a:off x="1473" y="2932"/>
                <a:ext cx="7430" cy="2385"/>
                <a:chOff x="3879" y="2795"/>
                <a:chExt cx="7430" cy="2385"/>
              </a:xfrm>
            </p:grpSpPr>
            <p:sp>
              <p:nvSpPr>
                <p:cNvPr id="3" name="圆角矩形 2"/>
                <p:cNvSpPr/>
                <p:nvPr/>
              </p:nvSpPr>
              <p:spPr>
                <a:xfrm>
                  <a:off x="3879" y="3674"/>
                  <a:ext cx="3060" cy="640"/>
                </a:xfrm>
                <a:prstGeom prst="roundRect">
                  <a:avLst>
                    <a:gd name="adj" fmla="val 50000"/>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4" name="文本框 3"/>
                <p:cNvSpPr txBox="1"/>
                <p:nvPr/>
              </p:nvSpPr>
              <p:spPr>
                <a:xfrm>
                  <a:off x="4165" y="3686"/>
                  <a:ext cx="2688" cy="628"/>
                </a:xfrm>
                <a:prstGeom prst="rect">
                  <a:avLst/>
                </a:prstGeom>
                <a:noFill/>
              </p:spPr>
              <p:txBody>
                <a:bodyPr wrap="none" rtlCol="0">
                  <a:spAutoFit/>
                </a:bodyPr>
                <a:lstStyle/>
                <a:p>
                  <a:pPr algn="ctr"/>
                  <a:r>
                    <a:rPr lang="zh-CN" altLang="en-US" sz="2000" dirty="0">
                      <a:solidFill>
                        <a:srgbClr val="523A2C"/>
                      </a:solidFill>
                      <a:latin typeface="华文细黑" panose="02010600040101010101" pitchFamily="2" charset="-122"/>
                      <a:ea typeface="华文细黑" panose="02010600040101010101" pitchFamily="2" charset="-122"/>
                      <a:sym typeface="+mn-ea"/>
                    </a:rPr>
                    <a:t>无机压电材料</a:t>
                  </a:r>
                  <a:endParaRPr lang="zh-CN" altLang="en-US" sz="2000" dirty="0">
                    <a:solidFill>
                      <a:srgbClr val="523A2C"/>
                    </a:solidFill>
                    <a:latin typeface="华文细黑" panose="02010600040101010101" pitchFamily="2" charset="-122"/>
                    <a:ea typeface="华文细黑" panose="02010600040101010101" pitchFamily="2" charset="-122"/>
                  </a:endParaRPr>
                </a:p>
              </p:txBody>
            </p:sp>
            <p:sp>
              <p:nvSpPr>
                <p:cNvPr id="10" name="左大括号 9"/>
                <p:cNvSpPr/>
                <p:nvPr/>
              </p:nvSpPr>
              <p:spPr>
                <a:xfrm>
                  <a:off x="7146" y="2809"/>
                  <a:ext cx="466" cy="237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11" name="文本框 10"/>
                <p:cNvSpPr txBox="1"/>
                <p:nvPr/>
              </p:nvSpPr>
              <p:spPr>
                <a:xfrm>
                  <a:off x="7941" y="2795"/>
                  <a:ext cx="3368" cy="584"/>
                </a:xfrm>
                <a:prstGeom prst="rect">
                  <a:avLst/>
                </a:prstGeom>
                <a:noFill/>
              </p:spPr>
              <p:txBody>
                <a:bodyPr wrap="none" rtlCol="0">
                  <a:spAutoFit/>
                </a:bodyPr>
                <a:p>
                  <a:pPr algn="l">
                    <a:lnSpc>
                      <a:spcPct val="130000"/>
                    </a:lnSpc>
                  </a:pPr>
                  <a:r>
                    <a:rPr lang="zh-CN" altLang="en-US" sz="1400" dirty="0" smtClean="0">
                      <a:latin typeface="Arial" panose="020B0604020202020204" pitchFamily="34" charset="0"/>
                      <a:ea typeface="微软雅黑" panose="020B0503020204020204" pitchFamily="34" charset="-122"/>
                    </a:rPr>
                    <a:t>压电晶体（压电单晶体）</a:t>
                  </a:r>
                  <a:endParaRPr lang="zh-CN" altLang="en-US" sz="1400" dirty="0" smtClean="0">
                    <a:latin typeface="Arial" panose="020B0604020202020204" pitchFamily="34" charset="0"/>
                    <a:ea typeface="微软雅黑" panose="020B0503020204020204" pitchFamily="34" charset="-122"/>
                  </a:endParaRPr>
                </a:p>
              </p:txBody>
            </p:sp>
            <p:sp>
              <p:nvSpPr>
                <p:cNvPr id="12" name="文本框 11"/>
                <p:cNvSpPr txBox="1"/>
                <p:nvPr/>
              </p:nvSpPr>
              <p:spPr>
                <a:xfrm>
                  <a:off x="7801" y="4596"/>
                  <a:ext cx="3368" cy="584"/>
                </a:xfrm>
                <a:prstGeom prst="rect">
                  <a:avLst/>
                </a:prstGeom>
                <a:noFill/>
              </p:spPr>
              <p:txBody>
                <a:bodyPr wrap="none" rtlCol="0" anchor="t">
                  <a:spAutoFit/>
                </a:bodyPr>
                <a:p>
                  <a:pPr algn="l">
                    <a:lnSpc>
                      <a:spcPct val="130000"/>
                    </a:lnSpc>
                  </a:pPr>
                  <a:r>
                    <a:rPr lang="zh-CN" altLang="en-US" sz="1400" dirty="0" smtClean="0">
                      <a:latin typeface="Arial" panose="020B0604020202020204" pitchFamily="34" charset="0"/>
                      <a:ea typeface="微软雅黑" panose="020B0503020204020204" pitchFamily="34" charset="-122"/>
                      <a:sym typeface="+mn-ea"/>
                    </a:rPr>
                    <a:t>压电陶瓷（压电多晶体）</a:t>
                  </a:r>
                  <a:endParaRPr lang="zh-CN" altLang="en-US" sz="1400" dirty="0" smtClean="0">
                    <a:latin typeface="Arial" panose="020B0604020202020204" pitchFamily="34" charset="0"/>
                    <a:ea typeface="微软雅黑" panose="020B0503020204020204" pitchFamily="34" charset="-122"/>
                  </a:endParaRPr>
                </a:p>
              </p:txBody>
            </p:sp>
          </p:grpSp>
        </p:grpSp>
      </p:grpSp>
      <p:sp>
        <p:nvSpPr>
          <p:cNvPr id="28" name="文本框 27"/>
          <p:cNvSpPr txBox="1"/>
          <p:nvPr/>
        </p:nvSpPr>
        <p:spPr>
          <a:xfrm>
            <a:off x="1116965" y="1182370"/>
            <a:ext cx="8460740" cy="570865"/>
          </a:xfrm>
          <a:prstGeom prst="rect">
            <a:avLst/>
          </a:prstGeom>
          <a:noFill/>
        </p:spPr>
        <p:txBody>
          <a:bodyPr wrap="none" rtlCol="0" anchor="t">
            <a:spAutoFit/>
          </a:bodyPr>
          <a:p>
            <a:pPr algn="l">
              <a:lnSpc>
                <a:spcPct val="130000"/>
              </a:lnSpc>
            </a:pPr>
            <a:r>
              <a:rPr lang="zh-CN" altLang="en-US" sz="2400" dirty="0">
                <a:solidFill>
                  <a:srgbClr val="523A2C"/>
                </a:solidFill>
                <a:latin typeface="华文细黑" panose="02010600040101010101" pitchFamily="2" charset="-122"/>
                <a:ea typeface="华文细黑" panose="02010600040101010101" pitchFamily="2" charset="-122"/>
                <a:sym typeface="+mn-ea"/>
              </a:rPr>
              <a:t>压电材料</a:t>
            </a:r>
            <a:r>
              <a:rPr lang="en-US" altLang="zh-CN" sz="2400" dirty="0">
                <a:solidFill>
                  <a:srgbClr val="523A2C"/>
                </a:solidFill>
                <a:latin typeface="华文细黑" panose="02010600040101010101" pitchFamily="2" charset="-122"/>
                <a:ea typeface="华文细黑" panose="02010600040101010101" pitchFamily="2" charset="-122"/>
                <a:sym typeface="+mn-ea"/>
              </a:rPr>
              <a:t>——</a:t>
            </a:r>
            <a:r>
              <a:rPr lang="zh-CN" altLang="en-US" sz="2400" dirty="0">
                <a:solidFill>
                  <a:srgbClr val="523A2C"/>
                </a:solidFill>
                <a:latin typeface="华文细黑" panose="02010600040101010101" pitchFamily="2" charset="-122"/>
                <a:ea typeface="华文细黑" panose="02010600040101010101" pitchFamily="2" charset="-122"/>
                <a:sym typeface="+mn-ea"/>
              </a:rPr>
              <a:t>具有压电效应（包括正压电效应和逆压电效应）</a:t>
            </a:r>
            <a:endParaRPr lang="zh-CN" altLang="en-US" sz="2400" dirty="0">
              <a:solidFill>
                <a:srgbClr val="523A2C"/>
              </a:solidFill>
              <a:latin typeface="华文细黑" panose="02010600040101010101" pitchFamily="2" charset="-122"/>
              <a:ea typeface="华文细黑" panose="02010600040101010101" pitchFamily="2" charset="-122"/>
              <a:sym typeface="+mn-ea"/>
            </a:endParaRPr>
          </a:p>
        </p:txBody>
      </p:sp>
      <p:grpSp>
        <p:nvGrpSpPr>
          <p:cNvPr id="7" name="组合 6"/>
          <p:cNvGrpSpPr/>
          <p:nvPr/>
        </p:nvGrpSpPr>
        <p:grpSpPr>
          <a:xfrm>
            <a:off x="55211" y="209"/>
            <a:ext cx="2918998" cy="1182395"/>
            <a:chOff x="2585" y="3641"/>
            <a:chExt cx="8533" cy="3494"/>
          </a:xfrm>
        </p:grpSpPr>
        <p:sp>
          <p:nvSpPr>
            <p:cNvPr id="18" name="椭圆 17"/>
            <p:cNvSpPr/>
            <p:nvPr/>
          </p:nvSpPr>
          <p:spPr>
            <a:xfrm>
              <a:off x="2585" y="4237"/>
              <a:ext cx="2723" cy="2164"/>
            </a:xfrm>
            <a:prstGeom prst="ellipse">
              <a:avLst/>
            </a:pr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20" name="MH_Others_1"/>
            <p:cNvSpPr txBox="1"/>
            <p:nvPr>
              <p:custDataLst>
                <p:tags r:id="rId1"/>
              </p:custDataLst>
            </p:nvPr>
          </p:nvSpPr>
          <p:spPr>
            <a:xfrm>
              <a:off x="3301" y="3641"/>
              <a:ext cx="969" cy="3494"/>
            </a:xfrm>
            <a:prstGeom prst="rect">
              <a:avLst/>
            </a:prstGeom>
            <a:noFill/>
            <a:effectLst>
              <a:reflection endPos="0" dist="50800" dir="5400000" sy="-100000" algn="bl" rotWithShape="0"/>
            </a:effectLst>
          </p:spPr>
          <p:txBody>
            <a:bodyPr wrap="square" rtlCol="0" anchor="ctr">
              <a:noAutofit/>
            </a:bodyPr>
            <a:lstStyle>
              <a:defPPr>
                <a:defRPr lang="zh-CN"/>
              </a:defPPr>
              <a:lvl1pPr algn="ctr">
                <a:defRPr sz="37500">
                  <a:solidFill>
                    <a:schemeClr val="bg1"/>
                  </a:solidFill>
                  <a:latin typeface="ISOCP" panose="00000400000000000000" pitchFamily="2" charset="0"/>
                  <a:ea typeface="造字工房悦黑（非商用）常规体" pitchFamily="50" charset="-122"/>
                  <a:cs typeface="ISOCP" panose="00000400000000000000" pitchFamily="2" charset="0"/>
                </a:defRPr>
              </a:lvl1pPr>
            </a:lstStyle>
            <a:p>
              <a:r>
                <a:rPr lang="en-US" altLang="zh-CN" sz="4400" dirty="0">
                  <a:solidFill>
                    <a:srgbClr val="523A2C"/>
                  </a:solidFill>
                </a:rPr>
                <a:t>2</a:t>
              </a:r>
              <a:endParaRPr lang="en-US" altLang="zh-CN" sz="4400" dirty="0">
                <a:solidFill>
                  <a:srgbClr val="523A2C"/>
                </a:solidFill>
              </a:endParaRPr>
            </a:p>
          </p:txBody>
        </p:sp>
        <p:sp>
          <p:nvSpPr>
            <p:cNvPr id="33" name="矩形 32"/>
            <p:cNvSpPr/>
            <p:nvPr/>
          </p:nvSpPr>
          <p:spPr>
            <a:xfrm>
              <a:off x="3602" y="4446"/>
              <a:ext cx="7516" cy="1542"/>
            </a:xfrm>
            <a:prstGeom prst="rect">
              <a:avLst/>
            </a:prstGeom>
          </p:spPr>
          <p:txBody>
            <a:bodyPr wrap="square">
              <a:spAutoFit/>
            </a:bodyPr>
            <a:lstStyle/>
            <a:p>
              <a:pPr algn="ctr"/>
              <a:r>
                <a:rPr lang="zh-CN" altLang="en-US" sz="2800" b="1" dirty="0">
                  <a:solidFill>
                    <a:srgbClr val="523A2C"/>
                  </a:solidFill>
                  <a:latin typeface="华文细黑" panose="02010600040101010101" pitchFamily="2" charset="-122"/>
                  <a:ea typeface="华文细黑" panose="02010600040101010101" pitchFamily="2" charset="-122"/>
                </a:rPr>
                <a:t>压电换能器</a:t>
              </a:r>
              <a:endParaRPr lang="zh-CN" altLang="en-US" sz="2800" b="1" dirty="0">
                <a:solidFill>
                  <a:srgbClr val="523A2C"/>
                </a:solidFill>
                <a:latin typeface="华文细黑" panose="02010600040101010101" pitchFamily="2" charset="-122"/>
                <a:ea typeface="华文细黑" panose="02010600040101010101" pitchFamily="2" charset="-122"/>
              </a:endParaRPr>
            </a:p>
          </p:txBody>
        </p:sp>
        <p:grpSp>
          <p:nvGrpSpPr>
            <p:cNvPr id="38" name="组合 37"/>
            <p:cNvGrpSpPr/>
            <p:nvPr/>
          </p:nvGrpSpPr>
          <p:grpSpPr>
            <a:xfrm>
              <a:off x="4269" y="5645"/>
              <a:ext cx="1076" cy="821"/>
              <a:chOff x="3893491" y="5037488"/>
              <a:chExt cx="820061" cy="625475"/>
            </a:xfrm>
          </p:grpSpPr>
          <p:sp>
            <p:nvSpPr>
              <p:cNvPr id="39" name="椭圆 4"/>
              <p:cNvSpPr>
                <a:spLocks noChangeArrowheads="1"/>
              </p:cNvSpPr>
              <p:nvPr/>
            </p:nvSpPr>
            <p:spPr bwMode="auto">
              <a:xfrm>
                <a:off x="3893491" y="5037488"/>
                <a:ext cx="625475" cy="625475"/>
              </a:xfrm>
              <a:prstGeom prst="ellipse">
                <a:avLst/>
              </a:prstGeom>
              <a:solidFill>
                <a:srgbClr val="ECCBCA"/>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0" name="椭圆 5"/>
              <p:cNvSpPr>
                <a:spLocks noChangeArrowheads="1"/>
              </p:cNvSpPr>
              <p:nvPr/>
            </p:nvSpPr>
            <p:spPr bwMode="auto">
              <a:xfrm>
                <a:off x="4335292" y="5159665"/>
                <a:ext cx="378260" cy="378260"/>
              </a:xfrm>
              <a:prstGeom prst="ellipse">
                <a:avLst/>
              </a:prstGeom>
              <a:solidFill>
                <a:srgbClr val="D78F8D"/>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椭圆 74"/>
          <p:cNvSpPr/>
          <p:nvPr/>
        </p:nvSpPr>
        <p:spPr>
          <a:xfrm>
            <a:off x="709930" y="144780"/>
            <a:ext cx="756285" cy="747395"/>
          </a:xfrm>
          <a:prstGeom prst="ellipse">
            <a:avLst/>
          </a:pr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TextBox 72"/>
          <p:cNvSpPr txBox="1"/>
          <p:nvPr/>
        </p:nvSpPr>
        <p:spPr>
          <a:xfrm>
            <a:off x="1076960" y="246380"/>
            <a:ext cx="8265795" cy="645160"/>
          </a:xfrm>
          <a:prstGeom prst="rect">
            <a:avLst/>
          </a:prstGeom>
          <a:noFill/>
        </p:spPr>
        <p:txBody>
          <a:bodyPr wrap="square" rtlCol="0" anchor="ctr" anchorCtr="0">
            <a:spAutoFit/>
          </a:bodyPr>
          <a:lstStyle/>
          <a:p>
            <a:pPr algn="l"/>
            <a:r>
              <a:rPr lang="zh-CN" altLang="en-US" sz="3600" dirty="0">
                <a:solidFill>
                  <a:srgbClr val="523A2C"/>
                </a:solidFill>
                <a:latin typeface="华文细黑" panose="02010600040101010101" pitchFamily="2" charset="-122"/>
                <a:ea typeface="华文细黑" panose="02010600040101010101" pitchFamily="2" charset="-122"/>
              </a:rPr>
              <a:t>不同结构</a:t>
            </a:r>
            <a:r>
              <a:rPr lang="zh-CN" altLang="en-US" sz="3600" dirty="0">
                <a:solidFill>
                  <a:srgbClr val="523A2C"/>
                </a:solidFill>
                <a:latin typeface="华文细黑" panose="02010600040101010101" pitchFamily="2" charset="-122"/>
                <a:ea typeface="华文细黑" panose="02010600040101010101" pitchFamily="2" charset="-122"/>
              </a:rPr>
              <a:t>换能器的比较</a:t>
            </a:r>
            <a:endParaRPr lang="zh-CN" altLang="en-US" sz="3600" dirty="0">
              <a:solidFill>
                <a:srgbClr val="523A2C"/>
              </a:solidFill>
              <a:latin typeface="华文细黑" panose="02010600040101010101" pitchFamily="2" charset="-122"/>
              <a:ea typeface="华文细黑" panose="02010600040101010101" pitchFamily="2" charset="-122"/>
            </a:endParaRPr>
          </a:p>
        </p:txBody>
      </p:sp>
      <p:sp>
        <p:nvSpPr>
          <p:cNvPr id="77" name="椭圆 76"/>
          <p:cNvSpPr/>
          <p:nvPr/>
        </p:nvSpPr>
        <p:spPr>
          <a:xfrm>
            <a:off x="578534" y="655448"/>
            <a:ext cx="414118" cy="414118"/>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1764665" y="4895215"/>
            <a:ext cx="1830070" cy="842645"/>
            <a:chOff x="1069" y="7053"/>
            <a:chExt cx="2811" cy="2787"/>
          </a:xfrm>
        </p:grpSpPr>
        <p:sp>
          <p:nvSpPr>
            <p:cNvPr id="3" name="矩形 2"/>
            <p:cNvSpPr/>
            <p:nvPr/>
          </p:nvSpPr>
          <p:spPr>
            <a:xfrm>
              <a:off x="1069" y="7053"/>
              <a:ext cx="2811" cy="911"/>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空心弧 1"/>
            <p:cNvSpPr/>
            <p:nvPr/>
          </p:nvSpPr>
          <p:spPr>
            <a:xfrm>
              <a:off x="1203" y="7447"/>
              <a:ext cx="2543" cy="2393"/>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10" name="矩形 9"/>
            <p:cNvSpPr/>
            <p:nvPr/>
          </p:nvSpPr>
          <p:spPr>
            <a:xfrm>
              <a:off x="1069" y="8417"/>
              <a:ext cx="2811" cy="911"/>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空心弧 10"/>
            <p:cNvSpPr/>
            <p:nvPr/>
          </p:nvSpPr>
          <p:spPr>
            <a:xfrm rot="10800000">
              <a:off x="1227" y="7053"/>
              <a:ext cx="2543" cy="1809"/>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15" name="矩形 14"/>
            <p:cNvSpPr/>
            <p:nvPr/>
          </p:nvSpPr>
          <p:spPr>
            <a:xfrm>
              <a:off x="1069" y="7836"/>
              <a:ext cx="2811" cy="734"/>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pic>
        <p:nvPicPr>
          <p:cNvPr id="159" name="图片 104" descr="IMG_256"/>
          <p:cNvPicPr>
            <a:picLocks noChangeAspect="1"/>
          </p:cNvPicPr>
          <p:nvPr/>
        </p:nvPicPr>
        <p:blipFill>
          <a:blip r:embed="rId1"/>
          <a:stretch>
            <a:fillRect/>
          </a:stretch>
        </p:blipFill>
        <p:spPr>
          <a:xfrm>
            <a:off x="1521778" y="5737543"/>
            <a:ext cx="2466975" cy="1047115"/>
          </a:xfrm>
          <a:prstGeom prst="rect">
            <a:avLst/>
          </a:prstGeom>
          <a:noFill/>
          <a:ln w="9525">
            <a:noFill/>
          </a:ln>
        </p:spPr>
      </p:pic>
      <p:pic>
        <p:nvPicPr>
          <p:cNvPr id="102" name="图片 101" descr="IMG_256"/>
          <p:cNvPicPr>
            <a:picLocks noChangeAspect="1"/>
          </p:cNvPicPr>
          <p:nvPr/>
        </p:nvPicPr>
        <p:blipFill>
          <a:blip r:embed="rId2"/>
          <a:stretch>
            <a:fillRect/>
          </a:stretch>
        </p:blipFill>
        <p:spPr>
          <a:xfrm>
            <a:off x="1676400" y="1693545"/>
            <a:ext cx="2305685" cy="1033145"/>
          </a:xfrm>
          <a:prstGeom prst="rect">
            <a:avLst/>
          </a:prstGeom>
          <a:noFill/>
          <a:ln w="9525">
            <a:noFill/>
          </a:ln>
        </p:spPr>
      </p:pic>
      <p:sp>
        <p:nvSpPr>
          <p:cNvPr id="107" name="文本框 106"/>
          <p:cNvSpPr txBox="1"/>
          <p:nvPr/>
        </p:nvSpPr>
        <p:spPr>
          <a:xfrm>
            <a:off x="4159250" y="6075680"/>
            <a:ext cx="538480" cy="370840"/>
          </a:xfrm>
          <a:prstGeom prst="rect">
            <a:avLst/>
          </a:prstGeom>
          <a:noFill/>
        </p:spPr>
        <p:txBody>
          <a:bodyPr wrap="none" rtlCol="0">
            <a:spAutoFit/>
          </a:bodyPr>
          <a:p>
            <a:pPr>
              <a:lnSpc>
                <a:spcPct val="130000"/>
              </a:lnSpc>
            </a:pPr>
            <a:r>
              <a:rPr lang="zh-CN" altLang="en-US" sz="1400" dirty="0" smtClean="0">
                <a:latin typeface="Arial" panose="020B0604020202020204" pitchFamily="34" charset="0"/>
                <a:ea typeface="微软雅黑" panose="020B0503020204020204" pitchFamily="34" charset="-122"/>
              </a:rPr>
              <a:t>钹型</a:t>
            </a:r>
            <a:endParaRPr lang="en-US" altLang="zh-CN" sz="1400" dirty="0" smtClean="0">
              <a:latin typeface="Arial" panose="020B0604020202020204" pitchFamily="34" charset="0"/>
              <a:ea typeface="微软雅黑" panose="020B0503020204020204" pitchFamily="34" charset="-122"/>
            </a:endParaRPr>
          </a:p>
        </p:txBody>
      </p:sp>
      <p:sp>
        <p:nvSpPr>
          <p:cNvPr id="108" name="文本框 107"/>
          <p:cNvSpPr txBox="1"/>
          <p:nvPr/>
        </p:nvSpPr>
        <p:spPr>
          <a:xfrm>
            <a:off x="4028440" y="4936490"/>
            <a:ext cx="716280" cy="370840"/>
          </a:xfrm>
          <a:prstGeom prst="rect">
            <a:avLst/>
          </a:prstGeom>
          <a:noFill/>
        </p:spPr>
        <p:txBody>
          <a:bodyPr wrap="none" rtlCol="0">
            <a:spAutoFit/>
          </a:bodyPr>
          <a:p>
            <a:pPr>
              <a:lnSpc>
                <a:spcPct val="130000"/>
              </a:lnSpc>
            </a:pPr>
            <a:r>
              <a:rPr lang="zh-CN" altLang="en-US" sz="1400" dirty="0" smtClean="0">
                <a:latin typeface="Arial" panose="020B0604020202020204" pitchFamily="34" charset="0"/>
                <a:ea typeface="微软雅黑" panose="020B0503020204020204" pitchFamily="34" charset="-122"/>
              </a:rPr>
              <a:t>月牙型</a:t>
            </a:r>
            <a:endParaRPr lang="zh-CN" altLang="en-US" sz="1400" dirty="0" smtClean="0">
              <a:latin typeface="Arial" panose="020B0604020202020204" pitchFamily="34" charset="0"/>
              <a:ea typeface="微软雅黑" panose="020B0503020204020204" pitchFamily="34" charset="-122"/>
            </a:endParaRPr>
          </a:p>
        </p:txBody>
      </p:sp>
      <p:sp>
        <p:nvSpPr>
          <p:cNvPr id="110" name="文本框 109"/>
          <p:cNvSpPr txBox="1"/>
          <p:nvPr/>
        </p:nvSpPr>
        <p:spPr>
          <a:xfrm>
            <a:off x="4159250" y="3132455"/>
            <a:ext cx="716280" cy="370840"/>
          </a:xfrm>
          <a:prstGeom prst="rect">
            <a:avLst/>
          </a:prstGeom>
          <a:noFill/>
        </p:spPr>
        <p:txBody>
          <a:bodyPr wrap="none" rtlCol="0">
            <a:spAutoFit/>
          </a:bodyPr>
          <a:p>
            <a:pPr>
              <a:lnSpc>
                <a:spcPct val="130000"/>
              </a:lnSpc>
            </a:pPr>
            <a:r>
              <a:rPr lang="zh-CN" altLang="en-US" sz="1400" dirty="0" smtClean="0">
                <a:latin typeface="Arial" panose="020B0604020202020204" pitchFamily="34" charset="0"/>
                <a:ea typeface="微软雅黑" panose="020B0503020204020204" pitchFamily="34" charset="-122"/>
              </a:rPr>
              <a:t>纤维板</a:t>
            </a:r>
            <a:endParaRPr lang="zh-CN" altLang="en-US" sz="1400" dirty="0" smtClean="0">
              <a:latin typeface="Arial" panose="020B0604020202020204" pitchFamily="34" charset="0"/>
              <a:ea typeface="微软雅黑" panose="020B0503020204020204" pitchFamily="34" charset="-122"/>
            </a:endParaRPr>
          </a:p>
        </p:txBody>
      </p:sp>
      <p:sp>
        <p:nvSpPr>
          <p:cNvPr id="111" name="文本框 110"/>
          <p:cNvSpPr txBox="1"/>
          <p:nvPr/>
        </p:nvSpPr>
        <p:spPr>
          <a:xfrm>
            <a:off x="4159250" y="2108200"/>
            <a:ext cx="538480" cy="370840"/>
          </a:xfrm>
          <a:prstGeom prst="rect">
            <a:avLst/>
          </a:prstGeom>
          <a:noFill/>
        </p:spPr>
        <p:txBody>
          <a:bodyPr wrap="none" rtlCol="0">
            <a:spAutoFit/>
          </a:bodyPr>
          <a:p>
            <a:pPr>
              <a:lnSpc>
                <a:spcPct val="130000"/>
              </a:lnSpc>
            </a:pPr>
            <a:r>
              <a:rPr lang="zh-CN" altLang="en-US" sz="1400" dirty="0" smtClean="0">
                <a:latin typeface="Arial" panose="020B0604020202020204" pitchFamily="34" charset="0"/>
                <a:ea typeface="微软雅黑" panose="020B0503020204020204" pitchFamily="34" charset="-122"/>
              </a:rPr>
              <a:t>拱型</a:t>
            </a:r>
            <a:endParaRPr lang="zh-CN" altLang="en-US" sz="1400" dirty="0" smtClean="0">
              <a:latin typeface="Arial" panose="020B0604020202020204" pitchFamily="34" charset="0"/>
              <a:ea typeface="微软雅黑" panose="020B0503020204020204" pitchFamily="34" charset="-122"/>
            </a:endParaRPr>
          </a:p>
        </p:txBody>
      </p:sp>
      <p:sp>
        <p:nvSpPr>
          <p:cNvPr id="112" name="文本框 111"/>
          <p:cNvSpPr txBox="1"/>
          <p:nvPr/>
        </p:nvSpPr>
        <p:spPr>
          <a:xfrm>
            <a:off x="4114800" y="4223385"/>
            <a:ext cx="538480" cy="370840"/>
          </a:xfrm>
          <a:prstGeom prst="rect">
            <a:avLst/>
          </a:prstGeom>
          <a:noFill/>
        </p:spPr>
        <p:txBody>
          <a:bodyPr wrap="none" rtlCol="0">
            <a:spAutoFit/>
          </a:bodyPr>
          <a:p>
            <a:pPr>
              <a:lnSpc>
                <a:spcPct val="130000"/>
              </a:lnSpc>
            </a:pPr>
            <a:r>
              <a:rPr lang="zh-CN" altLang="en-US" sz="1400" dirty="0" smtClean="0">
                <a:latin typeface="Arial" panose="020B0604020202020204" pitchFamily="34" charset="0"/>
                <a:ea typeface="微软雅黑" panose="020B0503020204020204" pitchFamily="34" charset="-122"/>
              </a:rPr>
              <a:t>多层</a:t>
            </a:r>
            <a:endParaRPr lang="en-US" altLang="zh-CN" sz="1400" dirty="0" smtClean="0">
              <a:latin typeface="Arial" panose="020B0604020202020204" pitchFamily="34" charset="0"/>
              <a:ea typeface="微软雅黑" panose="020B0503020204020204" pitchFamily="34" charset="-122"/>
            </a:endParaRPr>
          </a:p>
        </p:txBody>
      </p:sp>
      <p:grpSp>
        <p:nvGrpSpPr>
          <p:cNvPr id="117" name="组合 116"/>
          <p:cNvGrpSpPr/>
          <p:nvPr/>
        </p:nvGrpSpPr>
        <p:grpSpPr>
          <a:xfrm>
            <a:off x="1516380" y="1102995"/>
            <a:ext cx="2310765" cy="465455"/>
            <a:chOff x="11166" y="6525"/>
            <a:chExt cx="5192" cy="1506"/>
          </a:xfrm>
        </p:grpSpPr>
        <p:sp>
          <p:nvSpPr>
            <p:cNvPr id="114" name="矩形 113"/>
            <p:cNvSpPr/>
            <p:nvPr/>
          </p:nvSpPr>
          <p:spPr>
            <a:xfrm>
              <a:off x="11263" y="7200"/>
              <a:ext cx="5079" cy="431"/>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5" name="矩形 114"/>
            <p:cNvSpPr/>
            <p:nvPr/>
          </p:nvSpPr>
          <p:spPr>
            <a:xfrm>
              <a:off x="15448" y="6525"/>
              <a:ext cx="910" cy="70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6" name="矩形 115"/>
            <p:cNvSpPr/>
            <p:nvPr/>
          </p:nvSpPr>
          <p:spPr>
            <a:xfrm>
              <a:off x="11166" y="6713"/>
              <a:ext cx="751" cy="13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18" name="文本框 117"/>
          <p:cNvSpPr txBox="1"/>
          <p:nvPr/>
        </p:nvSpPr>
        <p:spPr>
          <a:xfrm>
            <a:off x="4070350" y="1054735"/>
            <a:ext cx="716280" cy="370840"/>
          </a:xfrm>
          <a:prstGeom prst="rect">
            <a:avLst/>
          </a:prstGeom>
          <a:noFill/>
        </p:spPr>
        <p:txBody>
          <a:bodyPr wrap="none" rtlCol="0">
            <a:spAutoFit/>
          </a:bodyPr>
          <a:p>
            <a:pPr>
              <a:lnSpc>
                <a:spcPct val="130000"/>
              </a:lnSpc>
            </a:pPr>
            <a:r>
              <a:rPr lang="zh-CN" altLang="en-US" sz="1400" dirty="0" smtClean="0">
                <a:latin typeface="Arial" panose="020B0604020202020204" pitchFamily="34" charset="0"/>
                <a:ea typeface="微软雅黑" panose="020B0503020204020204" pitchFamily="34" charset="-122"/>
              </a:rPr>
              <a:t>悬臂梁</a:t>
            </a:r>
            <a:endParaRPr lang="zh-CN" altLang="en-US" sz="1400" dirty="0" smtClean="0">
              <a:latin typeface="Arial" panose="020B0604020202020204" pitchFamily="34" charset="0"/>
              <a:ea typeface="微软雅黑" panose="020B0503020204020204" pitchFamily="34" charset="-122"/>
            </a:endParaRPr>
          </a:p>
        </p:txBody>
      </p:sp>
      <p:grpSp>
        <p:nvGrpSpPr>
          <p:cNvPr id="6" name="组合 5"/>
          <p:cNvGrpSpPr/>
          <p:nvPr/>
        </p:nvGrpSpPr>
        <p:grpSpPr>
          <a:xfrm>
            <a:off x="4875530" y="2175510"/>
            <a:ext cx="4855210" cy="1196340"/>
            <a:chOff x="10608" y="4848"/>
            <a:chExt cx="7646" cy="1884"/>
          </a:xfrm>
        </p:grpSpPr>
        <p:sp>
          <p:nvSpPr>
            <p:cNvPr id="119" name="右大括号 118"/>
            <p:cNvSpPr/>
            <p:nvPr/>
          </p:nvSpPr>
          <p:spPr>
            <a:xfrm>
              <a:off x="10608" y="4848"/>
              <a:ext cx="527" cy="188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120" name="文本框 119"/>
            <p:cNvSpPr txBox="1"/>
            <p:nvPr/>
          </p:nvSpPr>
          <p:spPr>
            <a:xfrm>
              <a:off x="11246" y="5498"/>
              <a:ext cx="7008" cy="584"/>
            </a:xfrm>
            <a:prstGeom prst="rect">
              <a:avLst/>
            </a:prstGeom>
            <a:noFill/>
          </p:spPr>
          <p:txBody>
            <a:bodyPr wrap="none" rtlCol="0">
              <a:spAutoFit/>
            </a:bodyPr>
            <a:p>
              <a:pPr algn="l">
                <a:lnSpc>
                  <a:spcPct val="130000"/>
                </a:lnSpc>
              </a:pPr>
              <a:r>
                <a:rPr lang="zh-CN" altLang="en-US" sz="1400" dirty="0" smtClean="0">
                  <a:latin typeface="Arial" panose="020B0604020202020204" pitchFamily="34" charset="0"/>
                  <a:ea typeface="微软雅黑" panose="020B0503020204020204" pitchFamily="34" charset="-122"/>
                </a:rPr>
                <a:t>结构刚度过低，需要提高刚度或组合成特殊结构后应用</a:t>
              </a:r>
              <a:endParaRPr lang="zh-CN" altLang="en-US" sz="1400" dirty="0" smtClean="0">
                <a:latin typeface="Arial" panose="020B0604020202020204" pitchFamily="34" charset="0"/>
                <a:ea typeface="微软雅黑" panose="020B0503020204020204" pitchFamily="34" charset="-122"/>
              </a:endParaRPr>
            </a:p>
          </p:txBody>
        </p:sp>
      </p:grpSp>
      <p:grpSp>
        <p:nvGrpSpPr>
          <p:cNvPr id="4" name="组合 3"/>
          <p:cNvGrpSpPr/>
          <p:nvPr/>
        </p:nvGrpSpPr>
        <p:grpSpPr>
          <a:xfrm>
            <a:off x="4744720" y="5014595"/>
            <a:ext cx="1939925" cy="1247140"/>
            <a:chOff x="10608" y="1032"/>
            <a:chExt cx="3055" cy="1964"/>
          </a:xfrm>
        </p:grpSpPr>
        <p:sp>
          <p:nvSpPr>
            <p:cNvPr id="121" name="右大括号 120"/>
            <p:cNvSpPr/>
            <p:nvPr/>
          </p:nvSpPr>
          <p:spPr>
            <a:xfrm>
              <a:off x="10608" y="1032"/>
              <a:ext cx="575" cy="19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122" name="文本框 121"/>
            <p:cNvSpPr txBox="1"/>
            <p:nvPr/>
          </p:nvSpPr>
          <p:spPr>
            <a:xfrm>
              <a:off x="11135" y="1737"/>
              <a:ext cx="2528" cy="584"/>
            </a:xfrm>
            <a:prstGeom prst="rect">
              <a:avLst/>
            </a:prstGeom>
            <a:noFill/>
          </p:spPr>
          <p:txBody>
            <a:bodyPr wrap="none" rtlCol="0">
              <a:spAutoFit/>
            </a:bodyPr>
            <a:p>
              <a:pPr algn="l">
                <a:lnSpc>
                  <a:spcPct val="130000"/>
                </a:lnSpc>
              </a:pPr>
              <a:r>
                <a:rPr lang="zh-CN" altLang="en-US" sz="1400" dirty="0" smtClean="0">
                  <a:latin typeface="Arial" panose="020B0604020202020204" pitchFamily="34" charset="0"/>
                  <a:ea typeface="微软雅黑" panose="020B0503020204020204" pitchFamily="34" charset="-122"/>
                </a:rPr>
                <a:t>都具有较好的刚度</a:t>
              </a:r>
              <a:endParaRPr lang="zh-CN" altLang="en-US" sz="1400" dirty="0" smtClean="0">
                <a:latin typeface="Arial" panose="020B0604020202020204" pitchFamily="34" charset="0"/>
                <a:ea typeface="微软雅黑" panose="020B0503020204020204" pitchFamily="34" charset="-122"/>
              </a:endParaRPr>
            </a:p>
          </p:txBody>
        </p:sp>
      </p:grpSp>
      <p:grpSp>
        <p:nvGrpSpPr>
          <p:cNvPr id="5" name="组合 4"/>
          <p:cNvGrpSpPr/>
          <p:nvPr/>
        </p:nvGrpSpPr>
        <p:grpSpPr>
          <a:xfrm>
            <a:off x="4482465" y="5928360"/>
            <a:ext cx="6994525" cy="929640"/>
            <a:chOff x="8290" y="683"/>
            <a:chExt cx="11015" cy="1464"/>
          </a:xfrm>
        </p:grpSpPr>
        <p:cxnSp>
          <p:nvCxnSpPr>
            <p:cNvPr id="123" name="直接箭头连接符 122"/>
            <p:cNvCxnSpPr>
              <a:endCxn id="124" idx="1"/>
            </p:cNvCxnSpPr>
            <p:nvPr/>
          </p:nvCxnSpPr>
          <p:spPr>
            <a:xfrm>
              <a:off x="8290" y="1331"/>
              <a:ext cx="4007" cy="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4" name="文本框 123"/>
            <p:cNvSpPr txBox="1"/>
            <p:nvPr/>
          </p:nvSpPr>
          <p:spPr>
            <a:xfrm>
              <a:off x="12297" y="683"/>
              <a:ext cx="7008" cy="1464"/>
            </a:xfrm>
            <a:prstGeom prst="rect">
              <a:avLst/>
            </a:prstGeom>
            <a:noFill/>
          </p:spPr>
          <p:txBody>
            <a:bodyPr wrap="none" rtlCol="0">
              <a:spAutoFit/>
            </a:bodyPr>
            <a:p>
              <a:pPr algn="l">
                <a:lnSpc>
                  <a:spcPct val="130000"/>
                </a:lnSpc>
              </a:pPr>
              <a:r>
                <a:rPr lang="zh-CN" altLang="en-US" sz="1400" dirty="0" smtClean="0">
                  <a:latin typeface="Arial" panose="020B0604020202020204" pitchFamily="34" charset="0"/>
                  <a:ea typeface="微软雅黑" panose="020B0503020204020204" pitchFamily="34" charset="-122"/>
                  <a:sym typeface="+mn-ea"/>
                </a:rPr>
                <a:t>有较高的能量转换效率，</a:t>
              </a:r>
              <a:endParaRPr lang="zh-CN" altLang="en-US" sz="1400" dirty="0" smtClean="0">
                <a:latin typeface="Arial" panose="020B0604020202020204" pitchFamily="34" charset="0"/>
                <a:ea typeface="微软雅黑" panose="020B0503020204020204" pitchFamily="34" charset="-122"/>
                <a:sym typeface="+mn-ea"/>
              </a:endParaRPr>
            </a:p>
            <a:p>
              <a:pPr algn="l">
                <a:lnSpc>
                  <a:spcPct val="130000"/>
                </a:lnSpc>
              </a:pPr>
              <a:r>
                <a:rPr lang="zh-CN" altLang="en-US" sz="1400" dirty="0" smtClean="0">
                  <a:latin typeface="Arial" panose="020B0604020202020204" pitchFamily="34" charset="0"/>
                  <a:ea typeface="微软雅黑" panose="020B0503020204020204" pitchFamily="34" charset="-122"/>
                  <a:sym typeface="+mn-ea"/>
                </a:rPr>
                <a:t>更适于在相对较低的频率下施加较大的力的情况下使用</a:t>
              </a:r>
              <a:endParaRPr lang="zh-CN" altLang="en-US" sz="1400" dirty="0" smtClean="0">
                <a:latin typeface="Arial" panose="020B0604020202020204" pitchFamily="34" charset="0"/>
                <a:ea typeface="微软雅黑" panose="020B0503020204020204" pitchFamily="34" charset="-122"/>
                <a:sym typeface="+mn-ea"/>
              </a:endParaRPr>
            </a:p>
            <a:p>
              <a:pPr>
                <a:lnSpc>
                  <a:spcPct val="130000"/>
                </a:lnSpc>
              </a:pPr>
              <a:endParaRPr lang="zh-CN" altLang="en-US" sz="1400" dirty="0" smtClean="0">
                <a:latin typeface="Arial" panose="020B0604020202020204" pitchFamily="34" charset="0"/>
                <a:ea typeface="微软雅黑" panose="020B0503020204020204" pitchFamily="34" charset="-122"/>
              </a:endParaRPr>
            </a:p>
          </p:txBody>
        </p:sp>
      </p:grpSp>
      <p:sp>
        <p:nvSpPr>
          <p:cNvPr id="7" name="文本框 6"/>
          <p:cNvSpPr txBox="1"/>
          <p:nvPr/>
        </p:nvSpPr>
        <p:spPr>
          <a:xfrm>
            <a:off x="4592320" y="4223385"/>
            <a:ext cx="6228080" cy="370840"/>
          </a:xfrm>
          <a:prstGeom prst="rect">
            <a:avLst/>
          </a:prstGeom>
          <a:noFill/>
        </p:spPr>
        <p:txBody>
          <a:bodyPr wrap="none" rtlCol="0" anchor="t">
            <a:spAutoFit/>
          </a:bodyPr>
          <a:p>
            <a:pPr>
              <a:lnSpc>
                <a:spcPct val="130000"/>
              </a:lnSpc>
            </a:pPr>
            <a:r>
              <a:rPr lang="en-US" altLang="zh-CN" sz="1400" dirty="0" smtClean="0">
                <a:latin typeface="Arial" panose="020B0604020202020204" pitchFamily="34" charset="0"/>
                <a:ea typeface="微软雅黑" panose="020B0503020204020204" pitchFamily="34" charset="-122"/>
                <a:sym typeface="+mn-ea"/>
              </a:rPr>
              <a:t>——</a:t>
            </a:r>
            <a:r>
              <a:rPr lang="zh-CN" altLang="en-US" sz="1400" dirty="0" smtClean="0">
                <a:latin typeface="Arial" panose="020B0604020202020204" pitchFamily="34" charset="0"/>
                <a:ea typeface="微软雅黑" panose="020B0503020204020204" pitchFamily="34" charset="-122"/>
                <a:sym typeface="+mn-ea"/>
              </a:rPr>
              <a:t>有较高</a:t>
            </a:r>
            <a:r>
              <a:rPr lang="en-US" altLang="zh-CN" sz="1400" dirty="0" smtClean="0">
                <a:latin typeface="Arial" panose="020B0604020202020204" pitchFamily="34" charset="0"/>
                <a:ea typeface="微软雅黑" panose="020B0503020204020204" pitchFamily="34" charset="-122"/>
                <a:sym typeface="+mn-ea"/>
              </a:rPr>
              <a:t>能量转换效率，</a:t>
            </a:r>
            <a:r>
              <a:rPr lang="en-US" altLang="zh-CN" sz="1400" dirty="0" smtClean="0">
                <a:latin typeface="Arial" panose="020B0604020202020204" pitchFamily="34" charset="0"/>
                <a:ea typeface="微软雅黑" panose="020B0503020204020204" pitchFamily="34" charset="-122"/>
                <a:sym typeface="+mn-ea"/>
              </a:rPr>
              <a:t>但</a:t>
            </a:r>
            <a:r>
              <a:rPr lang="en-US" altLang="zh-CN" sz="1400" dirty="0" smtClean="0">
                <a:latin typeface="Arial" panose="020B0604020202020204" pitchFamily="34" charset="0"/>
                <a:ea typeface="微软雅黑" panose="020B0503020204020204" pitchFamily="34" charset="-122"/>
                <a:sym typeface="+mn-ea"/>
              </a:rPr>
              <a:t>刚度过大，标准轴载作用下转化获得的能量较小</a:t>
            </a:r>
            <a:endParaRPr lang="zh-CN" altLang="en-US" sz="1400" dirty="0" smtClean="0">
              <a:latin typeface="Arial" panose="020B0604020202020204" pitchFamily="34" charset="0"/>
              <a:ea typeface="微软雅黑" panose="020B0503020204020204" pitchFamily="34" charset="-122"/>
            </a:endParaRPr>
          </a:p>
        </p:txBody>
      </p:sp>
      <p:sp>
        <p:nvSpPr>
          <p:cNvPr id="105" name="文本框 104"/>
          <p:cNvSpPr txBox="1"/>
          <p:nvPr/>
        </p:nvSpPr>
        <p:spPr>
          <a:xfrm>
            <a:off x="4653280" y="1102995"/>
            <a:ext cx="5080000" cy="306705"/>
          </a:xfrm>
          <a:prstGeom prst="rect">
            <a:avLst/>
          </a:prstGeom>
          <a:noFill/>
          <a:ln w="9525">
            <a:noFill/>
          </a:ln>
        </p:spPr>
        <p:txBody>
          <a:bodyPr>
            <a:spAutoFit/>
          </a:bodyPr>
          <a:p>
            <a:pPr indent="0"/>
            <a:r>
              <a:rPr lang="en-US" altLang="zh-CN" sz="1400" b="0" dirty="0" smtClean="0">
                <a:latin typeface="Arial" panose="020B0604020202020204" pitchFamily="34" charset="0"/>
                <a:ea typeface="微软雅黑" panose="020B0503020204020204" pitchFamily="34" charset="-122"/>
              </a:rPr>
              <a:t>——实现方便但刚度低，不适用于高压应力的环境中</a:t>
            </a:r>
            <a:endParaRPr lang="en-US" altLang="zh-CN" sz="1400" b="0" dirty="0" smtClean="0">
              <a:latin typeface="Arial" panose="020B0604020202020204" pitchFamily="34" charset="0"/>
              <a:ea typeface="微软雅黑" panose="020B0503020204020204" pitchFamily="34" charset="-122"/>
            </a:endParaRPr>
          </a:p>
        </p:txBody>
      </p:sp>
      <p:pic>
        <p:nvPicPr>
          <p:cNvPr id="8" name="图片 7" descr="Cache_-59c308a2a41f9404."/>
          <p:cNvPicPr>
            <a:picLocks noChangeAspect="1"/>
          </p:cNvPicPr>
          <p:nvPr/>
        </p:nvPicPr>
        <p:blipFill>
          <a:blip r:embed="rId3"/>
          <a:stretch>
            <a:fillRect/>
          </a:stretch>
        </p:blipFill>
        <p:spPr>
          <a:xfrm>
            <a:off x="1790065" y="2588260"/>
            <a:ext cx="1798955" cy="1153795"/>
          </a:xfrm>
          <a:prstGeom prst="rect">
            <a:avLst/>
          </a:prstGeom>
        </p:spPr>
      </p:pic>
      <p:pic>
        <p:nvPicPr>
          <p:cNvPr id="12" name="图片 8" descr="Cache_-5c6575b881fd0946."/>
          <p:cNvPicPr>
            <a:picLocks noChangeAspect="1"/>
          </p:cNvPicPr>
          <p:nvPr/>
        </p:nvPicPr>
        <p:blipFill>
          <a:blip r:embed="rId4"/>
          <a:srcRect l="18179" t="18175" r="24383" b="14003"/>
          <a:stretch>
            <a:fillRect/>
          </a:stretch>
        </p:blipFill>
        <p:spPr>
          <a:xfrm>
            <a:off x="2000250" y="3742055"/>
            <a:ext cx="1657985" cy="10344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154508" y="2477179"/>
            <a:ext cx="8895080" cy="306705"/>
          </a:xfrm>
          <a:prstGeom prst="rect">
            <a:avLst/>
          </a:prstGeom>
          <a:noFill/>
        </p:spPr>
        <p:txBody>
          <a:bodyPr wrap="none" rtlCol="0" anchor="ctr" anchorCtr="0">
            <a:spAutoFit/>
          </a:bodyPr>
          <a:lstStyle/>
          <a:p>
            <a:pPr algn="ctr"/>
            <a:r>
              <a:rPr lang="zh-CN" altLang="en-US" sz="1400" dirty="0">
                <a:solidFill>
                  <a:srgbClr val="523A2C"/>
                </a:solidFill>
                <a:latin typeface="华文细黑" panose="02010600040101010101" pitchFamily="2" charset="-122"/>
                <a:ea typeface="华文细黑" panose="02010600040101010101" pitchFamily="2" charset="-122"/>
                <a:sym typeface="+mn-ea"/>
              </a:rPr>
              <a:t>有剖⾯薄、频率低、重量轻、</a:t>
            </a:r>
            <a:r>
              <a:rPr lang="zh-CN" altLang="en-US" sz="1400" dirty="0">
                <a:solidFill>
                  <a:srgbClr val="523A2C"/>
                </a:solidFill>
                <a:latin typeface="华文细黑" panose="02010600040101010101" pitchFamily="2" charset="-122"/>
                <a:ea typeface="华文细黑" panose="02010600040101010101" pitchFamily="2" charset="-122"/>
                <a:sym typeface="+mn-ea"/>
              </a:rPr>
              <a:t>耐用、机电耦合系数较高</a:t>
            </a:r>
            <a:r>
              <a:rPr lang="zh-CN" altLang="en-US" sz="1400" dirty="0">
                <a:solidFill>
                  <a:srgbClr val="523A2C"/>
                </a:solidFill>
                <a:latin typeface="华文细黑" panose="02010600040101010101" pitchFamily="2" charset="-122"/>
                <a:ea typeface="华文细黑" panose="02010600040101010101" pitchFamily="2" charset="-122"/>
                <a:sym typeface="+mn-ea"/>
              </a:rPr>
              <a:t>的特点，且能有限的空间内有效利用空间并进行高效工作</a:t>
            </a:r>
            <a:endParaRPr lang="zh-CN" altLang="en-US" sz="1400" dirty="0">
              <a:solidFill>
                <a:srgbClr val="523A2C"/>
              </a:solidFill>
              <a:latin typeface="华文细黑" panose="02010600040101010101" pitchFamily="2" charset="-122"/>
              <a:ea typeface="华文细黑" panose="02010600040101010101" pitchFamily="2" charset="-122"/>
            </a:endParaRPr>
          </a:p>
        </p:txBody>
      </p:sp>
      <p:sp>
        <p:nvSpPr>
          <p:cNvPr id="19" name="TextBox 18"/>
          <p:cNvSpPr txBox="1"/>
          <p:nvPr/>
        </p:nvSpPr>
        <p:spPr>
          <a:xfrm>
            <a:off x="2016238" y="3830363"/>
            <a:ext cx="1071880" cy="306705"/>
          </a:xfrm>
          <a:prstGeom prst="rect">
            <a:avLst/>
          </a:prstGeom>
          <a:noFill/>
        </p:spPr>
        <p:txBody>
          <a:bodyPr wrap="none" rtlCol="0" anchor="ctr" anchorCtr="0">
            <a:spAutoFit/>
          </a:bodyPr>
          <a:lstStyle/>
          <a:p>
            <a:pPr algn="ctr"/>
            <a:r>
              <a:rPr lang="zh-CN" altLang="en-US" sz="1400" dirty="0" smtClean="0">
                <a:solidFill>
                  <a:srgbClr val="523A2C"/>
                </a:solidFill>
                <a:latin typeface="华文细黑" panose="02010600040101010101" pitchFamily="2" charset="-122"/>
                <a:ea typeface="华文细黑" panose="02010600040101010101" pitchFamily="2" charset="-122"/>
              </a:rPr>
              <a:t>压电换能器</a:t>
            </a:r>
            <a:endParaRPr lang="zh-CN" altLang="en-US" sz="1400" dirty="0" smtClean="0">
              <a:solidFill>
                <a:srgbClr val="523A2C"/>
              </a:solidFill>
              <a:latin typeface="华文细黑" panose="02010600040101010101" pitchFamily="2" charset="-122"/>
              <a:ea typeface="华文细黑" panose="02010600040101010101" pitchFamily="2" charset="-122"/>
            </a:endParaRPr>
          </a:p>
        </p:txBody>
      </p:sp>
      <p:sp>
        <p:nvSpPr>
          <p:cNvPr id="23" name="TextBox 22"/>
          <p:cNvSpPr txBox="1"/>
          <p:nvPr/>
        </p:nvSpPr>
        <p:spPr>
          <a:xfrm>
            <a:off x="1494008" y="1621517"/>
            <a:ext cx="5671185" cy="275590"/>
          </a:xfrm>
          <a:prstGeom prst="rect">
            <a:avLst/>
          </a:prstGeom>
          <a:noFill/>
        </p:spPr>
        <p:txBody>
          <a:bodyPr wrap="none" rtlCol="0" anchor="ctr" anchorCtr="0">
            <a:spAutoFit/>
          </a:bodyPr>
          <a:lstStyle/>
          <a:p>
            <a:pPr algn="ctr"/>
            <a:r>
              <a:rPr lang="zh-CN" altLang="en-US" sz="1400" dirty="0">
                <a:solidFill>
                  <a:srgbClr val="523A2C"/>
                </a:solidFill>
                <a:latin typeface="华文细黑" panose="02010600040101010101" pitchFamily="2" charset="-122"/>
                <a:ea typeface="华文细黑" panose="02010600040101010101" pitchFamily="2" charset="-122"/>
              </a:rPr>
              <a:t>适用于较低频率(&lt;120 Hz)和中等负载(&lt;100 N)下的振动系统的压电能量收集装置</a:t>
            </a:r>
            <a:endParaRPr lang="zh-CN" altLang="en-US" sz="1200" dirty="0">
              <a:solidFill>
                <a:srgbClr val="523A2C"/>
              </a:solidFill>
              <a:latin typeface="华文细黑" panose="02010600040101010101" pitchFamily="2" charset="-122"/>
              <a:ea typeface="华文细黑" panose="02010600040101010101" pitchFamily="2" charset="-122"/>
            </a:endParaRPr>
          </a:p>
        </p:txBody>
      </p:sp>
      <p:grpSp>
        <p:nvGrpSpPr>
          <p:cNvPr id="4" name="组合 3"/>
          <p:cNvGrpSpPr/>
          <p:nvPr/>
        </p:nvGrpSpPr>
        <p:grpSpPr>
          <a:xfrm>
            <a:off x="244475" y="1450340"/>
            <a:ext cx="774065" cy="682625"/>
            <a:chOff x="2032" y="2284"/>
            <a:chExt cx="1746" cy="1746"/>
          </a:xfrm>
        </p:grpSpPr>
        <p:sp>
          <p:nvSpPr>
            <p:cNvPr id="24" name="Oval 23"/>
            <p:cNvSpPr/>
            <p:nvPr/>
          </p:nvSpPr>
          <p:spPr>
            <a:xfrm>
              <a:off x="2032" y="2284"/>
              <a:ext cx="1747" cy="1747"/>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Shape 2563"/>
            <p:cNvSpPr/>
            <p:nvPr/>
          </p:nvSpPr>
          <p:spPr>
            <a:xfrm>
              <a:off x="2636" y="2888"/>
              <a:ext cx="539" cy="539"/>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chemeClr val="accent1"/>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grpSp>
        <p:nvGrpSpPr>
          <p:cNvPr id="5" name="组合 4"/>
          <p:cNvGrpSpPr/>
          <p:nvPr/>
        </p:nvGrpSpPr>
        <p:grpSpPr>
          <a:xfrm>
            <a:off x="279400" y="2314575"/>
            <a:ext cx="704215" cy="614680"/>
            <a:chOff x="1769" y="3650"/>
            <a:chExt cx="1746" cy="1746"/>
          </a:xfrm>
        </p:grpSpPr>
        <p:sp>
          <p:nvSpPr>
            <p:cNvPr id="16" name="Oval 15"/>
            <p:cNvSpPr/>
            <p:nvPr/>
          </p:nvSpPr>
          <p:spPr>
            <a:xfrm>
              <a:off x="1769" y="3650"/>
              <a:ext cx="1747" cy="1747"/>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Shape 2588"/>
            <p:cNvSpPr/>
            <p:nvPr/>
          </p:nvSpPr>
          <p:spPr>
            <a:xfrm>
              <a:off x="2358" y="4302"/>
              <a:ext cx="539" cy="490"/>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accent1"/>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grpSp>
        <p:nvGrpSpPr>
          <p:cNvPr id="9" name="组合 8"/>
          <p:cNvGrpSpPr/>
          <p:nvPr/>
        </p:nvGrpSpPr>
        <p:grpSpPr>
          <a:xfrm>
            <a:off x="313055" y="3398520"/>
            <a:ext cx="636905" cy="537845"/>
            <a:chOff x="2214" y="5285"/>
            <a:chExt cx="1747" cy="1747"/>
          </a:xfrm>
        </p:grpSpPr>
        <p:sp>
          <p:nvSpPr>
            <p:cNvPr id="20" name="Oval 19"/>
            <p:cNvSpPr/>
            <p:nvPr/>
          </p:nvSpPr>
          <p:spPr>
            <a:xfrm>
              <a:off x="2214" y="5285"/>
              <a:ext cx="1747" cy="1747"/>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hape 2629"/>
            <p:cNvSpPr/>
            <p:nvPr/>
          </p:nvSpPr>
          <p:spPr>
            <a:xfrm>
              <a:off x="2907" y="5888"/>
              <a:ext cx="539" cy="539"/>
            </a:xfrm>
            <a:custGeom>
              <a:avLst/>
              <a:gdLst/>
              <a:ahLst/>
              <a:cxnLst>
                <a:cxn ang="0">
                  <a:pos x="wd2" y="hd2"/>
                </a:cxn>
                <a:cxn ang="5400000">
                  <a:pos x="wd2" y="hd2"/>
                </a:cxn>
                <a:cxn ang="10800000">
                  <a:pos x="wd2" y="hd2"/>
                </a:cxn>
                <a:cxn ang="16200000">
                  <a:pos x="wd2" y="hd2"/>
                </a:cxn>
              </a:cxnLst>
              <a:rect l="0" t="0" r="r" b="b"/>
              <a:pathLst>
                <a:path w="21600" h="21600" extrusionOk="0">
                  <a:moveTo>
                    <a:pt x="16441" y="20618"/>
                  </a:moveTo>
                  <a:cubicBezTo>
                    <a:pt x="15826" y="20618"/>
                    <a:pt x="15226" y="20482"/>
                    <a:pt x="14660" y="20214"/>
                  </a:cubicBezTo>
                  <a:cubicBezTo>
                    <a:pt x="14607" y="20189"/>
                    <a:pt x="14552" y="20170"/>
                    <a:pt x="14497" y="20155"/>
                  </a:cubicBezTo>
                  <a:cubicBezTo>
                    <a:pt x="8918" y="17308"/>
                    <a:pt x="4295" y="12685"/>
                    <a:pt x="1448" y="7105"/>
                  </a:cubicBezTo>
                  <a:cubicBezTo>
                    <a:pt x="1432" y="7048"/>
                    <a:pt x="1412" y="6991"/>
                    <a:pt x="1386" y="6936"/>
                  </a:cubicBezTo>
                  <a:cubicBezTo>
                    <a:pt x="1117" y="6369"/>
                    <a:pt x="982" y="5770"/>
                    <a:pt x="982" y="5155"/>
                  </a:cubicBezTo>
                  <a:cubicBezTo>
                    <a:pt x="982" y="2774"/>
                    <a:pt x="3066" y="982"/>
                    <a:pt x="4417" y="982"/>
                  </a:cubicBezTo>
                  <a:cubicBezTo>
                    <a:pt x="4594" y="982"/>
                    <a:pt x="4711" y="1072"/>
                    <a:pt x="4764" y="1126"/>
                  </a:cubicBezTo>
                  <a:cubicBezTo>
                    <a:pt x="4776" y="1139"/>
                    <a:pt x="4798" y="1164"/>
                    <a:pt x="4831" y="1216"/>
                  </a:cubicBezTo>
                  <a:cubicBezTo>
                    <a:pt x="4848" y="1244"/>
                    <a:pt x="4867" y="1271"/>
                    <a:pt x="4887" y="1297"/>
                  </a:cubicBezTo>
                  <a:lnTo>
                    <a:pt x="8118" y="5453"/>
                  </a:lnTo>
                  <a:cubicBezTo>
                    <a:pt x="8143" y="5485"/>
                    <a:pt x="8170" y="5515"/>
                    <a:pt x="8199" y="5544"/>
                  </a:cubicBezTo>
                  <a:cubicBezTo>
                    <a:pt x="8253" y="5598"/>
                    <a:pt x="8343" y="5715"/>
                    <a:pt x="8343" y="5891"/>
                  </a:cubicBezTo>
                  <a:cubicBezTo>
                    <a:pt x="8343" y="5978"/>
                    <a:pt x="8319" y="6060"/>
                    <a:pt x="8272" y="6135"/>
                  </a:cubicBezTo>
                  <a:lnTo>
                    <a:pt x="7178" y="7221"/>
                  </a:lnTo>
                  <a:cubicBezTo>
                    <a:pt x="7173" y="7226"/>
                    <a:pt x="7168" y="7231"/>
                    <a:pt x="7163" y="7236"/>
                  </a:cubicBezTo>
                  <a:cubicBezTo>
                    <a:pt x="6767" y="7609"/>
                    <a:pt x="6541" y="8126"/>
                    <a:pt x="6541" y="8668"/>
                  </a:cubicBezTo>
                  <a:cubicBezTo>
                    <a:pt x="6541" y="9175"/>
                    <a:pt x="6738" y="9658"/>
                    <a:pt x="7080" y="10020"/>
                  </a:cubicBezTo>
                  <a:cubicBezTo>
                    <a:pt x="7092" y="10040"/>
                    <a:pt x="7105" y="10059"/>
                    <a:pt x="7119" y="10078"/>
                  </a:cubicBezTo>
                  <a:cubicBezTo>
                    <a:pt x="8325" y="11745"/>
                    <a:pt x="9807" y="13222"/>
                    <a:pt x="11525" y="14469"/>
                  </a:cubicBezTo>
                  <a:cubicBezTo>
                    <a:pt x="11538" y="14478"/>
                    <a:pt x="11551" y="14487"/>
                    <a:pt x="11565" y="14496"/>
                  </a:cubicBezTo>
                  <a:cubicBezTo>
                    <a:pt x="11928" y="14844"/>
                    <a:pt x="12414" y="15045"/>
                    <a:pt x="12924" y="15045"/>
                  </a:cubicBezTo>
                  <a:cubicBezTo>
                    <a:pt x="13436" y="15045"/>
                    <a:pt x="13930" y="14840"/>
                    <a:pt x="14297" y="14479"/>
                  </a:cubicBezTo>
                  <a:cubicBezTo>
                    <a:pt x="14316" y="14463"/>
                    <a:pt x="14335" y="14446"/>
                    <a:pt x="14352" y="14427"/>
                  </a:cubicBezTo>
                  <a:lnTo>
                    <a:pt x="15451" y="13320"/>
                  </a:lnTo>
                  <a:cubicBezTo>
                    <a:pt x="15529" y="13271"/>
                    <a:pt x="15611" y="13247"/>
                    <a:pt x="15697" y="13247"/>
                  </a:cubicBezTo>
                  <a:cubicBezTo>
                    <a:pt x="15874" y="13247"/>
                    <a:pt x="15990" y="13337"/>
                    <a:pt x="16044" y="13391"/>
                  </a:cubicBezTo>
                  <a:cubicBezTo>
                    <a:pt x="16073" y="13420"/>
                    <a:pt x="16103" y="13447"/>
                    <a:pt x="16135" y="13472"/>
                  </a:cubicBezTo>
                  <a:lnTo>
                    <a:pt x="20291" y="16704"/>
                  </a:lnTo>
                  <a:cubicBezTo>
                    <a:pt x="20317" y="16725"/>
                    <a:pt x="20345" y="16744"/>
                    <a:pt x="20374" y="16762"/>
                  </a:cubicBezTo>
                  <a:cubicBezTo>
                    <a:pt x="20426" y="16795"/>
                    <a:pt x="20449" y="16816"/>
                    <a:pt x="20461" y="16827"/>
                  </a:cubicBezTo>
                  <a:cubicBezTo>
                    <a:pt x="20515" y="16881"/>
                    <a:pt x="20605" y="16997"/>
                    <a:pt x="20605" y="17174"/>
                  </a:cubicBezTo>
                  <a:cubicBezTo>
                    <a:pt x="20605" y="17207"/>
                    <a:pt x="20606" y="17240"/>
                    <a:pt x="20610" y="17273"/>
                  </a:cubicBezTo>
                  <a:cubicBezTo>
                    <a:pt x="20533" y="18625"/>
                    <a:pt x="18769" y="20618"/>
                    <a:pt x="16441" y="20618"/>
                  </a:cubicBezTo>
                  <a:moveTo>
                    <a:pt x="21586" y="17174"/>
                  </a:moveTo>
                  <a:cubicBezTo>
                    <a:pt x="21586" y="16768"/>
                    <a:pt x="21421" y="16399"/>
                    <a:pt x="21155" y="16133"/>
                  </a:cubicBezTo>
                  <a:cubicBezTo>
                    <a:pt x="21077" y="16054"/>
                    <a:pt x="20988" y="15988"/>
                    <a:pt x="20893" y="15929"/>
                  </a:cubicBezTo>
                  <a:lnTo>
                    <a:pt x="16738" y="12697"/>
                  </a:lnTo>
                  <a:cubicBezTo>
                    <a:pt x="16471" y="12430"/>
                    <a:pt x="16104" y="12265"/>
                    <a:pt x="15697" y="12265"/>
                  </a:cubicBezTo>
                  <a:cubicBezTo>
                    <a:pt x="15364" y="12265"/>
                    <a:pt x="15060" y="12380"/>
                    <a:pt x="14815" y="12567"/>
                  </a:cubicBezTo>
                  <a:lnTo>
                    <a:pt x="13655" y="13736"/>
                  </a:lnTo>
                  <a:lnTo>
                    <a:pt x="13652" y="13733"/>
                  </a:lnTo>
                  <a:cubicBezTo>
                    <a:pt x="13473" y="13934"/>
                    <a:pt x="13214" y="14063"/>
                    <a:pt x="12924" y="14063"/>
                  </a:cubicBezTo>
                  <a:cubicBezTo>
                    <a:pt x="12592" y="14063"/>
                    <a:pt x="12300" y="13897"/>
                    <a:pt x="12122" y="13645"/>
                  </a:cubicBezTo>
                  <a:cubicBezTo>
                    <a:pt x="12116" y="13654"/>
                    <a:pt x="12107" y="13663"/>
                    <a:pt x="12101" y="13674"/>
                  </a:cubicBezTo>
                  <a:cubicBezTo>
                    <a:pt x="10497" y="12510"/>
                    <a:pt x="9076" y="11108"/>
                    <a:pt x="7914" y="9502"/>
                  </a:cubicBezTo>
                  <a:cubicBezTo>
                    <a:pt x="7925" y="9495"/>
                    <a:pt x="7935" y="9486"/>
                    <a:pt x="7947" y="9479"/>
                  </a:cubicBezTo>
                  <a:cubicBezTo>
                    <a:pt x="7691" y="9299"/>
                    <a:pt x="7523" y="9004"/>
                    <a:pt x="7523" y="8668"/>
                  </a:cubicBezTo>
                  <a:cubicBezTo>
                    <a:pt x="7523" y="8367"/>
                    <a:pt x="7659" y="8101"/>
                    <a:pt x="7871" y="7920"/>
                  </a:cubicBezTo>
                  <a:lnTo>
                    <a:pt x="7870" y="7918"/>
                  </a:lnTo>
                  <a:lnTo>
                    <a:pt x="9023" y="6773"/>
                  </a:lnTo>
                  <a:cubicBezTo>
                    <a:pt x="9211" y="6528"/>
                    <a:pt x="9325" y="6224"/>
                    <a:pt x="9325" y="5891"/>
                  </a:cubicBezTo>
                  <a:cubicBezTo>
                    <a:pt x="9325" y="5485"/>
                    <a:pt x="9160" y="5116"/>
                    <a:pt x="8893" y="4850"/>
                  </a:cubicBezTo>
                  <a:lnTo>
                    <a:pt x="5662" y="693"/>
                  </a:lnTo>
                  <a:cubicBezTo>
                    <a:pt x="5603" y="599"/>
                    <a:pt x="5537" y="510"/>
                    <a:pt x="5458" y="432"/>
                  </a:cubicBezTo>
                  <a:cubicBezTo>
                    <a:pt x="5191" y="165"/>
                    <a:pt x="4823" y="0"/>
                    <a:pt x="4417" y="0"/>
                  </a:cubicBezTo>
                  <a:cubicBezTo>
                    <a:pt x="2454" y="0"/>
                    <a:pt x="0" y="2308"/>
                    <a:pt x="0" y="5155"/>
                  </a:cubicBezTo>
                  <a:cubicBezTo>
                    <a:pt x="0" y="5943"/>
                    <a:pt x="183" y="6688"/>
                    <a:pt x="499" y="7356"/>
                  </a:cubicBezTo>
                  <a:lnTo>
                    <a:pt x="482" y="7373"/>
                  </a:lnTo>
                  <a:cubicBezTo>
                    <a:pt x="3435" y="13255"/>
                    <a:pt x="8343" y="18164"/>
                    <a:pt x="14224" y="21117"/>
                  </a:cubicBezTo>
                  <a:lnTo>
                    <a:pt x="14240" y="21101"/>
                  </a:lnTo>
                  <a:cubicBezTo>
                    <a:pt x="14908" y="21418"/>
                    <a:pt x="15652" y="21600"/>
                    <a:pt x="16441" y="21600"/>
                  </a:cubicBezTo>
                  <a:cubicBezTo>
                    <a:pt x="19287" y="21600"/>
                    <a:pt x="21594" y="19145"/>
                    <a:pt x="21594" y="17182"/>
                  </a:cubicBezTo>
                  <a:cubicBezTo>
                    <a:pt x="21594" y="17179"/>
                    <a:pt x="21594" y="17177"/>
                    <a:pt x="21594" y="17174"/>
                  </a:cubicBezTo>
                  <a:cubicBezTo>
                    <a:pt x="21594" y="17174"/>
                    <a:pt x="21586" y="17174"/>
                    <a:pt x="21586" y="17174"/>
                  </a:cubicBezTo>
                  <a:close/>
                  <a:moveTo>
                    <a:pt x="11785" y="10800"/>
                  </a:moveTo>
                  <a:cubicBezTo>
                    <a:pt x="12326" y="10800"/>
                    <a:pt x="12766" y="10360"/>
                    <a:pt x="12766" y="9819"/>
                  </a:cubicBezTo>
                  <a:cubicBezTo>
                    <a:pt x="12766" y="9276"/>
                    <a:pt x="12326" y="8836"/>
                    <a:pt x="11785" y="8836"/>
                  </a:cubicBezTo>
                  <a:cubicBezTo>
                    <a:pt x="11242" y="8836"/>
                    <a:pt x="10803" y="9276"/>
                    <a:pt x="10803" y="9819"/>
                  </a:cubicBezTo>
                  <a:cubicBezTo>
                    <a:pt x="10803" y="10360"/>
                    <a:pt x="11242" y="10800"/>
                    <a:pt x="11785" y="10800"/>
                  </a:cubicBezTo>
                  <a:moveTo>
                    <a:pt x="11785" y="5891"/>
                  </a:moveTo>
                  <a:cubicBezTo>
                    <a:pt x="13953" y="5891"/>
                    <a:pt x="15711" y="7649"/>
                    <a:pt x="15711" y="9819"/>
                  </a:cubicBezTo>
                  <a:cubicBezTo>
                    <a:pt x="15711" y="10090"/>
                    <a:pt x="15930" y="10309"/>
                    <a:pt x="16201" y="10309"/>
                  </a:cubicBezTo>
                  <a:cubicBezTo>
                    <a:pt x="16472" y="10309"/>
                    <a:pt x="16692" y="10090"/>
                    <a:pt x="16692" y="9819"/>
                  </a:cubicBezTo>
                  <a:cubicBezTo>
                    <a:pt x="16692" y="7107"/>
                    <a:pt x="14495" y="4909"/>
                    <a:pt x="11785" y="4909"/>
                  </a:cubicBezTo>
                  <a:cubicBezTo>
                    <a:pt x="11513" y="4909"/>
                    <a:pt x="11294" y="5129"/>
                    <a:pt x="11294" y="5400"/>
                  </a:cubicBezTo>
                  <a:cubicBezTo>
                    <a:pt x="11294" y="5672"/>
                    <a:pt x="11513" y="5891"/>
                    <a:pt x="11785" y="5891"/>
                  </a:cubicBezTo>
                  <a:moveTo>
                    <a:pt x="11785" y="982"/>
                  </a:moveTo>
                  <a:cubicBezTo>
                    <a:pt x="16663" y="982"/>
                    <a:pt x="20618" y="4939"/>
                    <a:pt x="20618" y="9819"/>
                  </a:cubicBezTo>
                  <a:cubicBezTo>
                    <a:pt x="20618" y="10090"/>
                    <a:pt x="20838" y="10309"/>
                    <a:pt x="21109" y="10309"/>
                  </a:cubicBezTo>
                  <a:cubicBezTo>
                    <a:pt x="21380" y="10309"/>
                    <a:pt x="21600" y="10090"/>
                    <a:pt x="21600" y="9819"/>
                  </a:cubicBezTo>
                  <a:cubicBezTo>
                    <a:pt x="21600" y="4396"/>
                    <a:pt x="17206" y="0"/>
                    <a:pt x="11785" y="0"/>
                  </a:cubicBezTo>
                  <a:cubicBezTo>
                    <a:pt x="11513" y="0"/>
                    <a:pt x="11294" y="220"/>
                    <a:pt x="11294" y="491"/>
                  </a:cubicBezTo>
                  <a:cubicBezTo>
                    <a:pt x="11294" y="762"/>
                    <a:pt x="11513" y="982"/>
                    <a:pt x="11785" y="982"/>
                  </a:cubicBezTo>
                </a:path>
              </a:pathLst>
            </a:custGeom>
            <a:solidFill>
              <a:schemeClr val="accent1"/>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
        <p:nvSpPr>
          <p:cNvPr id="26" name="椭圆 25"/>
          <p:cNvSpPr/>
          <p:nvPr/>
        </p:nvSpPr>
        <p:spPr>
          <a:xfrm>
            <a:off x="279300" y="224"/>
            <a:ext cx="1299101" cy="1299101"/>
          </a:xfrm>
          <a:prstGeom prst="ellipse">
            <a:avLst/>
          </a:pr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070701" y="674949"/>
            <a:ext cx="524547" cy="524547"/>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50639" y="208171"/>
            <a:ext cx="3840480" cy="645160"/>
          </a:xfrm>
          <a:prstGeom prst="rect">
            <a:avLst/>
          </a:prstGeom>
        </p:spPr>
        <p:txBody>
          <a:bodyPr wrap="none">
            <a:spAutoFit/>
          </a:bodyPr>
          <a:lstStyle/>
          <a:p>
            <a:pPr algn="ctr"/>
            <a:r>
              <a:rPr lang="zh-CN" altLang="en-US" sz="3600" dirty="0">
                <a:solidFill>
                  <a:srgbClr val="523A2C"/>
                </a:solidFill>
                <a:latin typeface="华文细黑" panose="02010600040101010101" pitchFamily="2" charset="-122"/>
                <a:ea typeface="华文细黑" panose="02010600040101010101" pitchFamily="2" charset="-122"/>
              </a:rPr>
              <a:t>钹型的</a:t>
            </a:r>
            <a:r>
              <a:rPr lang="zh-CN" altLang="en-US" sz="3600" dirty="0">
                <a:solidFill>
                  <a:srgbClr val="523A2C"/>
                </a:solidFill>
                <a:latin typeface="华文细黑" panose="02010600040101010101" pitchFamily="2" charset="-122"/>
                <a:ea typeface="华文细黑" panose="02010600040101010101" pitchFamily="2" charset="-122"/>
              </a:rPr>
              <a:t>优点及前景</a:t>
            </a:r>
            <a:endParaRPr lang="zh-CN" altLang="en-US" sz="3600" dirty="0">
              <a:solidFill>
                <a:srgbClr val="523A2C"/>
              </a:solidFill>
              <a:latin typeface="华文细黑" panose="02010600040101010101" pitchFamily="2" charset="-122"/>
              <a:ea typeface="华文细黑" panose="02010600040101010101" pitchFamily="2" charset="-122"/>
            </a:endParaRPr>
          </a:p>
        </p:txBody>
      </p:sp>
      <p:grpSp>
        <p:nvGrpSpPr>
          <p:cNvPr id="14" name="组合 13"/>
          <p:cNvGrpSpPr/>
          <p:nvPr/>
        </p:nvGrpSpPr>
        <p:grpSpPr>
          <a:xfrm>
            <a:off x="1070610" y="3279775"/>
            <a:ext cx="1002030" cy="773430"/>
            <a:chOff x="3199" y="5201"/>
            <a:chExt cx="1578" cy="1218"/>
          </a:xfrm>
        </p:grpSpPr>
        <p:sp>
          <p:nvSpPr>
            <p:cNvPr id="10" name="文本框 9"/>
            <p:cNvSpPr txBox="1"/>
            <p:nvPr/>
          </p:nvSpPr>
          <p:spPr>
            <a:xfrm>
              <a:off x="3199" y="5484"/>
              <a:ext cx="1128" cy="584"/>
            </a:xfrm>
            <a:prstGeom prst="rect">
              <a:avLst/>
            </a:prstGeom>
            <a:noFill/>
          </p:spPr>
          <p:txBody>
            <a:bodyPr wrap="none" rtlCol="0">
              <a:spAutoFit/>
            </a:bodyPr>
            <a:p>
              <a:pPr>
                <a:lnSpc>
                  <a:spcPct val="130000"/>
                </a:lnSpc>
              </a:pPr>
              <a:r>
                <a:rPr lang="zh-CN" altLang="en-US" sz="1400" dirty="0" smtClean="0">
                  <a:latin typeface="Arial" panose="020B0604020202020204" pitchFamily="34" charset="0"/>
                  <a:ea typeface="微软雅黑" panose="020B0503020204020204" pitchFamily="34" charset="-122"/>
                </a:rPr>
                <a:t>工作时</a:t>
              </a:r>
              <a:endParaRPr lang="zh-CN" altLang="en-US" sz="1400" dirty="0" smtClean="0">
                <a:latin typeface="Arial" panose="020B0604020202020204" pitchFamily="34" charset="0"/>
                <a:ea typeface="微软雅黑" panose="020B0503020204020204" pitchFamily="34" charset="-122"/>
              </a:endParaRPr>
            </a:p>
          </p:txBody>
        </p:sp>
        <p:sp>
          <p:nvSpPr>
            <p:cNvPr id="11" name="左大括号 10"/>
            <p:cNvSpPr/>
            <p:nvPr/>
          </p:nvSpPr>
          <p:spPr>
            <a:xfrm>
              <a:off x="4327" y="5201"/>
              <a:ext cx="450" cy="121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grpSp>
      <p:sp>
        <p:nvSpPr>
          <p:cNvPr id="17" name="右箭头 16"/>
          <p:cNvSpPr/>
          <p:nvPr/>
        </p:nvSpPr>
        <p:spPr>
          <a:xfrm>
            <a:off x="3196590" y="3279775"/>
            <a:ext cx="897255" cy="1181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33" name="组合 32"/>
          <p:cNvGrpSpPr/>
          <p:nvPr/>
        </p:nvGrpSpPr>
        <p:grpSpPr>
          <a:xfrm>
            <a:off x="2016125" y="3067050"/>
            <a:ext cx="1972945" cy="393700"/>
            <a:chOff x="3175" y="4830"/>
            <a:chExt cx="3107" cy="620"/>
          </a:xfrm>
        </p:grpSpPr>
        <p:sp>
          <p:nvSpPr>
            <p:cNvPr id="13" name="文本框 12"/>
            <p:cNvSpPr txBox="1"/>
            <p:nvPr/>
          </p:nvSpPr>
          <p:spPr>
            <a:xfrm>
              <a:off x="3175" y="4866"/>
              <a:ext cx="1968" cy="584"/>
            </a:xfrm>
            <a:prstGeom prst="rect">
              <a:avLst/>
            </a:prstGeom>
            <a:noFill/>
          </p:spPr>
          <p:txBody>
            <a:bodyPr wrap="none" rtlCol="0" anchor="t">
              <a:spAutoFit/>
            </a:bodyPr>
            <a:p>
              <a:pPr>
                <a:lnSpc>
                  <a:spcPct val="130000"/>
                </a:lnSpc>
              </a:pPr>
              <a:r>
                <a:rPr lang="zh-CN" altLang="en-US" sz="1400" dirty="0" smtClean="0">
                  <a:solidFill>
                    <a:srgbClr val="523A2C"/>
                  </a:solidFill>
                  <a:latin typeface="华文细黑" panose="02010600040101010101" pitchFamily="2" charset="-122"/>
                  <a:ea typeface="华文细黑" panose="02010600040101010101" pitchFamily="2" charset="-122"/>
                  <a:sym typeface="+mn-ea"/>
                </a:rPr>
                <a:t>压电材料两端</a:t>
              </a:r>
              <a:endParaRPr lang="zh-CN" altLang="en-US" sz="1400" dirty="0" smtClean="0">
                <a:latin typeface="Arial" panose="020B0604020202020204" pitchFamily="34" charset="0"/>
                <a:ea typeface="微软雅黑" panose="020B0503020204020204" pitchFamily="34" charset="-122"/>
              </a:endParaRPr>
            </a:p>
          </p:txBody>
        </p:sp>
        <p:sp>
          <p:nvSpPr>
            <p:cNvPr id="21" name="文本框 20"/>
            <p:cNvSpPr txBox="1"/>
            <p:nvPr/>
          </p:nvSpPr>
          <p:spPr>
            <a:xfrm>
              <a:off x="5034" y="4830"/>
              <a:ext cx="1248" cy="521"/>
            </a:xfrm>
            <a:prstGeom prst="rect">
              <a:avLst/>
            </a:prstGeom>
            <a:noFill/>
          </p:spPr>
          <p:txBody>
            <a:bodyPr wrap="none" rtlCol="0" anchor="t">
              <a:spAutoFit/>
            </a:bodyPr>
            <a:p>
              <a:pPr>
                <a:lnSpc>
                  <a:spcPct val="130000"/>
                </a:lnSpc>
              </a:pPr>
              <a:r>
                <a:rPr lang="zh-CN" altLang="en-US" sz="1200" dirty="0" smtClean="0">
                  <a:solidFill>
                    <a:srgbClr val="523A2C"/>
                  </a:solidFill>
                  <a:latin typeface="华文细黑" panose="02010600040101010101" pitchFamily="2" charset="-122"/>
                  <a:ea typeface="华文细黑" panose="02010600040101010101" pitchFamily="2" charset="-122"/>
                  <a:sym typeface="+mn-ea"/>
                </a:rPr>
                <a:t>激励电压</a:t>
              </a:r>
              <a:endParaRPr lang="zh-CN" altLang="en-US" sz="1200" dirty="0" smtClean="0">
                <a:solidFill>
                  <a:srgbClr val="523A2C"/>
                </a:solidFill>
                <a:latin typeface="华文细黑" panose="02010600040101010101" pitchFamily="2" charset="-122"/>
                <a:ea typeface="华文细黑" panose="02010600040101010101" pitchFamily="2" charset="-122"/>
                <a:sym typeface="+mn-ea"/>
              </a:endParaRPr>
            </a:p>
          </p:txBody>
        </p:sp>
      </p:grpSp>
      <p:sp>
        <p:nvSpPr>
          <p:cNvPr id="25" name="文本框 24"/>
          <p:cNvSpPr txBox="1"/>
          <p:nvPr/>
        </p:nvSpPr>
        <p:spPr>
          <a:xfrm>
            <a:off x="4093845" y="2950210"/>
            <a:ext cx="5831205" cy="650240"/>
          </a:xfrm>
          <a:prstGeom prst="rect">
            <a:avLst/>
          </a:prstGeom>
          <a:noFill/>
        </p:spPr>
        <p:txBody>
          <a:bodyPr wrap="square" rtlCol="0" anchor="t">
            <a:spAutoFit/>
          </a:bodyPr>
          <a:p>
            <a:pPr>
              <a:lnSpc>
                <a:spcPct val="130000"/>
              </a:lnSpc>
            </a:pPr>
            <a:r>
              <a:rPr lang="zh-CN" altLang="en-US" sz="1400" dirty="0" smtClean="0">
                <a:solidFill>
                  <a:srgbClr val="523A2C"/>
                </a:solidFill>
                <a:latin typeface="华文细黑" panose="02010600040101010101" pitchFamily="2" charset="-122"/>
                <a:ea typeface="华文细黑" panose="02010600040101010101" pitchFamily="2" charset="-122"/>
                <a:sym typeface="+mn-ea"/>
              </a:rPr>
              <a:t>钹型可以将压电材料的微⼩径向位移放大为帽的轴向振动。</a:t>
            </a:r>
            <a:endParaRPr lang="zh-CN" altLang="en-US" sz="1400" dirty="0" smtClean="0">
              <a:solidFill>
                <a:srgbClr val="523A2C"/>
              </a:solidFill>
              <a:latin typeface="华文细黑" panose="02010600040101010101" pitchFamily="2" charset="-122"/>
              <a:ea typeface="华文细黑" panose="02010600040101010101" pitchFamily="2" charset="-122"/>
              <a:sym typeface="+mn-ea"/>
            </a:endParaRPr>
          </a:p>
          <a:p>
            <a:pPr>
              <a:lnSpc>
                <a:spcPct val="130000"/>
              </a:lnSpc>
            </a:pPr>
            <a:r>
              <a:rPr lang="zh-CN" altLang="en-US" sz="1400" dirty="0">
                <a:solidFill>
                  <a:srgbClr val="523A2C"/>
                </a:solidFill>
                <a:latin typeface="华文细黑" panose="02010600040101010101" pitchFamily="2" charset="-122"/>
                <a:ea typeface="华文细黑" panose="02010600040101010101" pitchFamily="2" charset="-122"/>
                <a:sym typeface="+mn-ea"/>
              </a:rPr>
              <a:t>整体的主要辐射⾯变为⾦属帽的上下表⾯，辐射效率大大提⾼</a:t>
            </a:r>
            <a:endParaRPr lang="zh-CN" altLang="en-US" sz="1400" dirty="0" smtClean="0">
              <a:latin typeface="Arial" panose="020B0604020202020204" pitchFamily="34" charset="0"/>
              <a:ea typeface="微软雅黑" panose="020B0503020204020204" pitchFamily="34" charset="-122"/>
            </a:endParaRPr>
          </a:p>
        </p:txBody>
      </p:sp>
      <p:sp>
        <p:nvSpPr>
          <p:cNvPr id="35" name="右箭头 34"/>
          <p:cNvSpPr/>
          <p:nvPr/>
        </p:nvSpPr>
        <p:spPr>
          <a:xfrm>
            <a:off x="2999740" y="3936365"/>
            <a:ext cx="861695" cy="1308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6" name="文本框 35"/>
          <p:cNvSpPr txBox="1"/>
          <p:nvPr/>
        </p:nvSpPr>
        <p:spPr>
          <a:xfrm>
            <a:off x="3265805" y="3722370"/>
            <a:ext cx="487680" cy="330835"/>
          </a:xfrm>
          <a:prstGeom prst="rect">
            <a:avLst/>
          </a:prstGeom>
          <a:noFill/>
        </p:spPr>
        <p:txBody>
          <a:bodyPr wrap="none" rtlCol="0" anchor="t">
            <a:spAutoFit/>
          </a:bodyPr>
          <a:p>
            <a:pPr>
              <a:lnSpc>
                <a:spcPct val="130000"/>
              </a:lnSpc>
            </a:pPr>
            <a:r>
              <a:rPr lang="zh-CN" altLang="en-US" sz="1200" dirty="0" smtClean="0">
                <a:solidFill>
                  <a:srgbClr val="523A2C"/>
                </a:solidFill>
                <a:latin typeface="华文细黑" panose="02010600040101010101" pitchFamily="2" charset="-122"/>
                <a:ea typeface="华文细黑" panose="02010600040101010101" pitchFamily="2" charset="-122"/>
                <a:sym typeface="+mn-ea"/>
              </a:rPr>
              <a:t>应力</a:t>
            </a:r>
            <a:endParaRPr lang="zh-CN" altLang="en-US" sz="1200" dirty="0" smtClean="0">
              <a:solidFill>
                <a:srgbClr val="523A2C"/>
              </a:solidFill>
              <a:latin typeface="华文细黑" panose="02010600040101010101" pitchFamily="2" charset="-122"/>
              <a:ea typeface="华文细黑" panose="02010600040101010101" pitchFamily="2" charset="-122"/>
              <a:sym typeface="+mn-ea"/>
            </a:endParaRPr>
          </a:p>
        </p:txBody>
      </p:sp>
      <p:sp>
        <p:nvSpPr>
          <p:cNvPr id="37" name="文本框 36"/>
          <p:cNvSpPr txBox="1"/>
          <p:nvPr/>
        </p:nvSpPr>
        <p:spPr>
          <a:xfrm>
            <a:off x="3591560" y="3830320"/>
            <a:ext cx="3063875" cy="521970"/>
          </a:xfrm>
          <a:prstGeom prst="rect">
            <a:avLst/>
          </a:prstGeom>
          <a:noFill/>
        </p:spPr>
        <p:txBody>
          <a:bodyPr wrap="square" rtlCol="0" anchor="t">
            <a:spAutoFit/>
          </a:bodyPr>
          <a:p>
            <a:pPr algn="ctr"/>
            <a:r>
              <a:rPr lang="zh-CN" altLang="en-US" sz="1400" dirty="0" smtClean="0">
                <a:solidFill>
                  <a:srgbClr val="523A2C"/>
                </a:solidFill>
                <a:latin typeface="华文细黑" panose="02010600040101010101" pitchFamily="2" charset="-122"/>
                <a:ea typeface="华文细黑" panose="02010600040101010101" pitchFamily="2" charset="-122"/>
                <a:sym typeface="+mn-ea"/>
              </a:rPr>
              <a:t>金属端帽：将端帽上的轴向应力</a:t>
            </a:r>
            <a:endParaRPr lang="zh-CN" altLang="en-US" sz="1400" dirty="0" smtClean="0">
              <a:solidFill>
                <a:srgbClr val="523A2C"/>
              </a:solidFill>
              <a:latin typeface="华文细黑" panose="02010600040101010101" pitchFamily="2" charset="-122"/>
              <a:ea typeface="华文细黑" panose="02010600040101010101" pitchFamily="2" charset="-122"/>
              <a:sym typeface="+mn-ea"/>
            </a:endParaRPr>
          </a:p>
          <a:p>
            <a:pPr algn="ctr"/>
            <a:endParaRPr lang="zh-CN" altLang="en-US" sz="1400" dirty="0" smtClean="0">
              <a:latin typeface="Arial" panose="020B0604020202020204" pitchFamily="34" charset="0"/>
              <a:ea typeface="微软雅黑" panose="020B0503020204020204" pitchFamily="34" charset="-122"/>
            </a:endParaRPr>
          </a:p>
        </p:txBody>
      </p:sp>
      <p:grpSp>
        <p:nvGrpSpPr>
          <p:cNvPr id="44" name="组合 43"/>
          <p:cNvGrpSpPr/>
          <p:nvPr/>
        </p:nvGrpSpPr>
        <p:grpSpPr>
          <a:xfrm>
            <a:off x="6372860" y="3718560"/>
            <a:ext cx="712470" cy="464820"/>
            <a:chOff x="10379" y="5856"/>
            <a:chExt cx="1122" cy="732"/>
          </a:xfrm>
        </p:grpSpPr>
        <p:sp>
          <p:nvSpPr>
            <p:cNvPr id="39" name="文本框 38"/>
            <p:cNvSpPr txBox="1"/>
            <p:nvPr/>
          </p:nvSpPr>
          <p:spPr>
            <a:xfrm>
              <a:off x="10597" y="6202"/>
              <a:ext cx="688" cy="386"/>
            </a:xfrm>
            <a:prstGeom prst="rect">
              <a:avLst/>
            </a:prstGeom>
            <a:noFill/>
          </p:spPr>
          <p:txBody>
            <a:bodyPr wrap="none" rtlCol="0" anchor="t">
              <a:spAutoFit/>
            </a:bodyPr>
            <a:p>
              <a:pPr algn="ctr"/>
              <a:r>
                <a:rPr lang="zh-CN" altLang="en-US" sz="1000" dirty="0" smtClean="0">
                  <a:solidFill>
                    <a:srgbClr val="523A2C"/>
                  </a:solidFill>
                  <a:latin typeface="华文细黑" panose="02010600040101010101" pitchFamily="2" charset="-122"/>
                  <a:ea typeface="华文细黑" panose="02010600040101010101" pitchFamily="2" charset="-122"/>
                  <a:sym typeface="+mn-ea"/>
                </a:rPr>
                <a:t>放大</a:t>
              </a:r>
              <a:endParaRPr lang="zh-CN" altLang="en-US" sz="1000" dirty="0" smtClean="0">
                <a:solidFill>
                  <a:srgbClr val="523A2C"/>
                </a:solidFill>
                <a:latin typeface="华文细黑" panose="02010600040101010101" pitchFamily="2" charset="-122"/>
                <a:ea typeface="华文细黑" panose="02010600040101010101" pitchFamily="2" charset="-122"/>
                <a:sym typeface="+mn-ea"/>
              </a:endParaRPr>
            </a:p>
          </p:txBody>
        </p:sp>
        <p:grpSp>
          <p:nvGrpSpPr>
            <p:cNvPr id="43" name="组合 42"/>
            <p:cNvGrpSpPr/>
            <p:nvPr/>
          </p:nvGrpSpPr>
          <p:grpSpPr>
            <a:xfrm>
              <a:off x="10379" y="5856"/>
              <a:ext cx="1122" cy="461"/>
              <a:chOff x="10379" y="5856"/>
              <a:chExt cx="1122" cy="461"/>
            </a:xfrm>
          </p:grpSpPr>
          <p:sp>
            <p:nvSpPr>
              <p:cNvPr id="38" name="右箭头 37"/>
              <p:cNvSpPr/>
              <p:nvPr/>
            </p:nvSpPr>
            <p:spPr>
              <a:xfrm>
                <a:off x="10379" y="6199"/>
                <a:ext cx="1123" cy="11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0" name="文本框 39"/>
              <p:cNvSpPr txBox="1"/>
              <p:nvPr/>
            </p:nvSpPr>
            <p:spPr>
              <a:xfrm>
                <a:off x="10596" y="5856"/>
                <a:ext cx="688" cy="386"/>
              </a:xfrm>
              <a:prstGeom prst="rect">
                <a:avLst/>
              </a:prstGeom>
              <a:noFill/>
            </p:spPr>
            <p:txBody>
              <a:bodyPr wrap="none" rtlCol="0" anchor="t">
                <a:spAutoFit/>
              </a:bodyPr>
              <a:p>
                <a:pPr algn="ctr"/>
                <a:r>
                  <a:rPr lang="zh-CN" altLang="en-US" sz="1000" dirty="0" smtClean="0">
                    <a:solidFill>
                      <a:srgbClr val="523A2C"/>
                    </a:solidFill>
                    <a:latin typeface="华文细黑" panose="02010600040101010101" pitchFamily="2" charset="-122"/>
                    <a:ea typeface="华文细黑" panose="02010600040101010101" pitchFamily="2" charset="-122"/>
                    <a:sym typeface="+mn-ea"/>
                  </a:rPr>
                  <a:t>转换</a:t>
                </a:r>
                <a:endParaRPr lang="zh-CN" altLang="en-US" sz="1000" dirty="0" smtClean="0">
                  <a:solidFill>
                    <a:srgbClr val="523A2C"/>
                  </a:solidFill>
                  <a:latin typeface="华文细黑" panose="02010600040101010101" pitchFamily="2" charset="-122"/>
                  <a:ea typeface="华文细黑" panose="02010600040101010101" pitchFamily="2" charset="-122"/>
                  <a:sym typeface="+mn-ea"/>
                </a:endParaRPr>
              </a:p>
            </p:txBody>
          </p:sp>
        </p:grpSp>
      </p:grpSp>
      <p:sp>
        <p:nvSpPr>
          <p:cNvPr id="42" name="文本框 41"/>
          <p:cNvSpPr txBox="1"/>
          <p:nvPr/>
        </p:nvSpPr>
        <p:spPr>
          <a:xfrm>
            <a:off x="2763520" y="4183380"/>
            <a:ext cx="9428480" cy="306705"/>
          </a:xfrm>
          <a:prstGeom prst="rect">
            <a:avLst/>
          </a:prstGeom>
          <a:noFill/>
        </p:spPr>
        <p:txBody>
          <a:bodyPr wrap="none" rtlCol="0" anchor="t">
            <a:spAutoFit/>
          </a:bodyPr>
          <a:p>
            <a:pPr algn="ctr"/>
            <a:r>
              <a:rPr lang="zh-CN" altLang="en-US" sz="1400" dirty="0" smtClean="0">
                <a:solidFill>
                  <a:srgbClr val="523A2C"/>
                </a:solidFill>
                <a:latin typeface="华文细黑" panose="02010600040101010101" pitchFamily="2" charset="-122"/>
                <a:ea typeface="华文细黑" panose="02010600040101010101" pitchFamily="2" charset="-122"/>
                <a:sym typeface="+mn-ea"/>
              </a:rPr>
              <a:t>使压电材料上的应力分布更加均匀，产生的电压更稳定高效，产生能量效率大大提高，且使其换能器本身的承受力增强</a:t>
            </a:r>
            <a:endParaRPr lang="zh-CN" altLang="en-US" sz="1400" dirty="0" smtClean="0">
              <a:latin typeface="Arial" panose="020B0604020202020204" pitchFamily="34" charset="0"/>
              <a:ea typeface="微软雅黑" panose="020B0503020204020204" pitchFamily="34" charset="-122"/>
            </a:endParaRPr>
          </a:p>
        </p:txBody>
      </p:sp>
      <p:sp>
        <p:nvSpPr>
          <p:cNvPr id="45" name="文本框 44"/>
          <p:cNvSpPr txBox="1"/>
          <p:nvPr/>
        </p:nvSpPr>
        <p:spPr>
          <a:xfrm>
            <a:off x="7085965" y="3789045"/>
            <a:ext cx="2672080" cy="370840"/>
          </a:xfrm>
          <a:prstGeom prst="rect">
            <a:avLst/>
          </a:prstGeom>
          <a:noFill/>
        </p:spPr>
        <p:txBody>
          <a:bodyPr wrap="none" rtlCol="0" anchor="t">
            <a:spAutoFit/>
          </a:bodyPr>
          <a:p>
            <a:pPr>
              <a:lnSpc>
                <a:spcPct val="130000"/>
              </a:lnSpc>
            </a:pPr>
            <a:r>
              <a:rPr lang="zh-CN" altLang="en-US" sz="1400" dirty="0" smtClean="0">
                <a:solidFill>
                  <a:srgbClr val="523A2C"/>
                </a:solidFill>
                <a:latin typeface="华文细黑" panose="02010600040101010101" pitchFamily="2" charset="-122"/>
                <a:ea typeface="华文细黑" panose="02010600040101010101" pitchFamily="2" charset="-122"/>
                <a:sym typeface="+mn-ea"/>
              </a:rPr>
              <a:t>作用在压电材料上的径向拉应力</a:t>
            </a:r>
            <a:endParaRPr lang="zh-CN" altLang="en-US" sz="1400" dirty="0" smtClean="0">
              <a:latin typeface="Arial" panose="020B0604020202020204" pitchFamily="34" charset="0"/>
              <a:ea typeface="微软雅黑" panose="020B0503020204020204" pitchFamily="34" charset="-122"/>
            </a:endParaRPr>
          </a:p>
        </p:txBody>
      </p:sp>
      <p:sp>
        <p:nvSpPr>
          <p:cNvPr id="100" name="文本框 99"/>
          <p:cNvSpPr txBox="1"/>
          <p:nvPr/>
        </p:nvSpPr>
        <p:spPr>
          <a:xfrm>
            <a:off x="984250" y="5179060"/>
            <a:ext cx="10570210" cy="1076325"/>
          </a:xfrm>
          <a:prstGeom prst="rect">
            <a:avLst/>
          </a:prstGeom>
          <a:noFill/>
          <a:ln w="9525">
            <a:noFill/>
          </a:ln>
        </p:spPr>
        <p:txBody>
          <a:bodyPr wrap="square">
            <a:spAutoFit/>
          </a:bodyPr>
          <a:p>
            <a:pPr indent="304800"/>
            <a:r>
              <a:rPr lang="zh-CN" sz="1600" b="0">
                <a:latin typeface="Calibri" panose="020F0502020204030204" charset="0"/>
                <a:ea typeface="宋体" panose="02010600030101010101" pitchFamily="2" charset="-122"/>
              </a:rPr>
              <a:t>如今其也由十分广泛的应用，如其作为人流密集的地铁站、车流量大的公路上的能量收集器对地面上损失的机械能进行二次收集，再对外供电或储存于电容当中。在医学当中，钹型设计可应用于全膝关节置换术等骨科手术，对植入人体中的嵌入式传感器提供电能，普通换能器的体积不符合这种植入空间有限的情况但是钹型换能器可以。在海洋勘测方面，在水下装备如潜艇、鱼雷、水下无人机、水下机器人等耐压水听器的相关研究中广泛应用。</a:t>
            </a:r>
            <a:endParaRPr lang="zh-CN" sz="1600" b="0">
              <a:latin typeface="Calibri" panose="020F0502020204030204"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265555" y="3303905"/>
            <a:ext cx="9660255" cy="1014730"/>
          </a:xfrm>
          <a:prstGeom prst="rect">
            <a:avLst/>
          </a:prstGeom>
          <a:noFill/>
          <a:ln>
            <a:solidFill>
              <a:srgbClr val="523A2C"/>
            </a:solidFill>
          </a:ln>
          <a:extLst>
            <a:ext uri="{909E8E84-426E-40DD-AFC4-6F175D3DCCD1}">
              <a14:hiddenFill xmlns:a14="http://schemas.microsoft.com/office/drawing/2010/main">
                <a:solidFill>
                  <a:schemeClr val="tx2"/>
                </a:solidFill>
              </a14:hiddenFill>
            </a:ext>
          </a:extLst>
        </p:spPr>
        <p:txBody>
          <a:bodyPr wrap="square">
            <a:spAutoFit/>
          </a:bodyPr>
          <a:lstStyle/>
          <a:p>
            <a:pPr algn="l" fontAlgn="auto"/>
            <a:r>
              <a:rPr lang="en-US" altLang="zh-CN" sz="2000" dirty="0">
                <a:solidFill>
                  <a:srgbClr val="523A2C"/>
                </a:solidFill>
                <a:latin typeface="华文细黑" panose="02010600040101010101" pitchFamily="2" charset="-122"/>
                <a:ea typeface="华文细黑" panose="02010600040101010101" pitchFamily="2" charset="-122"/>
                <a:sym typeface="+mn-ea"/>
              </a:rPr>
              <a:t>       </a:t>
            </a:r>
            <a:r>
              <a:rPr lang="zh-CN" altLang="en-US" sz="2000" dirty="0">
                <a:solidFill>
                  <a:srgbClr val="523A2C"/>
                </a:solidFill>
                <a:latin typeface="华文细黑" panose="02010600040101010101" pitchFamily="2" charset="-122"/>
                <a:ea typeface="华文细黑" panose="02010600040101010101" pitchFamily="2" charset="-122"/>
                <a:sym typeface="+mn-ea"/>
              </a:rPr>
              <a:t>由压电圆盘和在圆盘两侧相粘合的钹型金属端帽所构成，</a:t>
            </a:r>
            <a:r>
              <a:rPr lang="zh-CN" altLang="en-US" sz="2000" dirty="0">
                <a:solidFill>
                  <a:srgbClr val="523A2C"/>
                </a:solidFill>
                <a:latin typeface="华文细黑" panose="02010600040101010101" pitchFamily="2" charset="-122"/>
                <a:ea typeface="华文细黑" panose="02010600040101010101" pitchFamily="2" charset="-122"/>
                <a:sym typeface="+mn-ea"/>
              </a:rPr>
              <a:t>通过对该换能器表面施加应力，即对钹型金属端帽施加载荷，使其产生形变将机械能转换成电能。</a:t>
            </a:r>
            <a:endParaRPr lang="zh-CN" altLang="en-US" sz="2000" dirty="0">
              <a:solidFill>
                <a:srgbClr val="523A2C"/>
              </a:solidFill>
              <a:latin typeface="华文细黑" panose="02010600040101010101" pitchFamily="2" charset="-122"/>
              <a:ea typeface="华文细黑" panose="02010600040101010101" pitchFamily="2" charset="-122"/>
              <a:sym typeface="+mn-ea"/>
            </a:endParaRPr>
          </a:p>
          <a:p>
            <a:pPr algn="l" fontAlgn="auto"/>
            <a:endParaRPr lang="zh-CN" altLang="en-US" sz="2000" dirty="0">
              <a:solidFill>
                <a:srgbClr val="523A2C"/>
              </a:solidFill>
              <a:latin typeface="华文细黑" panose="02010600040101010101" pitchFamily="2" charset="-122"/>
              <a:ea typeface="华文细黑" panose="02010600040101010101" pitchFamily="2" charset="-122"/>
              <a:sym typeface="+mn-ea"/>
            </a:endParaRPr>
          </a:p>
        </p:txBody>
      </p:sp>
      <p:pic>
        <p:nvPicPr>
          <p:cNvPr id="57" name="图片 57" descr="图片1"/>
          <p:cNvPicPr>
            <a:picLocks noChangeAspect="1"/>
          </p:cNvPicPr>
          <p:nvPr>
            <p:custDataLst>
              <p:tags r:id="rId1"/>
            </p:custDataLst>
          </p:nvPr>
        </p:nvPicPr>
        <p:blipFill>
          <a:blip r:embed="rId2"/>
          <a:srcRect t="16588" r="-619" b="22373"/>
          <a:stretch>
            <a:fillRect/>
          </a:stretch>
        </p:blipFill>
        <p:spPr>
          <a:xfrm>
            <a:off x="156210" y="888365"/>
            <a:ext cx="6731000" cy="2192020"/>
          </a:xfrm>
          <a:prstGeom prst="rect">
            <a:avLst/>
          </a:prstGeom>
        </p:spPr>
      </p:pic>
      <p:sp>
        <p:nvSpPr>
          <p:cNvPr id="108" name="文本框 107"/>
          <p:cNvSpPr txBox="1"/>
          <p:nvPr/>
        </p:nvSpPr>
        <p:spPr>
          <a:xfrm>
            <a:off x="7052945" y="3851275"/>
            <a:ext cx="5080000" cy="645160"/>
          </a:xfrm>
          <a:prstGeom prst="rect">
            <a:avLst/>
          </a:prstGeom>
          <a:noFill/>
          <a:ln w="9525">
            <a:noFill/>
          </a:ln>
        </p:spPr>
        <p:txBody>
          <a:bodyPr>
            <a:spAutoFit/>
          </a:bodyPr>
          <a:p>
            <a:pPr indent="0" algn="ctr"/>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graphicFrame>
        <p:nvGraphicFramePr>
          <p:cNvPr id="3" name="对象 -2147482537"/>
          <p:cNvGraphicFramePr>
            <a:graphicFrameLocks noChangeAspect="1"/>
          </p:cNvGraphicFramePr>
          <p:nvPr/>
        </p:nvGraphicFramePr>
        <p:xfrm>
          <a:off x="279400" y="5092700"/>
          <a:ext cx="4783455" cy="883285"/>
        </p:xfrm>
        <a:graphic>
          <a:graphicData uri="http://schemas.openxmlformats.org/presentationml/2006/ole">
            <mc:AlternateContent xmlns:mc="http://schemas.openxmlformats.org/markup-compatibility/2006">
              <mc:Choice xmlns:v="urn:schemas-microsoft-com:vml" Requires="v">
                <p:oleObj spid="_x0000_s3076" name="" r:id="rId3" imgW="2438400" imgH="419100" progId="Equation.KSEE3">
                  <p:embed/>
                </p:oleObj>
              </mc:Choice>
              <mc:Fallback>
                <p:oleObj name="" r:id="rId3" imgW="2438400" imgH="419100" progId="Equation.KSEE3">
                  <p:embed/>
                  <p:pic>
                    <p:nvPicPr>
                      <p:cNvPr id="0" name="图片 3075"/>
                      <p:cNvPicPr/>
                      <p:nvPr/>
                    </p:nvPicPr>
                    <p:blipFill>
                      <a:blip r:embed="rId4"/>
                      <a:stretch>
                        <a:fillRect/>
                      </a:stretch>
                    </p:blipFill>
                    <p:spPr>
                      <a:xfrm>
                        <a:off x="279400" y="5092700"/>
                        <a:ext cx="4783455" cy="883285"/>
                      </a:xfrm>
                      <a:prstGeom prst="rect">
                        <a:avLst/>
                      </a:prstGeom>
                      <a:noFill/>
                      <a:ln w="38100">
                        <a:noFill/>
                        <a:miter/>
                      </a:ln>
                    </p:spPr>
                  </p:pic>
                </p:oleObj>
              </mc:Fallback>
            </mc:AlternateContent>
          </a:graphicData>
        </a:graphic>
      </p:graphicFrame>
      <p:grpSp>
        <p:nvGrpSpPr>
          <p:cNvPr id="8" name="组合 7"/>
          <p:cNvGrpSpPr/>
          <p:nvPr/>
        </p:nvGrpSpPr>
        <p:grpSpPr>
          <a:xfrm>
            <a:off x="257175" y="0"/>
            <a:ext cx="4533900" cy="790038"/>
            <a:chOff x="5962" y="2230"/>
            <a:chExt cx="7140" cy="1244"/>
          </a:xfrm>
        </p:grpSpPr>
        <p:sp>
          <p:nvSpPr>
            <p:cNvPr id="17" name="椭圆 16"/>
            <p:cNvSpPr/>
            <p:nvPr/>
          </p:nvSpPr>
          <p:spPr>
            <a:xfrm>
              <a:off x="5962" y="2230"/>
              <a:ext cx="1127" cy="1047"/>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523A2C"/>
                </a:solidFill>
              </a:endParaRPr>
            </a:p>
          </p:txBody>
        </p:sp>
        <p:grpSp>
          <p:nvGrpSpPr>
            <p:cNvPr id="18" name="组合 17"/>
            <p:cNvGrpSpPr/>
            <p:nvPr/>
          </p:nvGrpSpPr>
          <p:grpSpPr>
            <a:xfrm>
              <a:off x="5997" y="2294"/>
              <a:ext cx="7105" cy="1180"/>
              <a:chOff x="7003" y="521"/>
              <a:chExt cx="7105" cy="1180"/>
            </a:xfrm>
          </p:grpSpPr>
          <p:sp>
            <p:nvSpPr>
              <p:cNvPr id="19" name="MH_Others_1"/>
              <p:cNvSpPr txBox="1"/>
              <p:nvPr>
                <p:custDataLst>
                  <p:tags r:id="rId5"/>
                </p:custDataLst>
              </p:nvPr>
            </p:nvSpPr>
            <p:spPr>
              <a:xfrm>
                <a:off x="7003" y="669"/>
                <a:ext cx="1057" cy="1032"/>
              </a:xfrm>
              <a:prstGeom prst="rect">
                <a:avLst/>
              </a:prstGeom>
              <a:noFill/>
              <a:effectLst>
                <a:reflection endPos="0" dist="50800" dir="5400000" sy="-100000" algn="bl" rotWithShape="0"/>
              </a:effectLst>
            </p:spPr>
            <p:txBody>
              <a:bodyPr wrap="square" rtlCol="0" anchor="ctr">
                <a:noAutofit/>
              </a:bodyPr>
              <a:p>
                <a:pPr algn="ctr"/>
                <a:r>
                  <a:rPr lang="en-US" altLang="zh-CN" sz="4000" dirty="0" smtClean="0">
                    <a:solidFill>
                      <a:srgbClr val="523A2C"/>
                    </a:solidFill>
                    <a:latin typeface="ISOCP" panose="00000400000000000000" pitchFamily="2" charset="0"/>
                    <a:ea typeface="造字工房悦黑（非商用）常规体" pitchFamily="50" charset="-122"/>
                    <a:cs typeface="ISOCP" panose="00000400000000000000" pitchFamily="2" charset="0"/>
                  </a:rPr>
                  <a:t>3</a:t>
                </a:r>
                <a:endParaRPr lang="en-US" altLang="zh-CN" sz="4000" dirty="0" smtClean="0">
                  <a:solidFill>
                    <a:srgbClr val="523A2C"/>
                  </a:solidFill>
                  <a:latin typeface="ISOCP" panose="00000400000000000000" pitchFamily="2" charset="0"/>
                  <a:ea typeface="造字工房悦黑（非商用）常规体" pitchFamily="50" charset="-122"/>
                  <a:cs typeface="ISOCP" panose="00000400000000000000" pitchFamily="2" charset="0"/>
                </a:endParaRPr>
              </a:p>
            </p:txBody>
          </p:sp>
          <p:grpSp>
            <p:nvGrpSpPr>
              <p:cNvPr id="20" name="组合 19"/>
              <p:cNvGrpSpPr/>
              <p:nvPr/>
            </p:nvGrpSpPr>
            <p:grpSpPr>
              <a:xfrm>
                <a:off x="7699" y="521"/>
                <a:ext cx="6409" cy="1180"/>
                <a:chOff x="5958" y="3987"/>
                <a:chExt cx="6409" cy="1180"/>
              </a:xfrm>
            </p:grpSpPr>
            <p:sp>
              <p:nvSpPr>
                <p:cNvPr id="21" name="椭圆 20"/>
                <p:cNvSpPr/>
                <p:nvPr/>
              </p:nvSpPr>
              <p:spPr>
                <a:xfrm>
                  <a:off x="5958" y="4515"/>
                  <a:ext cx="652" cy="652"/>
                </a:xfrm>
                <a:prstGeom prst="ellipse">
                  <a:avLst/>
                </a:pr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523A2C"/>
                    </a:solidFill>
                  </a:endParaRPr>
                </a:p>
              </p:txBody>
            </p:sp>
            <p:sp>
              <p:nvSpPr>
                <p:cNvPr id="22" name="矩形 21"/>
                <p:cNvSpPr/>
                <p:nvPr/>
              </p:nvSpPr>
              <p:spPr>
                <a:xfrm>
                  <a:off x="6319" y="3987"/>
                  <a:ext cx="6048" cy="919"/>
                </a:xfrm>
                <a:prstGeom prst="rect">
                  <a:avLst/>
                </a:prstGeom>
              </p:spPr>
              <p:txBody>
                <a:bodyPr wrap="none">
                  <a:spAutoFit/>
                </a:bodyPr>
                <a:p>
                  <a:pPr algn="ctr"/>
                  <a:r>
                    <a:rPr lang="zh-CN" altLang="en-US" sz="3200" dirty="0">
                      <a:solidFill>
                        <a:srgbClr val="523A2C"/>
                      </a:solidFill>
                      <a:latin typeface="华文细黑" panose="02010600040101010101" pitchFamily="2" charset="-122"/>
                      <a:ea typeface="华文细黑" panose="02010600040101010101" pitchFamily="2" charset="-122"/>
                      <a:sym typeface="+mn-ea"/>
                    </a:rPr>
                    <a:t>基本原理及理论计算</a:t>
                  </a:r>
                  <a:endParaRPr lang="zh-CN" altLang="en-US" sz="3200" dirty="0">
                    <a:solidFill>
                      <a:srgbClr val="523A2C"/>
                    </a:solidFill>
                    <a:latin typeface="华文细黑" panose="02010600040101010101" pitchFamily="2" charset="-122"/>
                    <a:ea typeface="华文细黑" panose="02010600040101010101" pitchFamily="2" charset="-122"/>
                    <a:sym typeface="+mn-ea"/>
                  </a:endParaRPr>
                </a:p>
              </p:txBody>
            </p:sp>
          </p:grpSp>
        </p:grpSp>
      </p:grpSp>
      <p:sp>
        <p:nvSpPr>
          <p:cNvPr id="100" name="文本框 99"/>
          <p:cNvSpPr txBox="1"/>
          <p:nvPr/>
        </p:nvSpPr>
        <p:spPr>
          <a:xfrm>
            <a:off x="156210" y="4496435"/>
            <a:ext cx="5080000" cy="398780"/>
          </a:xfrm>
          <a:prstGeom prst="rect">
            <a:avLst/>
          </a:prstGeom>
          <a:noFill/>
          <a:ln w="9525">
            <a:noFill/>
          </a:ln>
        </p:spPr>
        <p:txBody>
          <a:bodyPr>
            <a:spAutoFit/>
          </a:bodyPr>
          <a:p>
            <a:pPr indent="0"/>
            <a:r>
              <a:rPr lang="zh-CN" altLang="en-US" sz="2000" b="0" dirty="0">
                <a:solidFill>
                  <a:srgbClr val="523A2C"/>
                </a:solidFill>
                <a:latin typeface="华文细黑" panose="02010600040101010101" pitchFamily="2" charset="-122"/>
                <a:ea typeface="华文细黑" panose="02010600040101010101" pitchFamily="2" charset="-122"/>
              </a:rPr>
              <a:t>钹型压电换能器的开路电压</a:t>
            </a:r>
            <a:endParaRPr lang="zh-CN" altLang="en-US" sz="2000" b="0">
              <a:latin typeface="Times New Roman" panose="02020603050405020304" charset="0"/>
              <a:ea typeface="宋体" panose="02010600030101010101" pitchFamily="2" charset="-122"/>
            </a:endParaRPr>
          </a:p>
        </p:txBody>
      </p:sp>
      <p:grpSp>
        <p:nvGrpSpPr>
          <p:cNvPr id="42" name="组合 41"/>
          <p:cNvGrpSpPr/>
          <p:nvPr/>
        </p:nvGrpSpPr>
        <p:grpSpPr>
          <a:xfrm>
            <a:off x="5236210" y="4529455"/>
            <a:ext cx="7049135" cy="2009775"/>
            <a:chOff x="8006" y="7021"/>
            <a:chExt cx="11101" cy="3165"/>
          </a:xfrm>
        </p:grpSpPr>
        <p:pic>
          <p:nvPicPr>
            <p:cNvPr id="40" name="图片 39" descr="UD3`SQ`8X9]G3~}OI82ODMM"/>
            <p:cNvPicPr>
              <a:picLocks noChangeAspect="1"/>
            </p:cNvPicPr>
            <p:nvPr/>
          </p:nvPicPr>
          <p:blipFill>
            <a:blip r:embed="rId6"/>
            <a:stretch>
              <a:fillRect/>
            </a:stretch>
          </p:blipFill>
          <p:spPr>
            <a:xfrm>
              <a:off x="8006" y="7021"/>
              <a:ext cx="5895" cy="3165"/>
            </a:xfrm>
            <a:prstGeom prst="rect">
              <a:avLst/>
            </a:prstGeom>
          </p:spPr>
        </p:pic>
        <p:pic>
          <p:nvPicPr>
            <p:cNvPr id="41" name="图片 40" descr="RA`XX`A]2HV~BW4ZHW[1J[J"/>
            <p:cNvPicPr>
              <a:picLocks noChangeAspect="1"/>
            </p:cNvPicPr>
            <p:nvPr/>
          </p:nvPicPr>
          <p:blipFill>
            <a:blip r:embed="rId7"/>
            <a:stretch>
              <a:fillRect/>
            </a:stretch>
          </p:blipFill>
          <p:spPr>
            <a:xfrm>
              <a:off x="13737" y="7081"/>
              <a:ext cx="5370" cy="3105"/>
            </a:xfrm>
            <a:prstGeom prst="rect">
              <a:avLst/>
            </a:prstGeom>
          </p:spPr>
        </p:pic>
      </p:grpSp>
      <p:grpSp>
        <p:nvGrpSpPr>
          <p:cNvPr id="4" name="组合 3"/>
          <p:cNvGrpSpPr/>
          <p:nvPr/>
        </p:nvGrpSpPr>
        <p:grpSpPr>
          <a:xfrm>
            <a:off x="7052945" y="789940"/>
            <a:ext cx="3265170" cy="2110740"/>
            <a:chOff x="11107" y="1244"/>
            <a:chExt cx="5142" cy="3324"/>
          </a:xfrm>
        </p:grpSpPr>
        <p:pic>
          <p:nvPicPr>
            <p:cNvPr id="37" name="图片 36" descr="E${_Z9KN0DJ{~BZ618W25`D"/>
            <p:cNvPicPr>
              <a:picLocks noChangeAspect="1"/>
            </p:cNvPicPr>
            <p:nvPr/>
          </p:nvPicPr>
          <p:blipFill>
            <a:blip r:embed="rId8"/>
            <a:stretch>
              <a:fillRect/>
            </a:stretch>
          </p:blipFill>
          <p:spPr>
            <a:xfrm>
              <a:off x="11107" y="1244"/>
              <a:ext cx="5143" cy="3324"/>
            </a:xfrm>
            <a:prstGeom prst="rect">
              <a:avLst/>
            </a:prstGeom>
          </p:spPr>
        </p:pic>
        <p:sp>
          <p:nvSpPr>
            <p:cNvPr id="2" name="矩形 1"/>
            <p:cNvSpPr/>
            <p:nvPr/>
          </p:nvSpPr>
          <p:spPr>
            <a:xfrm>
              <a:off x="12097" y="1244"/>
              <a:ext cx="452" cy="5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a:solidFill>
                    <a:schemeClr val="tx1"/>
                  </a:solidFill>
                </a:rPr>
                <a:t>钹</a:t>
              </a:r>
              <a:endParaRPr lang="zh-CN" altLang="en-US" sz="2000">
                <a:solidFill>
                  <a:schemeClr val="tx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rot="10800000" flipH="1" flipV="1">
            <a:off x="6461760" y="2773680"/>
            <a:ext cx="5730240" cy="4084319"/>
          </a:xfrm>
          <a:custGeom>
            <a:avLst/>
            <a:gdLst>
              <a:gd name="connsiteX0" fmla="*/ 4052585 w 7495569"/>
              <a:gd name="connsiteY0" fmla="*/ 0 h 5760400"/>
              <a:gd name="connsiteX1" fmla="*/ 7413052 w 7495569"/>
              <a:gd name="connsiteY1" fmla="*/ 1786746 h 5760400"/>
              <a:gd name="connsiteX2" fmla="*/ 7495569 w 7495569"/>
              <a:gd name="connsiteY2" fmla="*/ 1922573 h 5760400"/>
              <a:gd name="connsiteX3" fmla="*/ 7495569 w 7495569"/>
              <a:gd name="connsiteY3" fmla="*/ 5760400 h 5760400"/>
              <a:gd name="connsiteX4" fmla="*/ 381273 w 7495569"/>
              <a:gd name="connsiteY4" fmla="*/ 5760400 h 5760400"/>
              <a:gd name="connsiteX5" fmla="*/ 318473 w 7495569"/>
              <a:gd name="connsiteY5" fmla="*/ 5630034 h 5760400"/>
              <a:gd name="connsiteX6" fmla="*/ 0 w 7495569"/>
              <a:gd name="connsiteY6" fmla="*/ 4052585 h 5760400"/>
              <a:gd name="connsiteX7" fmla="*/ 4052585 w 7495569"/>
              <a:gd name="connsiteY7" fmla="*/ 0 h 576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95569" h="5760400">
                <a:moveTo>
                  <a:pt x="4052585" y="0"/>
                </a:moveTo>
                <a:cubicBezTo>
                  <a:pt x="5451448" y="0"/>
                  <a:pt x="6684773" y="708752"/>
                  <a:pt x="7413052" y="1786746"/>
                </a:cubicBezTo>
                <a:lnTo>
                  <a:pt x="7495569" y="1922573"/>
                </a:lnTo>
                <a:lnTo>
                  <a:pt x="7495569" y="5760400"/>
                </a:lnTo>
                <a:lnTo>
                  <a:pt x="381273" y="5760400"/>
                </a:lnTo>
                <a:lnTo>
                  <a:pt x="318473" y="5630034"/>
                </a:lnTo>
                <a:cubicBezTo>
                  <a:pt x="113401" y="5145190"/>
                  <a:pt x="0" y="4612131"/>
                  <a:pt x="0" y="4052585"/>
                </a:cubicBezTo>
                <a:cubicBezTo>
                  <a:pt x="0" y="1814404"/>
                  <a:pt x="1814404" y="0"/>
                  <a:pt x="4052585" y="0"/>
                </a:cubicBezTo>
                <a:close/>
              </a:path>
            </a:pathLst>
          </a:cu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1191309" y="1713587"/>
            <a:ext cx="3301902" cy="3301902"/>
          </a:xfrm>
          <a:prstGeom prst="ellipse">
            <a:avLst/>
          </a:pr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5" name="椭圆 4"/>
          <p:cNvSpPr/>
          <p:nvPr/>
        </p:nvSpPr>
        <p:spPr>
          <a:xfrm>
            <a:off x="1499326" y="4709055"/>
            <a:ext cx="636165" cy="636165"/>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grpSp>
        <p:nvGrpSpPr>
          <p:cNvPr id="11" name="组合 10"/>
          <p:cNvGrpSpPr/>
          <p:nvPr/>
        </p:nvGrpSpPr>
        <p:grpSpPr>
          <a:xfrm>
            <a:off x="7659249" y="1102546"/>
            <a:ext cx="611041" cy="611041"/>
            <a:chOff x="9937750" y="2166942"/>
            <a:chExt cx="625475" cy="625475"/>
          </a:xfrm>
        </p:grpSpPr>
        <p:sp>
          <p:nvSpPr>
            <p:cNvPr id="12" name="椭圆 4"/>
            <p:cNvSpPr>
              <a:spLocks noChangeArrowheads="1"/>
            </p:cNvSpPr>
            <p:nvPr/>
          </p:nvSpPr>
          <p:spPr bwMode="auto">
            <a:xfrm>
              <a:off x="9937750" y="2166942"/>
              <a:ext cx="625475" cy="625475"/>
            </a:xfrm>
            <a:prstGeom prst="ellipse">
              <a:avLst/>
            </a:prstGeom>
            <a:solidFill>
              <a:srgbClr val="ECCBCA"/>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523A2C"/>
                </a:solidFill>
                <a:latin typeface="宋体" panose="02010600030101010101" pitchFamily="2" charset="-122"/>
                <a:sym typeface="宋体" panose="02010600030101010101" pitchFamily="2" charset="-122"/>
              </a:endParaRPr>
            </a:p>
          </p:txBody>
        </p:sp>
        <p:sp>
          <p:nvSpPr>
            <p:cNvPr id="13" name="椭圆 5"/>
            <p:cNvSpPr>
              <a:spLocks noChangeArrowheads="1"/>
            </p:cNvSpPr>
            <p:nvPr/>
          </p:nvSpPr>
          <p:spPr bwMode="auto">
            <a:xfrm>
              <a:off x="10061357" y="2290549"/>
              <a:ext cx="378260" cy="378260"/>
            </a:xfrm>
            <a:prstGeom prst="ellipse">
              <a:avLst/>
            </a:prstGeom>
            <a:solidFill>
              <a:srgbClr val="D78F8D"/>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523A2C"/>
                </a:solidFill>
                <a:latin typeface="宋体" panose="02010600030101010101" pitchFamily="2" charset="-122"/>
                <a:sym typeface="宋体" panose="02010600030101010101" pitchFamily="2" charset="-122"/>
              </a:endParaRPr>
            </a:p>
          </p:txBody>
        </p:sp>
      </p:grpSp>
      <p:sp>
        <p:nvSpPr>
          <p:cNvPr id="101" name="文本框 100"/>
          <p:cNvSpPr txBox="1"/>
          <p:nvPr/>
        </p:nvSpPr>
        <p:spPr>
          <a:xfrm>
            <a:off x="3556000" y="-1809115"/>
            <a:ext cx="5080000" cy="460375"/>
          </a:xfrm>
          <a:prstGeom prst="rect">
            <a:avLst/>
          </a:prstGeom>
          <a:noFill/>
          <a:ln w="9525">
            <a:noFill/>
          </a:ln>
        </p:spPr>
        <p:txBody>
          <a:bodyPr>
            <a:spAutoFit/>
          </a:bodyPr>
          <a:p>
            <a:pPr indent="304800" algn="ctr"/>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grpSp>
        <p:nvGrpSpPr>
          <p:cNvPr id="15" name="组合 14"/>
          <p:cNvGrpSpPr/>
          <p:nvPr/>
        </p:nvGrpSpPr>
        <p:grpSpPr>
          <a:xfrm>
            <a:off x="696595" y="233045"/>
            <a:ext cx="11146155" cy="5094605"/>
            <a:chOff x="0" y="366"/>
            <a:chExt cx="17553" cy="8023"/>
          </a:xfrm>
        </p:grpSpPr>
        <p:sp>
          <p:nvSpPr>
            <p:cNvPr id="100" name="文本框 99"/>
            <p:cNvSpPr txBox="1"/>
            <p:nvPr/>
          </p:nvSpPr>
          <p:spPr>
            <a:xfrm>
              <a:off x="0" y="366"/>
              <a:ext cx="8000" cy="725"/>
            </a:xfrm>
            <a:prstGeom prst="rect">
              <a:avLst/>
            </a:prstGeom>
            <a:noFill/>
            <a:ln w="9525">
              <a:noFill/>
            </a:ln>
          </p:spPr>
          <p:txBody>
            <a:bodyPr>
              <a:spAutoFit/>
            </a:bodyPr>
            <a:p>
              <a:pPr indent="304800"/>
              <a:r>
                <a:rPr lang="zh-CN" altLang="en-US" sz="1600" b="0" dirty="0">
                  <a:solidFill>
                    <a:srgbClr val="523A2C"/>
                  </a:solidFill>
                  <a:latin typeface="仿宋" panose="02010609060101010101" charset="-122"/>
                  <a:ea typeface="仿宋" panose="02010609060101010101" charset="-122"/>
                </a:rPr>
                <a:t>在MATLAB中进行初步模拟，改变压电换能器的压电材料的厚度和半径，在相同情况下，各个厚度对应的产生的开路电压如下：</a:t>
              </a:r>
              <a:endParaRPr lang="zh-CN" altLang="en-US" sz="1600" dirty="0">
                <a:solidFill>
                  <a:srgbClr val="523A2C"/>
                </a:solidFill>
                <a:latin typeface="仿宋" panose="02010609060101010101" charset="-122"/>
                <a:ea typeface="仿宋" panose="02010609060101010101" charset="-122"/>
              </a:endParaRPr>
            </a:p>
          </p:txBody>
        </p:sp>
        <p:pic>
          <p:nvPicPr>
            <p:cNvPr id="3" name="图片 2"/>
            <p:cNvPicPr/>
            <p:nvPr/>
          </p:nvPicPr>
          <p:blipFill>
            <a:blip r:embed="rId1"/>
            <a:stretch>
              <a:fillRect/>
            </a:stretch>
          </p:blipFill>
          <p:spPr>
            <a:xfrm>
              <a:off x="327" y="2208"/>
              <a:ext cx="7769" cy="6181"/>
            </a:xfrm>
            <a:prstGeom prst="rect">
              <a:avLst/>
            </a:prstGeom>
            <a:noFill/>
            <a:ln w="9525">
              <a:noFill/>
            </a:ln>
          </p:spPr>
        </p:pic>
        <p:pic>
          <p:nvPicPr>
            <p:cNvPr id="8" name="图片 7"/>
            <p:cNvPicPr/>
            <p:nvPr/>
          </p:nvPicPr>
          <p:blipFill>
            <a:blip r:embed="rId2"/>
            <a:stretch>
              <a:fillRect/>
            </a:stretch>
          </p:blipFill>
          <p:spPr>
            <a:xfrm>
              <a:off x="8230" y="2508"/>
              <a:ext cx="9323" cy="5880"/>
            </a:xfrm>
            <a:prstGeom prst="rect">
              <a:avLst/>
            </a:prstGeom>
            <a:noFill/>
            <a:ln w="9525">
              <a:noFill/>
            </a:ln>
          </p:spPr>
        </p:pic>
      </p:grpSp>
      <p:sp>
        <p:nvSpPr>
          <p:cNvPr id="104" name="文本框 103"/>
          <p:cNvSpPr txBox="1"/>
          <p:nvPr/>
        </p:nvSpPr>
        <p:spPr>
          <a:xfrm>
            <a:off x="3556000" y="8092440"/>
            <a:ext cx="5080000" cy="460375"/>
          </a:xfrm>
          <a:prstGeom prst="rect">
            <a:avLst/>
          </a:prstGeom>
          <a:noFill/>
          <a:ln w="9525">
            <a:noFill/>
          </a:ln>
        </p:spPr>
        <p:txBody>
          <a:bodyPr>
            <a:spAutoFit/>
          </a:bodyPr>
          <a:p>
            <a:pPr indent="304800" algn="ctr"/>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grpSp>
        <p:nvGrpSpPr>
          <p:cNvPr id="16" name="组合 15"/>
          <p:cNvGrpSpPr/>
          <p:nvPr/>
        </p:nvGrpSpPr>
        <p:grpSpPr>
          <a:xfrm>
            <a:off x="-86360" y="-159385"/>
            <a:ext cx="12379960" cy="6946900"/>
            <a:chOff x="-296" y="-443"/>
            <a:chExt cx="19496" cy="10940"/>
          </a:xfrm>
        </p:grpSpPr>
        <p:sp>
          <p:nvSpPr>
            <p:cNvPr id="102" name="文本框 101"/>
            <p:cNvSpPr txBox="1"/>
            <p:nvPr/>
          </p:nvSpPr>
          <p:spPr>
            <a:xfrm>
              <a:off x="8544" y="-443"/>
              <a:ext cx="10656" cy="2179"/>
            </a:xfrm>
            <a:prstGeom prst="rect">
              <a:avLst/>
            </a:prstGeom>
            <a:noFill/>
            <a:ln w="9525">
              <a:noFill/>
            </a:ln>
          </p:spPr>
          <p:txBody>
            <a:bodyPr wrap="square">
              <a:spAutoFit/>
            </a:bodyPr>
            <a:p>
              <a:pPr indent="304800" algn="ctr"/>
              <a:r>
                <a:rPr lang="en-US" sz="1200" b="0">
                  <a:latin typeface="Calibri" panose="020F0502020204030204" charset="0"/>
                  <a:ea typeface="宋体" panose="02010600030101010101" pitchFamily="2" charset="-122"/>
                  <a:cs typeface="宋体" panose="02010600030101010101" pitchFamily="2" charset="-122"/>
                </a:rPr>
                <a:t> </a:t>
              </a:r>
              <a:endParaRPr lang="zh-CN" sz="1200" b="0">
                <a:latin typeface="Calibri" panose="020F0502020204030204" charset="0"/>
                <a:ea typeface="宋体" panose="02010600030101010101" pitchFamily="2" charset="-122"/>
              </a:endParaRPr>
            </a:p>
            <a:p>
              <a:pPr indent="304800" algn="ctr"/>
              <a:r>
                <a:rPr lang="zh-CN" altLang="en-US" sz="1600" b="0" dirty="0">
                  <a:solidFill>
                    <a:srgbClr val="523A2C"/>
                  </a:solidFill>
                  <a:latin typeface="仿宋" panose="02010609060101010101" charset="-122"/>
                  <a:ea typeface="仿宋" panose="02010609060101010101" charset="-122"/>
                </a:rPr>
                <a:t>    当使其他条件均保持不变，仅改变换能器的压电材料的半径时，其不同半径所对应的压电材料的径向应变、环向应变和位移图分别如下： </a:t>
              </a:r>
              <a:endParaRPr lang="zh-CN" altLang="en-US" sz="1600" b="0" dirty="0">
                <a:solidFill>
                  <a:srgbClr val="523A2C"/>
                </a:solidFill>
                <a:latin typeface="仿宋" panose="02010609060101010101" charset="-122"/>
                <a:ea typeface="仿宋" panose="02010609060101010101" charset="-122"/>
              </a:endParaRPr>
            </a:p>
            <a:p>
              <a:pPr indent="304800" algn="ctr"/>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pic>
          <p:nvPicPr>
            <p:cNvPr id="9" name="图片 8"/>
            <p:cNvPicPr/>
            <p:nvPr/>
          </p:nvPicPr>
          <p:blipFill>
            <a:blip r:embed="rId3"/>
            <a:stretch>
              <a:fillRect/>
            </a:stretch>
          </p:blipFill>
          <p:spPr>
            <a:xfrm>
              <a:off x="-296" y="44"/>
              <a:ext cx="8840" cy="6382"/>
            </a:xfrm>
            <a:prstGeom prst="rect">
              <a:avLst/>
            </a:prstGeom>
            <a:noFill/>
            <a:ln w="9525">
              <a:noFill/>
            </a:ln>
          </p:spPr>
        </p:pic>
        <p:pic>
          <p:nvPicPr>
            <p:cNvPr id="10" name="图片 9"/>
            <p:cNvPicPr/>
            <p:nvPr/>
          </p:nvPicPr>
          <p:blipFill>
            <a:blip r:embed="rId4"/>
            <a:stretch>
              <a:fillRect/>
            </a:stretch>
          </p:blipFill>
          <p:spPr>
            <a:xfrm>
              <a:off x="8544" y="873"/>
              <a:ext cx="8906" cy="5772"/>
            </a:xfrm>
            <a:prstGeom prst="rect">
              <a:avLst/>
            </a:prstGeom>
            <a:noFill/>
            <a:ln w="9525">
              <a:noFill/>
            </a:ln>
          </p:spPr>
        </p:pic>
        <p:pic>
          <p:nvPicPr>
            <p:cNvPr id="14" name="图片 13"/>
            <p:cNvPicPr/>
            <p:nvPr/>
          </p:nvPicPr>
          <p:blipFill>
            <a:blip r:embed="rId5"/>
            <a:stretch>
              <a:fillRect/>
            </a:stretch>
          </p:blipFill>
          <p:spPr>
            <a:xfrm>
              <a:off x="3851" y="5369"/>
              <a:ext cx="9013" cy="5128"/>
            </a:xfrm>
            <a:prstGeom prst="rect">
              <a:avLst/>
            </a:prstGeom>
            <a:noFill/>
            <a:ln w="9525">
              <a:noFill/>
            </a:ln>
          </p:spPr>
        </p:pic>
      </p:grpSp>
      <p:sp>
        <p:nvSpPr>
          <p:cNvPr id="105" name="文本框 104"/>
          <p:cNvSpPr txBox="1"/>
          <p:nvPr/>
        </p:nvSpPr>
        <p:spPr>
          <a:xfrm>
            <a:off x="3556000" y="11235055"/>
            <a:ext cx="5080000" cy="460375"/>
          </a:xfrm>
          <a:prstGeom prst="rect">
            <a:avLst/>
          </a:prstGeom>
          <a:noFill/>
          <a:ln w="9525">
            <a:noFill/>
          </a:ln>
        </p:spPr>
        <p:txBody>
          <a:bodyPr>
            <a:spAutoFit/>
          </a:bodyPr>
          <a:p>
            <a:pPr indent="304800" algn="ctr"/>
            <a:r>
              <a:rPr lang="en-US" sz="1200" b="0">
                <a:latin typeface="Calibri" panose="020F0502020204030204" charset="0"/>
                <a:ea typeface="宋体" panose="02010600030101010101" pitchFamily="2" charset="-122"/>
                <a:cs typeface="宋体" panose="02010600030101010101" pitchFamily="2" charset="-122"/>
              </a:rPr>
              <a:t> </a:t>
            </a:r>
            <a:endParaRPr lang="zh-CN" altLang="en-US"/>
          </a:p>
        </p:txBody>
      </p:sp>
      <p:sp>
        <p:nvSpPr>
          <p:cNvPr id="17" name="文本框 16"/>
          <p:cNvSpPr txBox="1"/>
          <p:nvPr/>
        </p:nvSpPr>
        <p:spPr>
          <a:xfrm>
            <a:off x="8031163" y="5697220"/>
            <a:ext cx="3863975" cy="645160"/>
          </a:xfrm>
          <a:prstGeom prst="rect">
            <a:avLst/>
          </a:prstGeom>
          <a:noFill/>
        </p:spPr>
        <p:txBody>
          <a:bodyPr wrap="none" rtlCol="0" anchor="t">
            <a:spAutoFit/>
          </a:bodyPr>
          <a:p>
            <a:pPr algn="ctr"/>
            <a:r>
              <a:rPr lang="en-US" altLang="zh-CN" sz="3600" dirty="0">
                <a:solidFill>
                  <a:srgbClr val="523A2C"/>
                </a:solidFill>
                <a:latin typeface="华文细黑" panose="02010600040101010101" pitchFamily="2" charset="-122"/>
                <a:ea typeface="华文细黑" panose="02010600040101010101" pitchFamily="2" charset="-122"/>
                <a:sym typeface="+mn-ea"/>
              </a:rPr>
              <a:t>MATLAB</a:t>
            </a:r>
            <a:r>
              <a:rPr lang="zh-CN" altLang="en-US" sz="3600" dirty="0">
                <a:solidFill>
                  <a:srgbClr val="523A2C"/>
                </a:solidFill>
                <a:latin typeface="华文细黑" panose="02010600040101010101" pitchFamily="2" charset="-122"/>
                <a:ea typeface="华文细黑" panose="02010600040101010101" pitchFamily="2" charset="-122"/>
                <a:sym typeface="+mn-ea"/>
              </a:rPr>
              <a:t>中的</a:t>
            </a:r>
            <a:r>
              <a:rPr lang="zh-CN" altLang="en-US" sz="3600" dirty="0">
                <a:solidFill>
                  <a:srgbClr val="523A2C"/>
                </a:solidFill>
                <a:latin typeface="华文细黑" panose="02010600040101010101" pitchFamily="2" charset="-122"/>
                <a:ea typeface="华文细黑" panose="02010600040101010101" pitchFamily="2" charset="-122"/>
                <a:sym typeface="+mn-ea"/>
              </a:rPr>
              <a:t>模拟</a:t>
            </a:r>
            <a:endParaRPr lang="zh-CN" altLang="en-US" sz="3600" dirty="0">
              <a:solidFill>
                <a:srgbClr val="523A2C"/>
              </a:solidFill>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15"/>
                                        </p:tgtEl>
                                        <p:attrNameLst>
                                          <p:attrName>ppt_x</p:attrName>
                                        </p:attrNameLst>
                                      </p:cBhvr>
                                      <p:tavLst>
                                        <p:tav tm="0">
                                          <p:val>
                                            <p:strVal val="ppt_x"/>
                                          </p:val>
                                        </p:tav>
                                        <p:tav tm="100000">
                                          <p:val>
                                            <p:strVal val="ppt_x"/>
                                          </p:val>
                                        </p:tav>
                                      </p:tavLst>
                                    </p:anim>
                                    <p:anim calcmode="lin" valueType="num">
                                      <p:cBhvr additive="base">
                                        <p:cTn id="7" dur="500"/>
                                        <p:tgtEl>
                                          <p:spTgt spid="15"/>
                                        </p:tgtEl>
                                        <p:attrNameLst>
                                          <p:attrName>ppt_y</p:attrName>
                                        </p:attrNameLst>
                                      </p:cBhvr>
                                      <p:tavLst>
                                        <p:tav tm="0">
                                          <p:val>
                                            <p:strVal val="ppt_y"/>
                                          </p:val>
                                        </p:tav>
                                        <p:tav tm="100000">
                                          <p:val>
                                            <p:strVal val="1+ppt_h/2"/>
                                          </p:val>
                                        </p:tav>
                                      </p:tavLst>
                                    </p:anim>
                                    <p:set>
                                      <p:cBhvr>
                                        <p:cTn id="8" dur="1" fill="hold">
                                          <p:stCondLst>
                                            <p:cond delay="499"/>
                                          </p:stCondLst>
                                        </p:cTn>
                                        <p:tgtEl>
                                          <p:spTgt spid="15"/>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0" name="图片 122" descr="IMG_259"/>
          <p:cNvPicPr>
            <a:picLocks noChangeAspect="1"/>
          </p:cNvPicPr>
          <p:nvPr/>
        </p:nvPicPr>
        <p:blipFill>
          <a:blip r:embed="rId1"/>
          <a:stretch>
            <a:fillRect/>
          </a:stretch>
        </p:blipFill>
        <p:spPr>
          <a:xfrm>
            <a:off x="1313815" y="1818005"/>
            <a:ext cx="4311015" cy="3215640"/>
          </a:xfrm>
          <a:prstGeom prst="rect">
            <a:avLst/>
          </a:prstGeom>
          <a:noFill/>
          <a:ln w="9525">
            <a:noFill/>
          </a:ln>
        </p:spPr>
      </p:pic>
      <p:pic>
        <p:nvPicPr>
          <p:cNvPr id="89" name="图片 136" descr="IMG_256"/>
          <p:cNvPicPr>
            <a:picLocks noChangeAspect="1"/>
          </p:cNvPicPr>
          <p:nvPr/>
        </p:nvPicPr>
        <p:blipFill>
          <a:blip r:embed="rId2"/>
          <a:stretch>
            <a:fillRect/>
          </a:stretch>
        </p:blipFill>
        <p:spPr>
          <a:xfrm>
            <a:off x="6212205" y="1684020"/>
            <a:ext cx="5234940" cy="3489960"/>
          </a:xfrm>
          <a:prstGeom prst="rect">
            <a:avLst/>
          </a:prstGeom>
          <a:noFill/>
          <a:ln w="9525">
            <a:noFill/>
          </a:ln>
        </p:spPr>
      </p:pic>
      <p:sp>
        <p:nvSpPr>
          <p:cNvPr id="11" name="文本框 10"/>
          <p:cNvSpPr txBox="1"/>
          <p:nvPr/>
        </p:nvSpPr>
        <p:spPr>
          <a:xfrm>
            <a:off x="7718426" y="1019175"/>
            <a:ext cx="3863340" cy="521970"/>
          </a:xfrm>
          <a:prstGeom prst="rect">
            <a:avLst/>
          </a:prstGeom>
          <a:noFill/>
        </p:spPr>
        <p:txBody>
          <a:bodyPr wrap="none" rtlCol="0" anchor="t">
            <a:spAutoFit/>
          </a:bodyPr>
          <a:p>
            <a:pPr algn="ctr"/>
            <a:r>
              <a:rPr lang="en-US" altLang="zh-CN" sz="2800" dirty="0">
                <a:solidFill>
                  <a:srgbClr val="523A2C"/>
                </a:solidFill>
                <a:latin typeface="华文细黑" panose="02010600040101010101" pitchFamily="2" charset="-122"/>
                <a:ea typeface="华文细黑" panose="02010600040101010101" pitchFamily="2" charset="-122"/>
                <a:sym typeface="+mn-ea"/>
              </a:rPr>
              <a:t>COMSOL</a:t>
            </a:r>
            <a:r>
              <a:rPr lang="zh-CN" altLang="en-US" sz="2800" dirty="0">
                <a:solidFill>
                  <a:srgbClr val="523A2C"/>
                </a:solidFill>
                <a:latin typeface="华文细黑" panose="02010600040101010101" pitchFamily="2" charset="-122"/>
                <a:ea typeface="华文细黑" panose="02010600040101010101" pitchFamily="2" charset="-122"/>
                <a:sym typeface="+mn-ea"/>
              </a:rPr>
              <a:t>中的结构参数</a:t>
            </a:r>
            <a:endParaRPr lang="zh-CN" altLang="en-US" sz="2800" dirty="0">
              <a:solidFill>
                <a:srgbClr val="523A2C"/>
              </a:solidFill>
              <a:latin typeface="华文细黑" panose="02010600040101010101" pitchFamily="2" charset="-122"/>
              <a:ea typeface="华文细黑" panose="02010600040101010101" pitchFamily="2" charset="-122"/>
              <a:sym typeface="+mn-ea"/>
            </a:endParaRPr>
          </a:p>
        </p:txBody>
      </p:sp>
      <p:sp>
        <p:nvSpPr>
          <p:cNvPr id="105" name="文本框 104"/>
          <p:cNvSpPr txBox="1"/>
          <p:nvPr/>
        </p:nvSpPr>
        <p:spPr>
          <a:xfrm>
            <a:off x="5540375" y="5370830"/>
            <a:ext cx="6254750" cy="583565"/>
          </a:xfrm>
          <a:prstGeom prst="rect">
            <a:avLst/>
          </a:prstGeom>
          <a:noFill/>
          <a:ln w="9525">
            <a:noFill/>
          </a:ln>
        </p:spPr>
        <p:txBody>
          <a:bodyPr wrap="square">
            <a:spAutoFit/>
          </a:bodyPr>
          <a:p>
            <a:pPr indent="0" algn="ctr"/>
            <a:r>
              <a:rPr lang="en-US" altLang="zh-CN" sz="1600" b="0">
                <a:latin typeface="Calibri" panose="020F0502020204030204" charset="0"/>
                <a:ea typeface="宋体" panose="02010600030101010101" pitchFamily="2" charset="-122"/>
              </a:rPr>
              <a:t>        </a:t>
            </a:r>
            <a:r>
              <a:rPr lang="zh-CN" sz="1600" b="0">
                <a:latin typeface="Calibri" panose="020F0502020204030204" charset="0"/>
                <a:ea typeface="宋体" panose="02010600030101010101" pitchFamily="2" charset="-122"/>
              </a:rPr>
              <a:t>在</a:t>
            </a:r>
            <a:r>
              <a:rPr lang="en-US" sz="1600" b="0">
                <a:latin typeface="Calibri" panose="020F0502020204030204" charset="0"/>
                <a:ea typeface="宋体" panose="02010600030101010101" pitchFamily="2" charset="-122"/>
              </a:rPr>
              <a:t>COMSOL</a:t>
            </a:r>
            <a:r>
              <a:rPr lang="zh-CN" sz="1600" b="0">
                <a:latin typeface="Calibri" panose="020F0502020204030204" charset="0"/>
                <a:ea typeface="宋体" panose="02010600030101010101" pitchFamily="2" charset="-122"/>
              </a:rPr>
              <a:t>新建界面中选择</a:t>
            </a:r>
            <a:endParaRPr lang="zh-CN" sz="1600" b="0">
              <a:latin typeface="Calibri" panose="020F0502020204030204" charset="0"/>
              <a:ea typeface="宋体" panose="02010600030101010101" pitchFamily="2" charset="-122"/>
            </a:endParaRPr>
          </a:p>
          <a:p>
            <a:pPr indent="0" algn="ctr"/>
            <a:r>
              <a:rPr lang="zh-CN" sz="1600" b="0">
                <a:latin typeface="Calibri" panose="020F0502020204030204" charset="0"/>
                <a:ea typeface="宋体" panose="02010600030101010101" pitchFamily="2" charset="-122"/>
              </a:rPr>
              <a:t>二维轴对称</a:t>
            </a:r>
            <a:r>
              <a:rPr lang="en-US" sz="1600" b="0">
                <a:latin typeface="Calibri" panose="020F0502020204030204" charset="0"/>
                <a:ea typeface="宋体" panose="02010600030101010101" pitchFamily="2" charset="-122"/>
              </a:rPr>
              <a:t>-</a:t>
            </a:r>
            <a:r>
              <a:rPr lang="zh-CN" sz="1600" b="0">
                <a:latin typeface="Calibri" panose="020F0502020204030204" charset="0"/>
                <a:ea typeface="宋体" panose="02010600030101010101" pitchFamily="2" charset="-122"/>
              </a:rPr>
              <a:t>结构力学</a:t>
            </a:r>
            <a:r>
              <a:rPr lang="en-US" sz="1600" b="0">
                <a:latin typeface="Calibri" panose="020F0502020204030204" charset="0"/>
                <a:ea typeface="宋体" panose="02010600030101010101" pitchFamily="2" charset="-122"/>
              </a:rPr>
              <a:t>-</a:t>
            </a:r>
            <a:r>
              <a:rPr lang="zh-CN" sz="1600" b="0">
                <a:latin typeface="Calibri" panose="020F0502020204030204" charset="0"/>
                <a:ea typeface="宋体" panose="02010600030101010101" pitchFamily="2" charset="-122"/>
              </a:rPr>
              <a:t>压电器件</a:t>
            </a:r>
            <a:r>
              <a:rPr lang="en-US" sz="1600" b="0">
                <a:latin typeface="Calibri" panose="020F0502020204030204" charset="0"/>
                <a:ea typeface="宋体" panose="02010600030101010101" pitchFamily="2" charset="-122"/>
              </a:rPr>
              <a:t>-</a:t>
            </a:r>
            <a:r>
              <a:rPr lang="zh-CN" sz="1600" b="0">
                <a:latin typeface="Calibri" panose="020F0502020204030204" charset="0"/>
                <a:ea typeface="宋体" panose="02010600030101010101" pitchFamily="2" charset="-122"/>
              </a:rPr>
              <a:t>特征频率</a:t>
            </a:r>
            <a:endParaRPr lang="zh-CN" altLang="en-US" sz="1600" b="0">
              <a:latin typeface="Calibri" panose="020F0502020204030204" charset="0"/>
              <a:ea typeface="宋体" panose="02010600030101010101" pitchFamily="2" charset="-122"/>
            </a:endParaRPr>
          </a:p>
        </p:txBody>
      </p:sp>
      <p:sp>
        <p:nvSpPr>
          <p:cNvPr id="12" name="文本框 11"/>
          <p:cNvSpPr txBox="1"/>
          <p:nvPr/>
        </p:nvSpPr>
        <p:spPr>
          <a:xfrm>
            <a:off x="520700" y="5033328"/>
            <a:ext cx="5080000" cy="337185"/>
          </a:xfrm>
          <a:prstGeom prst="rect">
            <a:avLst/>
          </a:prstGeom>
          <a:noFill/>
          <a:ln w="9525">
            <a:noFill/>
          </a:ln>
        </p:spPr>
        <p:txBody>
          <a:bodyPr>
            <a:spAutoFit/>
          </a:bodyPr>
          <a:p>
            <a:pPr indent="0"/>
            <a:r>
              <a:rPr lang="zh-CN" sz="1600" b="0">
                <a:latin typeface="Calibri" panose="020F0502020204030204" charset="0"/>
                <a:ea typeface="宋体" panose="02010600030101010101" pitchFamily="2" charset="-122"/>
              </a:rPr>
              <a:t>中间为PZT层，上下钹型金属帽为钢</a:t>
            </a:r>
            <a:endParaRPr lang="zh-CN" altLang="en-US"/>
          </a:p>
        </p:txBody>
      </p:sp>
      <p:pic>
        <p:nvPicPr>
          <p:cNvPr id="13" name="图片 12"/>
          <p:cNvPicPr/>
          <p:nvPr/>
        </p:nvPicPr>
        <p:blipFill>
          <a:blip r:embed="rId3"/>
          <a:stretch>
            <a:fillRect/>
          </a:stretch>
        </p:blipFill>
        <p:spPr>
          <a:xfrm>
            <a:off x="683260" y="5370830"/>
            <a:ext cx="3640455" cy="735330"/>
          </a:xfrm>
          <a:prstGeom prst="rect">
            <a:avLst/>
          </a:prstGeom>
          <a:noFill/>
          <a:ln w="9525">
            <a:noFill/>
          </a:ln>
        </p:spPr>
      </p:pic>
      <p:grpSp>
        <p:nvGrpSpPr>
          <p:cNvPr id="28" name="组合 27"/>
          <p:cNvGrpSpPr/>
          <p:nvPr/>
        </p:nvGrpSpPr>
        <p:grpSpPr>
          <a:xfrm>
            <a:off x="344031" y="-533877"/>
            <a:ext cx="3585718" cy="2140426"/>
            <a:chOff x="2542" y="1877"/>
            <a:chExt cx="10482" cy="6325"/>
          </a:xfrm>
        </p:grpSpPr>
        <p:sp>
          <p:nvSpPr>
            <p:cNvPr id="30" name="椭圆 29"/>
            <p:cNvSpPr/>
            <p:nvPr/>
          </p:nvSpPr>
          <p:spPr>
            <a:xfrm>
              <a:off x="2542" y="3962"/>
              <a:ext cx="2835" cy="2505"/>
            </a:xfrm>
            <a:prstGeom prst="ellipse">
              <a:avLst/>
            </a:prstGeom>
            <a:solidFill>
              <a:srgbClr val="EDD1CF"/>
            </a:solidFill>
            <a:ln>
              <a:noFill/>
            </a:ln>
            <a:effectLst>
              <a:reflection stA="4000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31" name="椭圆 30"/>
            <p:cNvSpPr/>
            <p:nvPr/>
          </p:nvSpPr>
          <p:spPr>
            <a:xfrm>
              <a:off x="4432" y="5219"/>
              <a:ext cx="1248" cy="1248"/>
            </a:xfrm>
            <a:prstGeom prst="ellipse">
              <a:avLst/>
            </a:prstGeom>
            <a:solidFill>
              <a:srgbClr val="F6E8E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23A2C"/>
                </a:solidFill>
              </a:endParaRPr>
            </a:p>
          </p:txBody>
        </p:sp>
        <p:sp>
          <p:nvSpPr>
            <p:cNvPr id="32" name="MH_Others_1"/>
            <p:cNvSpPr txBox="1"/>
            <p:nvPr>
              <p:custDataLst>
                <p:tags r:id="rId4"/>
              </p:custDataLst>
            </p:nvPr>
          </p:nvSpPr>
          <p:spPr>
            <a:xfrm>
              <a:off x="3209" y="3258"/>
              <a:ext cx="1503" cy="4944"/>
            </a:xfrm>
            <a:prstGeom prst="rect">
              <a:avLst/>
            </a:prstGeom>
            <a:noFill/>
            <a:effectLst>
              <a:reflection endPos="0" dist="50800" dir="5400000" sy="-100000" algn="bl" rotWithShape="0"/>
            </a:effectLst>
          </p:spPr>
          <p:txBody>
            <a:bodyPr wrap="square" rtlCol="0" anchor="ctr">
              <a:noAutofit/>
            </a:bodyPr>
            <a:lstStyle>
              <a:defPPr>
                <a:defRPr lang="zh-CN"/>
              </a:defPPr>
              <a:lvl1pPr algn="ctr">
                <a:defRPr sz="37500">
                  <a:solidFill>
                    <a:schemeClr val="bg1"/>
                  </a:solidFill>
                  <a:latin typeface="ISOCP" panose="00000400000000000000" pitchFamily="2" charset="0"/>
                  <a:ea typeface="造字工房悦黑（非商用）常规体" pitchFamily="50" charset="-122"/>
                  <a:cs typeface="ISOCP" panose="00000400000000000000" pitchFamily="2" charset="0"/>
                </a:defRPr>
              </a:lvl1pPr>
            </a:lstStyle>
            <a:p>
              <a:r>
                <a:rPr lang="en-US" altLang="zh-CN" sz="8000" dirty="0">
                  <a:solidFill>
                    <a:srgbClr val="523A2C"/>
                  </a:solidFill>
                </a:rPr>
                <a:t>4</a:t>
              </a:r>
              <a:endParaRPr lang="en-US" altLang="zh-CN" sz="8000" dirty="0">
                <a:solidFill>
                  <a:srgbClr val="523A2C"/>
                </a:solidFill>
              </a:endParaRPr>
            </a:p>
          </p:txBody>
        </p:sp>
        <p:sp>
          <p:nvSpPr>
            <p:cNvPr id="33" name="矩形 32"/>
            <p:cNvSpPr/>
            <p:nvPr/>
          </p:nvSpPr>
          <p:spPr>
            <a:xfrm>
              <a:off x="4850" y="4533"/>
              <a:ext cx="7516" cy="1360"/>
            </a:xfrm>
            <a:prstGeom prst="rect">
              <a:avLst/>
            </a:prstGeom>
          </p:spPr>
          <p:txBody>
            <a:bodyPr wrap="square">
              <a:spAutoFit/>
            </a:bodyPr>
            <a:lstStyle/>
            <a:p>
              <a:pPr algn="ctr"/>
              <a:r>
                <a:rPr lang="en-US" altLang="zh-CN" sz="3600" dirty="0">
                  <a:solidFill>
                    <a:srgbClr val="523A2C"/>
                  </a:solidFill>
                  <a:latin typeface="华文细黑" panose="02010600040101010101" pitchFamily="2" charset="-122"/>
                  <a:ea typeface="华文细黑" panose="02010600040101010101" pitchFamily="2" charset="-122"/>
                </a:rPr>
                <a:t>仿真模拟</a:t>
              </a:r>
              <a:endParaRPr lang="zh-CN" altLang="en-US" sz="2400" dirty="0">
                <a:solidFill>
                  <a:srgbClr val="523A2C"/>
                </a:solidFill>
                <a:latin typeface="华文细黑" panose="02010600040101010101" pitchFamily="2" charset="-122"/>
                <a:ea typeface="华文细黑" panose="02010600040101010101" pitchFamily="2" charset="-122"/>
              </a:endParaRPr>
            </a:p>
          </p:txBody>
        </p:sp>
        <p:grpSp>
          <p:nvGrpSpPr>
            <p:cNvPr id="38" name="组合 37"/>
            <p:cNvGrpSpPr/>
            <p:nvPr/>
          </p:nvGrpSpPr>
          <p:grpSpPr>
            <a:xfrm>
              <a:off x="12203" y="1877"/>
              <a:ext cx="821" cy="821"/>
              <a:chOff x="9937750" y="2166942"/>
              <a:chExt cx="625475" cy="625475"/>
            </a:xfrm>
          </p:grpSpPr>
          <p:sp>
            <p:nvSpPr>
              <p:cNvPr id="39" name="椭圆 4"/>
              <p:cNvSpPr>
                <a:spLocks noChangeArrowheads="1"/>
              </p:cNvSpPr>
              <p:nvPr/>
            </p:nvSpPr>
            <p:spPr bwMode="auto">
              <a:xfrm>
                <a:off x="9937750" y="2166942"/>
                <a:ext cx="625475" cy="625475"/>
              </a:xfrm>
              <a:prstGeom prst="ellipse">
                <a:avLst/>
              </a:prstGeom>
              <a:solidFill>
                <a:srgbClr val="ECCBCA"/>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0" name="椭圆 5"/>
              <p:cNvSpPr>
                <a:spLocks noChangeArrowheads="1"/>
              </p:cNvSpPr>
              <p:nvPr/>
            </p:nvSpPr>
            <p:spPr bwMode="auto">
              <a:xfrm>
                <a:off x="10061357" y="2290549"/>
                <a:ext cx="378260" cy="378260"/>
              </a:xfrm>
              <a:prstGeom prst="ellipse">
                <a:avLst/>
              </a:prstGeom>
              <a:solidFill>
                <a:srgbClr val="D78F8D"/>
              </a:solidFill>
              <a:ln>
                <a:noFill/>
              </a:ln>
              <a:extLst>
                <a:ext uri="{91240B29-F687-4F45-9708-019B960494DF}">
                  <a14:hiddenLine xmlns:a14="http://schemas.microsoft.com/office/drawing/2010/main" w="25400">
                    <a:solidFill>
                      <a:srgbClr val="395E8A"/>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xml><?xml version="1.0" encoding="utf-8"?>
<p:tagLst xmlns:p="http://schemas.openxmlformats.org/presentationml/2006/main">
  <p:tag name="MH" val="20151230141854"/>
  <p:tag name="MH_LIBRARY" val="CONTENTS"/>
  <p:tag name="MH_TYPE" val="OTHERS"/>
  <p:tag name="ID" val="545839"/>
</p:tagLst>
</file>

<file path=ppt/tags/tag11.xml><?xml version="1.0" encoding="utf-8"?>
<p:tagLst xmlns:p="http://schemas.openxmlformats.org/presentationml/2006/main">
  <p:tag name="MH" val="20151230141854"/>
  <p:tag name="MH_LIBRARY" val="CONTENTS"/>
  <p:tag name="MH_TYPE" val="OTHERS"/>
  <p:tag name="ID" val="545839"/>
</p:tagLst>
</file>

<file path=ppt/tags/tag12.xml><?xml version="1.0" encoding="utf-8"?>
<p:tagLst xmlns:p="http://schemas.openxmlformats.org/presentationml/2006/main">
  <p:tag name="MH" val="20151230141854"/>
  <p:tag name="MH_LIBRARY" val="CONTENTS"/>
  <p:tag name="MH_TYPE" val="OTHERS"/>
  <p:tag name="ID" val="545839"/>
</p:tagLst>
</file>

<file path=ppt/tags/tag13.xml><?xml version="1.0" encoding="utf-8"?>
<p:tagLst xmlns:p="http://schemas.openxmlformats.org/presentationml/2006/main">
  <p:tag name="MH" val="20151230141854"/>
  <p:tag name="MH_LIBRARY" val="CONTENTS"/>
  <p:tag name="MH_TYPE" val="OTHERS"/>
  <p:tag name="ID" val="545839"/>
</p:tagLst>
</file>

<file path=ppt/tags/tag14.xml><?xml version="1.0" encoding="utf-8"?>
<p:tagLst xmlns:p="http://schemas.openxmlformats.org/presentationml/2006/main">
  <p:tag name="KSO_WM_UNIT_PLACING_PICTURE_USER_VIEWPORT" val="{&quot;height&quot;:2701,&quot;width&quot;:8295}"/>
</p:tagLst>
</file>

<file path=ppt/tags/tag15.xml><?xml version="1.0" encoding="utf-8"?>
<p:tagLst xmlns:p="http://schemas.openxmlformats.org/presentationml/2006/main">
  <p:tag name="MH" val="20151230141854"/>
  <p:tag name="MH_LIBRARY" val="CONTENTS"/>
  <p:tag name="MH_TYPE" val="OTHERS"/>
  <p:tag name="ID" val="545839"/>
</p:tagLst>
</file>

<file path=ppt/tags/tag16.xml><?xml version="1.0" encoding="utf-8"?>
<p:tagLst xmlns:p="http://schemas.openxmlformats.org/presentationml/2006/main">
  <p:tag name="MH" val="20151230141854"/>
  <p:tag name="MH_LIBRARY" val="CONTENTS"/>
  <p:tag name="MH_TYPE" val="OTHERS"/>
  <p:tag name="ID" val="545839"/>
</p:tagLst>
</file>

<file path=ppt/tags/tag17.xml><?xml version="1.0" encoding="utf-8"?>
<p:tagLst xmlns:p="http://schemas.openxmlformats.org/presentationml/2006/main">
  <p:tag name="KSO_WM_BEAUTIFY_FLAG" val="#wm#"/>
  <p:tag name="KSO_WM_TEMPLATE_CATEGORY" val="custom"/>
  <p:tag name="KSO_WM_TEMPLATE_INDEX" val="20205176"/>
</p:tagLst>
</file>

<file path=ppt/tags/tag18.xml><?xml version="1.0" encoding="utf-8"?>
<p:tagLst xmlns:p="http://schemas.openxmlformats.org/presentationml/2006/main">
  <p:tag name="KSO_WM_UNIT_PLACING_PICTURE_USER_VIEWPORT" val="{&quot;height&quot;:6637,&quot;width&quot;:9339}"/>
</p:tagLst>
</file>

<file path=ppt/tags/tag19.xml><?xml version="1.0" encoding="utf-8"?>
<p:tagLst xmlns:p="http://schemas.openxmlformats.org/presentationml/2006/main">
  <p:tag name="KSO_WM_UNIT_PLACING_PICTURE_USER_VIEWPORT" val="{&quot;height&quot;:6385,&quot;width&quot;:898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xml><?xml version="1.0" encoding="utf-8"?>
<p:tagLst xmlns:p="http://schemas.openxmlformats.org/presentationml/2006/main">
  <p:tag name="ISPRING_PRESENTATION_TITLE" val="粉色圆圈极致淡雅简约汇总PPT模板幻灯片模板"/>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xml><?xml version="1.0" encoding="utf-8"?>
<p:tagLst xmlns:p="http://schemas.openxmlformats.org/presentationml/2006/main">
  <p:tag name="MH" val="20151230141854"/>
  <p:tag name="MH_LIBRARY" val="CONTENTS"/>
  <p:tag name="MH_TYPE" val="OTHERS"/>
  <p:tag name="ID" val="545839"/>
</p:tagLst>
</file>

<file path=ppt/tags/tag7.xml><?xml version="1.0" encoding="utf-8"?>
<p:tagLst xmlns:p="http://schemas.openxmlformats.org/presentationml/2006/main">
  <p:tag name="MH" val="20151230141854"/>
  <p:tag name="MH_LIBRARY" val="CONTENTS"/>
  <p:tag name="MH_TYPE" val="OTHERS"/>
  <p:tag name="ID" val="545839"/>
</p:tagLst>
</file>

<file path=ppt/tags/tag8.xml><?xml version="1.0" encoding="utf-8"?>
<p:tagLst xmlns:p="http://schemas.openxmlformats.org/presentationml/2006/main">
  <p:tag name="MH" val="20151230141854"/>
  <p:tag name="MH_LIBRARY" val="CONTENTS"/>
  <p:tag name="MH_TYPE" val="OTHERS"/>
  <p:tag name="ID" val="545839"/>
</p:tagLst>
</file>

<file path=ppt/tags/tag9.xml><?xml version="1.0" encoding="utf-8"?>
<p:tagLst xmlns:p="http://schemas.openxmlformats.org/presentationml/2006/main">
  <p:tag name="MH" val="20151230141854"/>
  <p:tag name="MH_LIBRARY" val="CONTENTS"/>
  <p:tag name="MH_TYPE" val="OTHERS"/>
  <p:tag name="ID" val="545839"/>
</p:tagLst>
</file>

<file path=ppt/theme/theme1.xml><?xml version="1.0" encoding="utf-8"?>
<a:theme xmlns:a="http://schemas.openxmlformats.org/drawingml/2006/main" name="A000120140530A99PPBG">
  <a:themeElements>
    <a:clrScheme name="自定义 601">
      <a:dk1>
        <a:srgbClr val="4D4D4D"/>
      </a:dk1>
      <a:lt1>
        <a:sysClr val="window" lastClr="FFFFFF"/>
      </a:lt1>
      <a:dk2>
        <a:srgbClr val="4D4D4D"/>
      </a:dk2>
      <a:lt2>
        <a:srgbClr val="FFFFFF"/>
      </a:lt2>
      <a:accent1>
        <a:srgbClr val="956951"/>
      </a:accent1>
      <a:accent2>
        <a:srgbClr val="B07982"/>
      </a:accent2>
      <a:accent3>
        <a:srgbClr val="9D8855"/>
      </a:accent3>
      <a:accent4>
        <a:srgbClr val="62A088"/>
      </a:accent4>
      <a:accent5>
        <a:srgbClr val="5F77AB"/>
      </a:accent5>
      <a:accent6>
        <a:srgbClr val="FFC000"/>
      </a:accent6>
      <a:hlink>
        <a:srgbClr val="2998E3"/>
      </a:hlink>
      <a:folHlink>
        <a:srgbClr val="A5A5A5"/>
      </a:folHlink>
    </a:clrScheme>
    <a:fontScheme name="自定义 12">
      <a:majorFont>
        <a:latin typeface="Tempus Sans ITC"/>
        <a:ea typeface="幼圆"/>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A000120150608A07KPBG</Template>
  <TotalTime>0</TotalTime>
  <Words>3149</Words>
  <Application>WPS 演示</Application>
  <PresentationFormat>自定义</PresentationFormat>
  <Paragraphs>457</Paragraphs>
  <Slides>30</Slides>
  <Notes>17</Notes>
  <HiddenSlides>0</HiddenSlides>
  <MMClips>0</MMClips>
  <ScaleCrop>false</ScaleCrop>
  <HeadingPairs>
    <vt:vector size="8" baseType="variant">
      <vt:variant>
        <vt:lpstr>已用的字体</vt:lpstr>
      </vt:variant>
      <vt:variant>
        <vt:i4>17</vt:i4>
      </vt:variant>
      <vt:variant>
        <vt:lpstr>主题</vt:lpstr>
      </vt:variant>
      <vt:variant>
        <vt:i4>1</vt:i4>
      </vt:variant>
      <vt:variant>
        <vt:lpstr>嵌入 OLE 服务器</vt:lpstr>
      </vt:variant>
      <vt:variant>
        <vt:i4>1</vt:i4>
      </vt:variant>
      <vt:variant>
        <vt:lpstr>幻灯片标题</vt:lpstr>
      </vt:variant>
      <vt:variant>
        <vt:i4>30</vt:i4>
      </vt:variant>
    </vt:vector>
  </HeadingPairs>
  <TitlesOfParts>
    <vt:vector size="49" baseType="lpstr">
      <vt:lpstr>Arial</vt:lpstr>
      <vt:lpstr>宋体</vt:lpstr>
      <vt:lpstr>Wingdings</vt:lpstr>
      <vt:lpstr>微软雅黑</vt:lpstr>
      <vt:lpstr>Wingdings 2</vt:lpstr>
      <vt:lpstr>Wingdings</vt:lpstr>
      <vt:lpstr>幼圆</vt:lpstr>
      <vt:lpstr>华文细黑</vt:lpstr>
      <vt:lpstr>ISOCP</vt:lpstr>
      <vt:lpstr>Segoe Print</vt:lpstr>
      <vt:lpstr>造字工房悦黑（非商用）常规体</vt:lpstr>
      <vt:lpstr>Calibri</vt:lpstr>
      <vt:lpstr>Gill Sans</vt:lpstr>
      <vt:lpstr>Times New Roman</vt:lpstr>
      <vt:lpstr>仿宋</vt:lpstr>
      <vt:lpstr>Arial Unicode MS</vt:lpstr>
      <vt:lpstr>黑体</vt:lpstr>
      <vt:lpstr>A000120140530A99PPBG</vt:lpstr>
      <vt:lpstr>Equation.KSEE3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粉色圆圈极致淡雅简约汇总PPT模板幻灯片模板</dc:title>
  <dc:creator>Administrator</dc:creator>
  <cp:lastModifiedBy>cxj</cp:lastModifiedBy>
  <cp:revision>35</cp:revision>
  <dcterms:created xsi:type="dcterms:W3CDTF">2015-06-24T12:12:00Z</dcterms:created>
  <dcterms:modified xsi:type="dcterms:W3CDTF">2021-01-05T12:04:03Z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2052-11.1.0.10228</vt:lpwstr>
  </property>
</Properties>
</file>