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6" r:id="rId3"/>
    <p:sldId id="410" r:id="rId4"/>
    <p:sldId id="411" r:id="rId5"/>
    <p:sldId id="412" r:id="rId6"/>
    <p:sldId id="413" r:id="rId7"/>
    <p:sldId id="414" r:id="rId8"/>
    <p:sldId id="417" r:id="rId9"/>
    <p:sldId id="415" r:id="rId10"/>
    <p:sldId id="420" r:id="rId11"/>
    <p:sldId id="428" r:id="rId12"/>
    <p:sldId id="418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xj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变激励正弦电压的激发频率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40360" y="331470"/>
            <a:ext cx="50800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/>
            <a:r>
              <a:rPr lang="zh-CN" b="0">
                <a:latin typeface="Calibri" panose="020F0502020204030204" charset="0"/>
                <a:ea typeface="宋体" panose="02010600030101010101" pitchFamily="2" charset="-122"/>
              </a:rPr>
              <a:t>最后尝试在激励电压的频率为50Hz，在研究中选择瞬态，计算设置如下，设置时间步长为频率的倒数20ms，终止步长设为1s</a:t>
            </a:r>
            <a:endParaRPr lang="zh-CN" altLang="en-US" sz="20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  <a:stretch>
            <a:fillRect/>
          </a:stretch>
        </p:blipFill>
        <p:spPr>
          <a:xfrm>
            <a:off x="1344930" y="1435100"/>
            <a:ext cx="2348865" cy="8426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6" name="文本框 105"/>
          <p:cNvSpPr txBox="1"/>
          <p:nvPr/>
        </p:nvSpPr>
        <p:spPr>
          <a:xfrm>
            <a:off x="157480" y="4754245"/>
            <a:ext cx="5749925" cy="1291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en-US" sz="1200" b="0">
                <a:latin typeface="Calibri" panose="020F0502020204030204" charset="0"/>
                <a:ea typeface="宋体" panose="02010600030101010101" pitchFamily="2" charset="-122"/>
                <a:cs typeface="宋体" panose="02010600030101010101" pitchFamily="2" charset="-122"/>
              </a:rPr>
              <a:t> </a:t>
            </a:r>
            <a:endParaRPr lang="zh-CN" sz="12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304800"/>
            <a:r>
              <a:rPr lang="zh-CN" b="0">
                <a:latin typeface="Calibri" panose="020F0502020204030204" charset="0"/>
                <a:ea typeface="宋体" panose="02010600030101010101" pitchFamily="2" charset="-122"/>
              </a:rPr>
              <a:t>    计算后得到该换能器在此种激励下的每一个瞬态的振动情况，并利用点计算，得到钹型端帽的端点振动情况如下所示</a:t>
            </a:r>
            <a:endParaRPr lang="zh-CN" altLang="en-US" b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923925" y="2494280"/>
            <a:ext cx="3912870" cy="2371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" name="文本框 106"/>
          <p:cNvSpPr txBox="1"/>
          <p:nvPr/>
        </p:nvSpPr>
        <p:spPr>
          <a:xfrm>
            <a:off x="6741160" y="140970"/>
            <a:ext cx="5080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 algn="ctr"/>
            <a:r>
              <a:rPr lang="en-US" sz="1200" b="0">
                <a:latin typeface="Calibri" panose="020F0502020204030204" charset="0"/>
                <a:ea typeface="宋体" panose="02010600030101010101" pitchFamily="2" charset="-122"/>
                <a:cs typeface="宋体" panose="02010600030101010101" pitchFamily="2" charset="-122"/>
              </a:rPr>
              <a:t> </a:t>
            </a:r>
            <a:endParaRPr lang="zh-CN" sz="12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304800" algn="ctr"/>
            <a:r>
              <a:rPr lang="zh-CN" sz="1600" b="0">
                <a:latin typeface="Calibri" panose="020F0502020204030204" charset="0"/>
                <a:ea typeface="宋体" panose="02010600030101010101" pitchFamily="2" charset="-122"/>
              </a:rPr>
              <a:t>再计算仅改变终止步长为</a:t>
            </a:r>
            <a:r>
              <a:rPr lang="en-US" sz="1600" b="0">
                <a:latin typeface="Calibri" panose="020F0502020204030204" charset="0"/>
                <a:ea typeface="宋体" panose="02010600030101010101" pitchFamily="2" charset="-122"/>
              </a:rPr>
              <a:t>1.5s</a:t>
            </a:r>
            <a:r>
              <a:rPr lang="zh-CN" sz="1600" b="0">
                <a:latin typeface="Calibri" panose="020F0502020204030204" charset="0"/>
                <a:ea typeface="宋体" panose="02010600030101010101" pitchFamily="2" charset="-122"/>
              </a:rPr>
              <a:t>及</a:t>
            </a:r>
            <a:r>
              <a:rPr lang="en-US" sz="1600" b="0">
                <a:latin typeface="Calibri" panose="020F0502020204030204" charset="0"/>
                <a:ea typeface="宋体" panose="02010600030101010101" pitchFamily="2" charset="-122"/>
              </a:rPr>
              <a:t>2s</a:t>
            </a:r>
            <a:r>
              <a:rPr lang="zh-CN" sz="1600" b="0">
                <a:latin typeface="Calibri" panose="020F0502020204030204" charset="0"/>
                <a:ea typeface="宋体" panose="02010600030101010101" pitchFamily="2" charset="-122"/>
              </a:rPr>
              <a:t>的情况</a:t>
            </a:r>
            <a:endParaRPr lang="zh-CN" altLang="en-US" sz="1600" b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7324725" y="847725"/>
            <a:ext cx="3750310" cy="25393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7324725" y="3274060"/>
            <a:ext cx="3702685" cy="22294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9" name="文本框 108"/>
          <p:cNvSpPr txBox="1"/>
          <p:nvPr/>
        </p:nvSpPr>
        <p:spPr>
          <a:xfrm>
            <a:off x="3556000" y="762762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 algn="ctr"/>
            <a:r>
              <a:rPr lang="en-US" sz="1200" b="0">
                <a:latin typeface="Calibri" panose="020F0502020204030204" charset="0"/>
                <a:ea typeface="宋体" panose="02010600030101010101" pitchFamily="2" charset="-122"/>
                <a:cs typeface="宋体" panose="02010600030101010101" pitchFamily="2" charset="-122"/>
              </a:rPr>
              <a:t>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68440" y="5642928"/>
            <a:ext cx="50800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/>
            <a:r>
              <a:rPr lang="zh-CN" b="0">
                <a:latin typeface="Calibri" panose="020F0502020204030204" charset="0"/>
                <a:ea typeface="宋体" panose="02010600030101010101" pitchFamily="2" charset="-122"/>
              </a:rPr>
              <a:t>出现这种情况，考虑可能是由于选取终止步长不同，可能导致部分数据被压缩或是丢失，所以才出现终止步长不同，图象不同的情况。</a:t>
            </a:r>
            <a:endParaRPr lang="zh-CN" altLang="en-US" b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010525" y="2593975"/>
            <a:ext cx="189166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Ri=800Ω</a:t>
            </a:r>
            <a:endParaRPr lang="en-US" altLang="zh-CN" sz="16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38900" y="62865"/>
            <a:ext cx="4392295" cy="3332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04430" y="582930"/>
            <a:ext cx="1561465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(13000</a:t>
            </a:r>
            <a:r>
              <a:rPr lang="zh-CN" altLang="en-US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905V)</a:t>
            </a:r>
            <a:endParaRPr lang="en-US" altLang="zh-CN" sz="1600" dirty="0" smtClean="0">
              <a:solidFill>
                <a:srgbClr val="373AB9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16200" y="582930"/>
            <a:ext cx="1607185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(55000Hz</a:t>
            </a: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14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735V)</a:t>
            </a:r>
            <a:endParaRPr lang="en-US" altLang="zh-CN" sz="1400" dirty="0" smtClean="0">
              <a:solidFill>
                <a:srgbClr val="373AB9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265" y="0"/>
            <a:ext cx="4612005" cy="345884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418117" y="2761116"/>
            <a:ext cx="1891372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Ri=700Ω</a:t>
            </a:r>
            <a:endParaRPr lang="en-US" altLang="zh-CN" sz="16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330" y="3255010"/>
            <a:ext cx="4472940" cy="33553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45347" y="5798956"/>
            <a:ext cx="1891372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Ri=900Ω</a:t>
            </a:r>
            <a:endParaRPr lang="en-US" altLang="zh-CN" sz="16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16200" y="3863340"/>
            <a:ext cx="1674495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(55000</a:t>
            </a:r>
            <a:r>
              <a:rPr lang="zh-CN" altLang="en-US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1067</a:t>
            </a:r>
            <a:r>
              <a:rPr lang="en-US" altLang="zh-CN" sz="1600" dirty="0" smtClean="0">
                <a:solidFill>
                  <a:srgbClr val="373AB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V)</a:t>
            </a:r>
            <a:endParaRPr lang="en-US" altLang="zh-CN" sz="1600" dirty="0" smtClean="0">
              <a:solidFill>
                <a:srgbClr val="373AB9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130" y="3171825"/>
            <a:ext cx="4584065" cy="343852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403465" y="3782695"/>
            <a:ext cx="1763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373AB9"/>
                </a:solidFill>
              </a:rPr>
              <a:t>(47000Hz,1280V)</a:t>
            </a:r>
            <a:endParaRPr lang="en-US" altLang="zh-CN">
              <a:solidFill>
                <a:srgbClr val="373AB9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90727" y="5798956"/>
            <a:ext cx="1891372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Ri=1000Ω</a:t>
            </a:r>
            <a:endParaRPr lang="en-US" altLang="zh-CN" sz="16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1770" y="0"/>
            <a:ext cx="894080" cy="6508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变</a:t>
            </a:r>
            <a:r>
              <a:rPr lang="en-US" altLang="zh-CN" sz="28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Ri</a:t>
            </a:r>
            <a:endParaRPr lang="en-US" altLang="zh-CN" sz="28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030" y="886460"/>
            <a:ext cx="2180590" cy="23406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895" y="970280"/>
            <a:ext cx="6096000" cy="4572000"/>
          </a:xfrm>
          <a:prstGeom prst="rect">
            <a:avLst/>
          </a:prstGeom>
        </p:spPr>
      </p:pic>
      <p:graphicFrame>
        <p:nvGraphicFramePr>
          <p:cNvPr id="5" name="表格 4"/>
          <p:cNvGraphicFramePr/>
          <p:nvPr/>
        </p:nvGraphicFramePr>
        <p:xfrm>
          <a:off x="5080953" y="5422900"/>
          <a:ext cx="2720975" cy="25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775"/>
                <a:gridCol w="1981200"/>
              </a:tblGrid>
              <a:tr h="2514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0.13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-1.83E-06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879725" y="601980"/>
            <a:ext cx="9455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f=100Hz</a:t>
            </a:r>
            <a:endParaRPr lang="en-US" altLang="zh-CN"/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966470" y="3633470"/>
          <a:ext cx="1991995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55"/>
                <a:gridCol w="1145540"/>
              </a:tblGrid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-9.91E-07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9.13E-07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-7.04E-07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3.10E-08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-1.83E-06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-1.03E-06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/>
        </p:nvGraphicFramePr>
        <p:xfrm>
          <a:off x="2958148" y="987425"/>
          <a:ext cx="2720975" cy="17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775"/>
                <a:gridCol w="1981200"/>
              </a:tblGrid>
              <a:tr h="177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0.01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-2.68E-07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5445760" y="1543685"/>
          <a:ext cx="1991995" cy="28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55"/>
                <a:gridCol w="1145540"/>
              </a:tblGrid>
              <a:tr h="281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9.13E-07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0" y="1143000"/>
            <a:ext cx="6096000" cy="4572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06500" y="1440815"/>
            <a:ext cx="6635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10HZ</a:t>
            </a:r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21055" y="1237615"/>
            <a:ext cx="9975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F=200HZ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0" y="1143000"/>
            <a:ext cx="6257925" cy="46932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52500" y="1582420"/>
            <a:ext cx="9975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F=300HZ</a:t>
            </a:r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0350" y="-388620"/>
            <a:ext cx="6096000" cy="4572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52500" y="1582420"/>
            <a:ext cx="9975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F=400HZ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9400" y="2096770"/>
            <a:ext cx="6096000" cy="457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270" y="254000"/>
            <a:ext cx="4221480" cy="10591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 r="52282"/>
          <a:stretch>
            <a:fillRect/>
          </a:stretch>
        </p:blipFill>
        <p:spPr>
          <a:xfrm>
            <a:off x="5969000" y="5254625"/>
            <a:ext cx="2018030" cy="10134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rcRect r="52943"/>
          <a:stretch>
            <a:fillRect/>
          </a:stretch>
        </p:blipFill>
        <p:spPr>
          <a:xfrm>
            <a:off x="8305800" y="5330825"/>
            <a:ext cx="1929130" cy="9372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V="1">
            <a:off x="5386070" y="2400300"/>
            <a:ext cx="6696075" cy="41871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" y="81915"/>
            <a:ext cx="5264150" cy="39484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1520" y="940435"/>
            <a:ext cx="609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87960" y="364490"/>
          <a:ext cx="2189480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625"/>
                <a:gridCol w="681990"/>
                <a:gridCol w="824865"/>
              </a:tblGrid>
              <a:tr h="5461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9.13E-07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8514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14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0.76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-1.83E-06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2955925" y="259715"/>
          <a:ext cx="2669540" cy="219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050"/>
                <a:gridCol w="944880"/>
                <a:gridCol w="943610"/>
              </a:tblGrid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-9.91E-07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2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f’=22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0.045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1.40E-06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</a:tr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-7.04E-07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3.10E-08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9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f’=8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0.125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-1.87E-06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</a:tr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-1.03E-06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6049645" y="129540"/>
          <a:ext cx="2832735" cy="2997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855"/>
                <a:gridCol w="871220"/>
                <a:gridCol w="1089660"/>
              </a:tblGrid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5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f'=9.09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0.11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2.02E-06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f'=4.2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0.238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-2.41E-06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0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333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0.003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-1.13E-06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/>
          <p:nvPr>
            <p:custDataLst>
              <p:tags r:id="rId4"/>
            </p:custDataLst>
          </p:nvPr>
        </p:nvGraphicFramePr>
        <p:xfrm>
          <a:off x="9034145" y="208915"/>
          <a:ext cx="2886075" cy="41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470"/>
                <a:gridCol w="892175"/>
                <a:gridCol w="1154430"/>
              </a:tblGrid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2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f'=1.6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0.622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3.47E-06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70.175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0.01425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-2.92E-06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111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1.79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0.558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-2.76E-06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111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f'=1.5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0.686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-3.29E-06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400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2.50E-04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-5.29E-08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5"/>
            </p:custDataLst>
          </p:nvPr>
        </p:nvGraphicFramePr>
        <p:xfrm>
          <a:off x="266700" y="3407410"/>
          <a:ext cx="3787775" cy="2672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125"/>
                <a:gridCol w="946150"/>
                <a:gridCol w="1077595"/>
                <a:gridCol w="890905"/>
              </a:tblGrid>
              <a:tr h="247015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f'=2.024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0.494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1.29E-06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32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f'=166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0.006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-1.76E-06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32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32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500.00 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0.002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6.90E-07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6"/>
            </p:custDataLst>
          </p:nvPr>
        </p:nvGraphicFramePr>
        <p:xfrm>
          <a:off x="3448685" y="2920365"/>
          <a:ext cx="3579495" cy="4589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970"/>
                <a:gridCol w="1026795"/>
                <a:gridCol w="902970"/>
                <a:gridCol w="746760"/>
              </a:tblGrid>
              <a:tr h="2717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f'=500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0.002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1.46E-06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f'=33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1.81E-06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f'=22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0.046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-1.50E-06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06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0.094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-1.63E-06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0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f'=0.52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1.926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-1.91E-06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600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1.60E-03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1.17E-06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>
            <p:custDataLst>
              <p:tags r:id="rId7"/>
            </p:custDataLst>
          </p:nvPr>
        </p:nvGraphicFramePr>
        <p:xfrm>
          <a:off x="8612505" y="4405630"/>
          <a:ext cx="2909570" cy="2467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"/>
                <a:gridCol w="957580"/>
                <a:gridCol w="1068070"/>
              </a:tblGrid>
              <a:tr h="3327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f'=4.9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0.206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3.35E-06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</a:tr>
              <a:tr h="489585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f'=5.75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0.174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99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-3.22E-06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99"/>
                    </a:solidFill>
                  </a:tcPr>
                </a:tc>
              </a:tr>
              <a:tr h="49022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sz="2400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0.0016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1.21E-06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585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5b424344-4400-4c8c-817d-0da6c636fce5}"/>
</p:tagLst>
</file>

<file path=ppt/tags/tag64.xml><?xml version="1.0" encoding="utf-8"?>
<p:tagLst xmlns:p="http://schemas.openxmlformats.org/presentationml/2006/main">
  <p:tag name="KSO_WM_UNIT_TABLE_BEAUTIFY" val="smartTable{58d1338c-b2b9-46ce-9c4b-6c4c53537615}"/>
  <p:tag name="TABLE_ENDDRAG_ORIGIN_RECT" val="172*153"/>
  <p:tag name="TABLE_ENDDRAG_RECT" val="51*43*172*153"/>
</p:tagLst>
</file>

<file path=ppt/tags/tag65.xml><?xml version="1.0" encoding="utf-8"?>
<p:tagLst xmlns:p="http://schemas.openxmlformats.org/presentationml/2006/main">
  <p:tag name="KSO_WM_UNIT_TABLE_BEAUTIFY" val="smartTable{674c1acb-ce76-4e07-a25a-95a59cc04edb}"/>
  <p:tag name="TABLE_ENDDRAG_ORIGIN_RECT" val="187*137"/>
  <p:tag name="TABLE_ENDDRAG_RECT" val="284*50*187*137"/>
</p:tagLst>
</file>

<file path=ppt/tags/tag66.xml><?xml version="1.0" encoding="utf-8"?>
<p:tagLst xmlns:p="http://schemas.openxmlformats.org/presentationml/2006/main">
  <p:tag name="KSO_WM_UNIT_TABLE_BEAUTIFY" val="smartTable{b574dc1a-1745-4222-8fd7-8717d0306ec6}"/>
</p:tagLst>
</file>

<file path=ppt/tags/tag67.xml><?xml version="1.0" encoding="utf-8"?>
<p:tagLst xmlns:p="http://schemas.openxmlformats.org/presentationml/2006/main">
  <p:tag name="KSO_WM_UNIT_TABLE_BEAUTIFY" val="smartTable{bf211f7a-f58e-4436-8ad9-f0ed4b488e86}"/>
</p:tagLst>
</file>

<file path=ppt/tags/tag68.xml><?xml version="1.0" encoding="utf-8"?>
<p:tagLst xmlns:p="http://schemas.openxmlformats.org/presentationml/2006/main">
  <p:tag name="KSO_WM_UNIT_TABLE_BEAUTIFY" val="smartTable{442b5b5e-4a33-4c53-9590-f54d0b5c7277}"/>
  <p:tag name="TABLE_ENDDRAG_ORIGIN_RECT" val="229*162"/>
  <p:tag name="TABLE_ENDDRAG_RECT" val="41*248*229*162"/>
</p:tagLst>
</file>

<file path=ppt/tags/tag69.xml><?xml version="1.0" encoding="utf-8"?>
<p:tagLst xmlns:p="http://schemas.openxmlformats.org/presentationml/2006/main">
  <p:tag name="KSO_WM_UNIT_TABLE_BEAUTIFY" val="smartTable{55df1d8d-f21b-455c-a419-8f89342f41fa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ABLE_BEAUTIFY" val="smartTable{b8c18e33-fa0b-4b92-872c-14c3f3f011b9}"/>
  <p:tag name="TABLE_ENDDRAG_ORIGIN_RECT" val="229*194"/>
  <p:tag name="TABLE_ENDDRAG_RECT" val="639*248*229*19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937</Words>
  <Application>WPS 演示</Application>
  <PresentationFormat>宽屏</PresentationFormat>
  <Paragraphs>234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Wingdings</vt:lpstr>
      <vt:lpstr>Calibri</vt:lpstr>
      <vt:lpstr>Arial Unicode MS</vt:lpstr>
      <vt:lpstr>华文细黑</vt:lpstr>
      <vt:lpstr>Office 主题​​</vt:lpstr>
      <vt:lpstr>变激励正弦电压的激发频率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cxj</cp:lastModifiedBy>
  <cp:revision>173</cp:revision>
  <dcterms:created xsi:type="dcterms:W3CDTF">2019-06-19T02:08:00Z</dcterms:created>
  <dcterms:modified xsi:type="dcterms:W3CDTF">2021-01-07T07:08:24Z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