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90" r:id="rId1"/>
  </p:sldMasterIdLst>
  <p:notesMasterIdLst>
    <p:notesMasterId r:id="rId48"/>
  </p:notesMasterIdLst>
  <p:sldIdLst>
    <p:sldId id="410" r:id="rId2"/>
    <p:sldId id="469" r:id="rId3"/>
    <p:sldId id="467" r:id="rId4"/>
    <p:sldId id="411" r:id="rId5"/>
    <p:sldId id="412" r:id="rId6"/>
    <p:sldId id="413" r:id="rId7"/>
    <p:sldId id="444" r:id="rId8"/>
    <p:sldId id="452" r:id="rId9"/>
    <p:sldId id="453" r:id="rId10"/>
    <p:sldId id="454" r:id="rId11"/>
    <p:sldId id="455" r:id="rId12"/>
    <p:sldId id="456" r:id="rId13"/>
    <p:sldId id="457" r:id="rId14"/>
    <p:sldId id="458" r:id="rId15"/>
    <p:sldId id="459" r:id="rId16"/>
    <p:sldId id="460" r:id="rId17"/>
    <p:sldId id="462" r:id="rId18"/>
    <p:sldId id="463" r:id="rId19"/>
    <p:sldId id="465" r:id="rId20"/>
    <p:sldId id="466" r:id="rId21"/>
    <p:sldId id="433" r:id="rId22"/>
    <p:sldId id="438" r:id="rId23"/>
    <p:sldId id="439" r:id="rId24"/>
    <p:sldId id="445" r:id="rId25"/>
    <p:sldId id="470" r:id="rId26"/>
    <p:sldId id="471" r:id="rId27"/>
    <p:sldId id="472" r:id="rId28"/>
    <p:sldId id="477" r:id="rId29"/>
    <p:sldId id="478" r:id="rId30"/>
    <p:sldId id="479" r:id="rId31"/>
    <p:sldId id="485" r:id="rId32"/>
    <p:sldId id="486" r:id="rId33"/>
    <p:sldId id="487" r:id="rId34"/>
    <p:sldId id="488" r:id="rId35"/>
    <p:sldId id="489" r:id="rId36"/>
    <p:sldId id="490" r:id="rId37"/>
    <p:sldId id="500" r:id="rId38"/>
    <p:sldId id="501" r:id="rId39"/>
    <p:sldId id="502" r:id="rId40"/>
    <p:sldId id="503" r:id="rId41"/>
    <p:sldId id="504" r:id="rId42"/>
    <p:sldId id="505" r:id="rId43"/>
    <p:sldId id="497" r:id="rId44"/>
    <p:sldId id="441" r:id="rId45"/>
    <p:sldId id="468" r:id="rId46"/>
    <p:sldId id="442" r:id="rId4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076">
          <p15:clr>
            <a:srgbClr val="A4A3A4"/>
          </p15:clr>
        </p15:guide>
        <p15:guide id="2" pos="3647">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71" d="100"/>
          <a:sy n="71" d="100"/>
        </p:scale>
        <p:origin x="-618" y="-96"/>
      </p:cViewPr>
      <p:guideLst>
        <p:guide orient="horz" pos="2076"/>
        <p:guide pos="3647"/>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image" Target="../media/image66.wmf"/><Relationship Id="rId1" Type="http://schemas.openxmlformats.org/officeDocument/2006/relationships/image" Target="../media/image65.wmf"/><Relationship Id="rId6" Type="http://schemas.openxmlformats.org/officeDocument/2006/relationships/image" Target="../media/image70.wmf"/><Relationship Id="rId5" Type="http://schemas.openxmlformats.org/officeDocument/2006/relationships/image" Target="../media/image69.wmf"/><Relationship Id="rId4" Type="http://schemas.openxmlformats.org/officeDocument/2006/relationships/image" Target="../media/image68.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72.wmf"/><Relationship Id="rId1" Type="http://schemas.openxmlformats.org/officeDocument/2006/relationships/image" Target="../media/image71.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image" Target="../media/image75.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72.wmf"/><Relationship Id="rId1" Type="http://schemas.openxmlformats.org/officeDocument/2006/relationships/image" Target="../media/image71.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image" Target="../media/image75.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72.wmf"/><Relationship Id="rId1" Type="http://schemas.openxmlformats.org/officeDocument/2006/relationships/image" Target="../media/image71.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image" Target="../media/image75.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72.wmf"/><Relationship Id="rId1" Type="http://schemas.openxmlformats.org/officeDocument/2006/relationships/image" Target="../media/image7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image" Target="../media/image75.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72.wmf"/><Relationship Id="rId1" Type="http://schemas.openxmlformats.org/officeDocument/2006/relationships/image" Target="../media/image71.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image" Target="../media/image75.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72.wmf"/><Relationship Id="rId1" Type="http://schemas.openxmlformats.org/officeDocument/2006/relationships/image" Target="../media/image71.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image" Target="../media/image75.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99.wmf"/><Relationship Id="rId2" Type="http://schemas.openxmlformats.org/officeDocument/2006/relationships/image" Target="../media/image72.wmf"/><Relationship Id="rId1" Type="http://schemas.openxmlformats.org/officeDocument/2006/relationships/image" Target="../media/image71.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99.wmf"/><Relationship Id="rId2" Type="http://schemas.openxmlformats.org/officeDocument/2006/relationships/image" Target="../media/image76.wmf"/><Relationship Id="rId1" Type="http://schemas.openxmlformats.org/officeDocument/2006/relationships/image" Target="../media/image75.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104.wmf"/><Relationship Id="rId2" Type="http://schemas.openxmlformats.org/officeDocument/2006/relationships/image" Target="../media/image72.wmf"/><Relationship Id="rId1" Type="http://schemas.openxmlformats.org/officeDocument/2006/relationships/image" Target="../media/image71.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107.wmf"/><Relationship Id="rId2" Type="http://schemas.openxmlformats.org/officeDocument/2006/relationships/image" Target="../media/image76.wmf"/><Relationship Id="rId1" Type="http://schemas.openxmlformats.org/officeDocument/2006/relationships/image" Target="../media/image75.w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110.wmf"/><Relationship Id="rId1" Type="http://schemas.openxmlformats.org/officeDocument/2006/relationships/image" Target="../media/image9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0.wmf"/><Relationship Id="rId7" Type="http://schemas.openxmlformats.org/officeDocument/2006/relationships/image" Target="../media/image34.wmf"/><Relationship Id="rId2" Type="http://schemas.openxmlformats.org/officeDocument/2006/relationships/image" Target="../media/image29.wmf"/><Relationship Id="rId1" Type="http://schemas.openxmlformats.org/officeDocument/2006/relationships/image" Target="../media/image28.wmf"/><Relationship Id="rId6" Type="http://schemas.openxmlformats.org/officeDocument/2006/relationships/image" Target="../media/image33.wmf"/><Relationship Id="rId5" Type="http://schemas.openxmlformats.org/officeDocument/2006/relationships/image" Target="../media/image32.wmf"/><Relationship Id="rId4" Type="http://schemas.openxmlformats.org/officeDocument/2006/relationships/image" Target="../media/image31.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 Id="rId5" Type="http://schemas.openxmlformats.org/officeDocument/2006/relationships/image" Target="../media/image49.wmf"/><Relationship Id="rId4" Type="http://schemas.openxmlformats.org/officeDocument/2006/relationships/image" Target="../media/image48.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57.wmf"/><Relationship Id="rId3" Type="http://schemas.openxmlformats.org/officeDocument/2006/relationships/image" Target="../media/image52.wmf"/><Relationship Id="rId7" Type="http://schemas.openxmlformats.org/officeDocument/2006/relationships/image" Target="../media/image56.wmf"/><Relationship Id="rId2" Type="http://schemas.openxmlformats.org/officeDocument/2006/relationships/image" Target="../media/image51.wmf"/><Relationship Id="rId1" Type="http://schemas.openxmlformats.org/officeDocument/2006/relationships/image" Target="../media/image50.wmf"/><Relationship Id="rId6" Type="http://schemas.openxmlformats.org/officeDocument/2006/relationships/image" Target="../media/image55.wmf"/><Relationship Id="rId5" Type="http://schemas.openxmlformats.org/officeDocument/2006/relationships/image" Target="../media/image54.wmf"/><Relationship Id="rId4" Type="http://schemas.openxmlformats.org/officeDocument/2006/relationships/image" Target="../media/image5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B95DFD-3A02-43CF-BAE7-A0ECB315D20C}" type="datetimeFigureOut">
              <a:rPr lang="zh-CN" altLang="en-US" smtClean="0"/>
              <a:t>2021/1/7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D69F45-021B-4E31-A616-B533DF7C54EF}" type="slidenum">
              <a:rPr lang="zh-CN" altLang="en-US" smtClean="0"/>
              <a:t>‹#›</a:t>
            </a:fld>
            <a:endParaRPr lang="zh-CN" altLang="en-US"/>
          </a:p>
        </p:txBody>
      </p:sp>
    </p:spTree>
    <p:extLst>
      <p:ext uri="{BB962C8B-B14F-4D97-AF65-F5344CB8AC3E}">
        <p14:creationId xmlns:p14="http://schemas.microsoft.com/office/powerpoint/2010/main" val="7281460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slideMaster" Target="../slideMasters/slideMaster1.xml"/><Relationship Id="rId4" Type="http://schemas.openxmlformats.org/officeDocument/2006/relationships/tags" Target="../tags/tag4.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82220" y="5353963"/>
            <a:ext cx="11631168"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914400" y="1600200"/>
            <a:ext cx="10363200" cy="1780108"/>
          </a:xfrm>
        </p:spPr>
        <p:txBody>
          <a:bodyPr anchor="b">
            <a:normAutofit/>
          </a:bodyPr>
          <a:lstStyle>
            <a:lvl1pPr>
              <a:defRPr sz="4400">
                <a:solidFill>
                  <a:srgbClr val="FFFFFF"/>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828800" y="3556001"/>
            <a:ext cx="85344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760FBDFE-C587-4B4C-A407-44438C67B59E}" type="datetimeFigureOut">
              <a:rPr lang="zh-CN" altLang="en-US" smtClean="0"/>
              <a:t>2021/1/7</a:t>
            </a:fld>
            <a:endParaRPr lang="zh-CN" altLang="en-US"/>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760FBDFE-C587-4B4C-A407-44438C67B59E}" type="datetimeFigureOut">
              <a:rPr lang="zh-CN" altLang="en-US" smtClean="0"/>
              <a:t>2021/1/7</a:t>
            </a:fld>
            <a:endParaRPr lang="zh-CN" altLang="en-US"/>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60FBDFE-C587-4B4C-A407-44438C67B59E}" type="datetimeFigureOut">
              <a:rPr lang="zh-CN" altLang="en-US" smtClean="0"/>
              <a:t>2021/1/7</a:t>
            </a:fld>
            <a:endParaRPr lang="zh-CN" altLang="en-US"/>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49AE70B2-8BF9-45C0-BB95-33D1B9D3A854}" type="slidenum">
              <a:rPr lang="zh-CN" altLang="en-US" smtClean="0"/>
              <a:t>‹#›</a:t>
            </a:fld>
            <a:endParaRPr lang="zh-CN" altLang="en-US" dirty="0"/>
          </a:p>
        </p:txBody>
      </p:sp>
      <p:grpSp>
        <p:nvGrpSpPr>
          <p:cNvPr id="15" name="Group 14"/>
          <p:cNvGrpSpPr>
            <a:grpSpLocks noChangeAspect="1"/>
          </p:cNvGrpSpPr>
          <p:nvPr/>
        </p:nvGrpSpPr>
        <p:grpSpPr bwMode="hidden">
          <a:xfrm>
            <a:off x="282220" y="714191"/>
            <a:ext cx="11631168"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8839200" y="1447801"/>
            <a:ext cx="2743200" cy="4487333"/>
          </a:xfrm>
        </p:spPr>
        <p:txBody>
          <a:bodyPr vert="eaVert" anchor="ctr"/>
          <a:lstStyle>
            <a:lvl1pPr algn="l">
              <a:defRPr>
                <a:solidFill>
                  <a:schemeClr val="tx2"/>
                </a:solidFil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09600" y="1447800"/>
            <a:ext cx="80264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2021/1/7</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lvl1pPr marL="228600" indent="-228600" eaLnBrk="1" fontAlgn="auto" latinLnBrk="0" hangingPunct="1">
              <a:lnSpc>
                <a:spcPct val="130000"/>
              </a:lnSpc>
              <a:defRPr u="none" strike="noStrike" kern="1200" cap="none" spc="150" normalizeH="0" baseline="0">
                <a:uFillTx/>
              </a:defRPr>
            </a:lvl1pPr>
            <a:lvl2pPr marL="685800" indent="-228600" defTabSz="914400" eaLnBrk="1" fontAlgn="auto" latinLnBrk="0" hangingPunct="1">
              <a:lnSpc>
                <a:spcPct val="120000"/>
              </a:lnSpc>
              <a:tabLst>
                <a:tab pos="1609725" algn="l"/>
                <a:tab pos="1609725" algn="l"/>
                <a:tab pos="1609725" algn="l"/>
                <a:tab pos="1609725" algn="l"/>
              </a:tabLst>
              <a:defRPr u="none" strike="noStrike" kern="1200" cap="none" spc="150" normalizeH="0" baseline="0">
                <a:uFillTx/>
              </a:defRPr>
            </a:lvl2pPr>
            <a:lvl3pPr marL="1143000" indent="-228600" eaLnBrk="1" fontAlgn="auto" latinLnBrk="0" hangingPunct="1">
              <a:lnSpc>
                <a:spcPct val="120000"/>
              </a:lnSpc>
              <a:defRPr u="none" strike="noStrike" kern="1200" cap="none" spc="150" normalizeH="0" baseline="0">
                <a:uFillTx/>
              </a:defRPr>
            </a:lvl3pPr>
            <a:lvl4pPr marL="1600200" indent="-228600" eaLnBrk="1" fontAlgn="auto" latinLnBrk="0" hangingPunct="1">
              <a:lnSpc>
                <a:spcPct val="120000"/>
              </a:lnSpc>
              <a:defRPr u="none" strike="noStrike" kern="1200" cap="none" spc="150" normalizeH="0" baseline="0">
                <a:uFillTx/>
              </a:defRPr>
            </a:lvl4pPr>
            <a:lvl5pPr marL="2057400" indent="-228600" eaLnBrk="1" fontAlgn="auto" latinLnBrk="0" hangingPunct="1">
              <a:lnSpc>
                <a:spcPct val="120000"/>
              </a:lnSpc>
              <a:defRPr u="none" strike="noStrike" kern="1200" cap="none" spc="150" normalizeH="0" baseline="0">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333"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2021/1/7</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2021/1/7</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lvl1pPr>
          </a:lstStyle>
          <a:p>
            <a:pPr lvl="0"/>
            <a:r>
              <a:rPr lang="zh-CN" altLang="en-US" dirty="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760FBDFE-C587-4B4C-A407-44438C67B59E}" type="datetimeFigureOut">
              <a:rPr lang="zh-CN" altLang="en-US" smtClean="0"/>
              <a:t>2021/1/7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Title 6"/>
          <p:cNvSpPr>
            <a:spLocks noGrp="1"/>
          </p:cNvSpPr>
          <p:nvPr>
            <p:ph type="title"/>
          </p:nvPr>
        </p:nvSpPr>
        <p:spPr/>
        <p:txBody>
          <a:bodyPr/>
          <a:lstStyle/>
          <a:p>
            <a:r>
              <a:rPr lang="zh-CN" altLang="en-US"/>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304800" y="228600"/>
            <a:ext cx="11594592"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8063251" y="4203592"/>
            <a:ext cx="383523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3492427" y="4075290"/>
            <a:ext cx="7392687"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3771637" y="4087562"/>
            <a:ext cx="729064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7479318" y="4074174"/>
            <a:ext cx="4410667"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82220" y="4058555"/>
            <a:ext cx="11631168"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920043" y="2463560"/>
            <a:ext cx="10363200" cy="1524000"/>
          </a:xfrm>
        </p:spPr>
        <p:txBody>
          <a:bodyPr anchor="t">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823153" y="1437449"/>
            <a:ext cx="8556979"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60FBDFE-C587-4B4C-A407-44438C67B59E}" type="datetimeFigureOut">
              <a:rPr lang="zh-CN" altLang="en-US" smtClean="0"/>
              <a:t>2021/1/7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5" name="Date Placeholder 4"/>
          <p:cNvSpPr>
            <a:spLocks noGrp="1"/>
          </p:cNvSpPr>
          <p:nvPr>
            <p:ph type="dt" sz="half" idx="10"/>
          </p:nvPr>
        </p:nvSpPr>
        <p:spPr/>
        <p:txBody>
          <a:bodyPr/>
          <a:lstStyle/>
          <a:p>
            <a:fld id="{760FBDFE-C587-4B4C-A407-44438C67B59E}" type="datetimeFigureOut">
              <a:rPr lang="zh-CN" altLang="en-US" smtClean="0"/>
              <a:t>2021/1/7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9" name="Content Placeholder 8"/>
          <p:cNvSpPr>
            <a:spLocks noGrp="1"/>
          </p:cNvSpPr>
          <p:nvPr>
            <p:ph sz="quarter" idx="13"/>
          </p:nvPr>
        </p:nvSpPr>
        <p:spPr>
          <a:xfrm>
            <a:off x="902207" y="2679192"/>
            <a:ext cx="5096256"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1" name="Content Placeholder 10"/>
          <p:cNvSpPr>
            <a:spLocks noGrp="1"/>
          </p:cNvSpPr>
          <p:nvPr>
            <p:ph sz="quarter" idx="14"/>
          </p:nvPr>
        </p:nvSpPr>
        <p:spPr>
          <a:xfrm>
            <a:off x="6193536" y="2679192"/>
            <a:ext cx="5096256"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902208" y="2678114"/>
            <a:ext cx="5096256"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903110" y="3429001"/>
            <a:ext cx="5093407"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97600" y="2678113"/>
            <a:ext cx="5096256"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93367" y="3429001"/>
            <a:ext cx="5096256"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760FBDFE-C587-4B4C-A407-44438C67B59E}" type="datetimeFigureOut">
              <a:rPr lang="zh-CN" altLang="en-US" smtClean="0"/>
              <a:t>2021/1/7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2"/>
          <p:cNvSpPr>
            <a:spLocks noGrp="1"/>
          </p:cNvSpPr>
          <p:nvPr>
            <p:ph type="dt" sz="half" idx="10"/>
          </p:nvPr>
        </p:nvSpPr>
        <p:spPr/>
        <p:txBody>
          <a:bodyPr/>
          <a:lstStyle/>
          <a:p>
            <a:fld id="{760FBDFE-C587-4B4C-A407-44438C67B59E}" type="datetimeFigureOut">
              <a:rPr lang="zh-CN" altLang="en-US" smtClean="0"/>
              <a:t>2021/1/7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82220" y="714191"/>
            <a:ext cx="11631168"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760FBDFE-C587-4B4C-A407-44438C67B59E}" type="datetimeFigureOut">
              <a:rPr lang="zh-CN" altLang="en-US" smtClean="0"/>
              <a:t>2021/1/7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60FBDFE-C587-4B4C-A407-44438C67B59E}" type="datetimeFigureOut">
              <a:rPr lang="zh-CN" altLang="en-US" smtClean="0"/>
              <a:t>2021/1/7</a:t>
            </a:fld>
            <a:endParaRPr lang="zh-CN" altLang="en-US"/>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49AE70B2-8BF9-45C0-BB95-33D1B9D3A854}" type="slidenum">
              <a:rPr lang="zh-CN" altLang="en-US" smtClean="0"/>
              <a:t>‹#›</a:t>
            </a:fld>
            <a:endParaRPr lang="zh-CN" altLang="en-US" dirty="0"/>
          </a:p>
        </p:txBody>
      </p:sp>
      <p:sp>
        <p:nvSpPr>
          <p:cNvPr id="4" name="Text Placeholder 3"/>
          <p:cNvSpPr>
            <a:spLocks noGrp="1"/>
          </p:cNvSpPr>
          <p:nvPr>
            <p:ph type="body" sz="half" idx="2"/>
          </p:nvPr>
        </p:nvSpPr>
        <p:spPr>
          <a:xfrm>
            <a:off x="1219200" y="3581401"/>
            <a:ext cx="44704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grpSp>
        <p:nvGrpSpPr>
          <p:cNvPr id="2" name="Group 23"/>
          <p:cNvGrpSpPr>
            <a:grpSpLocks noChangeAspect="1"/>
          </p:cNvGrpSpPr>
          <p:nvPr/>
        </p:nvGrpSpPr>
        <p:grpSpPr bwMode="hidden">
          <a:xfrm>
            <a:off x="282220" y="714191"/>
            <a:ext cx="11631168"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1219200" y="2286000"/>
            <a:ext cx="4470400" cy="1252728"/>
          </a:xfrm>
        </p:spPr>
        <p:txBody>
          <a:bodyPr anchor="b">
            <a:noAutofit/>
          </a:bodyPr>
          <a:lstStyle>
            <a:lvl1pPr algn="l">
              <a:defRPr sz="3200">
                <a:solidFill>
                  <a:schemeClr val="tx2"/>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6202616" y="1828800"/>
            <a:ext cx="5205435"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82220" y="5353963"/>
            <a:ext cx="11631168"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6498874" y="338667"/>
            <a:ext cx="5083527" cy="2429934"/>
          </a:xfrm>
        </p:spPr>
        <p:txBody>
          <a:bodyPr anchor="b">
            <a:normAutofit/>
          </a:bodyPr>
          <a:lstStyle>
            <a:lvl1pPr algn="l">
              <a:defRPr sz="2800" b="0">
                <a:solidFill>
                  <a:srgbClr val="FFFFFF"/>
                </a:solidFill>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6491112" y="2785533"/>
            <a:ext cx="5091289"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9EFD9D74-47D9-4702-A33C-335B63B48DBF}" type="datetimeFigureOut">
              <a:rPr lang="zh-CN" altLang="en-US" smtClean="0"/>
              <a:t>2021/1/7</a:t>
            </a:fld>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FABC47A4-756D-490B-A52F-7D9E2C9FC05F}" type="slidenum">
              <a:rPr lang="zh-CN" altLang="en-US" smtClean="0"/>
              <a:t>‹#›</a:t>
            </a:fld>
            <a:endParaRPr lang="zh-CN" altLang="en-US"/>
          </a:p>
        </p:txBody>
      </p:sp>
      <p:sp>
        <p:nvSpPr>
          <p:cNvPr id="3" name="Picture Placeholder 2"/>
          <p:cNvSpPr>
            <a:spLocks noGrp="1"/>
          </p:cNvSpPr>
          <p:nvPr>
            <p:ph type="pic" idx="1"/>
          </p:nvPr>
        </p:nvSpPr>
        <p:spPr>
          <a:xfrm>
            <a:off x="1117600" y="1371600"/>
            <a:ext cx="475488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304800" y="228600"/>
            <a:ext cx="11594592"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82220" y="1679429"/>
            <a:ext cx="11631168"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609600" y="338328"/>
            <a:ext cx="10972800" cy="12527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4" name="Date Placeholder 3"/>
          <p:cNvSpPr>
            <a:spLocks noGrp="1"/>
          </p:cNvSpPr>
          <p:nvPr>
            <p:ph type="dt" sz="half" idx="2"/>
          </p:nvPr>
        </p:nvSpPr>
        <p:spPr>
          <a:xfrm>
            <a:off x="6884896" y="6250165"/>
            <a:ext cx="5048920" cy="365125"/>
          </a:xfrm>
          <a:prstGeom prst="rect">
            <a:avLst/>
          </a:prstGeom>
        </p:spPr>
        <p:txBody>
          <a:bodyPr vert="horz" lIns="91440" tIns="45720" rIns="91440" bIns="45720" rtlCol="0" anchor="ctr"/>
          <a:lstStyle>
            <a:lvl1pPr algn="r">
              <a:defRPr sz="1000">
                <a:solidFill>
                  <a:schemeClr val="tx2"/>
                </a:solidFill>
              </a:defRPr>
            </a:lvl1pPr>
          </a:lstStyle>
          <a:p>
            <a:fld id="{760FBDFE-C587-4B4C-A407-44438C67B59E}" type="datetimeFigureOut">
              <a:rPr lang="zh-CN" altLang="en-US" smtClean="0"/>
              <a:t>2021/1/7</a:t>
            </a:fld>
            <a:endParaRPr lang="zh-CN" altLang="en-US"/>
          </a:p>
        </p:txBody>
      </p:sp>
      <p:sp>
        <p:nvSpPr>
          <p:cNvPr id="5" name="Footer Placeholder 4"/>
          <p:cNvSpPr>
            <a:spLocks noGrp="1"/>
          </p:cNvSpPr>
          <p:nvPr>
            <p:ph type="ftr" sz="quarter" idx="3"/>
          </p:nvPr>
        </p:nvSpPr>
        <p:spPr>
          <a:xfrm>
            <a:off x="258185" y="6250165"/>
            <a:ext cx="504892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dirty="0"/>
          </a:p>
        </p:txBody>
      </p:sp>
      <p:sp>
        <p:nvSpPr>
          <p:cNvPr id="6" name="Slide Number Placeholder 5"/>
          <p:cNvSpPr>
            <a:spLocks noGrp="1"/>
          </p:cNvSpPr>
          <p:nvPr>
            <p:ph type="sldNum" sz="quarter" idx="4"/>
          </p:nvPr>
        </p:nvSpPr>
        <p:spPr>
          <a:xfrm>
            <a:off x="5321451" y="6250164"/>
            <a:ext cx="1549101" cy="365125"/>
          </a:xfrm>
          <a:prstGeom prst="rect">
            <a:avLst/>
          </a:prstGeom>
        </p:spPr>
        <p:txBody>
          <a:bodyPr vert="horz" lIns="91440" tIns="45720" rIns="91440" bIns="45720" rtlCol="0" anchor="ctr"/>
          <a:lstStyle>
            <a:lvl1pPr algn="ctr">
              <a:defRPr sz="1000">
                <a:solidFill>
                  <a:schemeClr val="tx2"/>
                </a:solidFill>
              </a:defRPr>
            </a:lvl1pPr>
          </a:lstStyle>
          <a:p>
            <a:fld id="{49AE70B2-8BF9-45C0-BB95-33D1B9D3A854}" type="slidenum">
              <a:rPr lang="zh-CN" altLang="en-US" smtClean="0"/>
              <a:t>‹#›</a:t>
            </a:fld>
            <a:endParaRPr lang="zh-CN" altLang="en-US" dirty="0"/>
          </a:p>
        </p:txBody>
      </p:sp>
      <p:sp>
        <p:nvSpPr>
          <p:cNvPr id="3" name="Text Placeholder 2"/>
          <p:cNvSpPr>
            <a:spLocks noGrp="1"/>
          </p:cNvSpPr>
          <p:nvPr>
            <p:ph type="body" idx="1"/>
          </p:nvPr>
        </p:nvSpPr>
        <p:spPr>
          <a:xfrm>
            <a:off x="1162757" y="2675467"/>
            <a:ext cx="9877777" cy="3450696"/>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 id="2147483656" r:id="rId13"/>
    <p:sldLayoutId id="2147483659" r:id="rId14"/>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slideLayout" Target="../slideLayouts/slideLayout2.xml"/><Relationship Id="rId7" Type="http://schemas.openxmlformats.org/officeDocument/2006/relationships/image" Target="../media/image14.wmf"/><Relationship Id="rId2" Type="http://schemas.openxmlformats.org/officeDocument/2006/relationships/tags" Target="../tags/tag23.xml"/><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image" Target="../media/image2.png"/><Relationship Id="rId5" Type="http://schemas.openxmlformats.org/officeDocument/2006/relationships/image" Target="../media/image13.wmf"/><Relationship Id="rId10" Type="http://schemas.openxmlformats.org/officeDocument/2006/relationships/image" Target="../media/image16.png"/><Relationship Id="rId4" Type="http://schemas.openxmlformats.org/officeDocument/2006/relationships/oleObject" Target="../embeddings/oleObject4.bin"/><Relationship Id="rId9" Type="http://schemas.openxmlformats.org/officeDocument/2006/relationships/image" Target="../media/image15.wmf"/></Relationships>
</file>

<file path=ppt/slides/_rels/slide11.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slideLayout" Target="../slideLayouts/slideLayout2.xml"/><Relationship Id="rId7" Type="http://schemas.openxmlformats.org/officeDocument/2006/relationships/oleObject" Target="../embeddings/oleObject7.bin"/><Relationship Id="rId2" Type="http://schemas.openxmlformats.org/officeDocument/2006/relationships/tags" Target="../tags/tag24.xml"/><Relationship Id="rId1" Type="http://schemas.openxmlformats.org/officeDocument/2006/relationships/vmlDrawing" Target="../drawings/vmlDrawing3.vml"/><Relationship Id="rId6" Type="http://schemas.openxmlformats.org/officeDocument/2006/relationships/image" Target="../media/image21.png"/><Relationship Id="rId11" Type="http://schemas.openxmlformats.org/officeDocument/2006/relationships/image" Target="../media/image2.png"/><Relationship Id="rId5" Type="http://schemas.openxmlformats.org/officeDocument/2006/relationships/image" Target="../media/image20.png"/><Relationship Id="rId10" Type="http://schemas.openxmlformats.org/officeDocument/2006/relationships/image" Target="../media/image18.wmf"/><Relationship Id="rId4" Type="http://schemas.openxmlformats.org/officeDocument/2006/relationships/image" Target="../media/image19.png"/><Relationship Id="rId9" Type="http://schemas.openxmlformats.org/officeDocument/2006/relationships/oleObject" Target="../embeddings/oleObject8.bin"/></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slideLayout" Target="../slideLayouts/slideLayout2.xml"/><Relationship Id="rId7" Type="http://schemas.openxmlformats.org/officeDocument/2006/relationships/image" Target="../media/image26.png"/><Relationship Id="rId2" Type="http://schemas.openxmlformats.org/officeDocument/2006/relationships/tags" Target="../tags/tag25.xml"/><Relationship Id="rId1" Type="http://schemas.openxmlformats.org/officeDocument/2006/relationships/vmlDrawing" Target="../drawings/vmlDrawing4.vml"/><Relationship Id="rId6" Type="http://schemas.openxmlformats.org/officeDocument/2006/relationships/image" Target="../media/image25.png"/><Relationship Id="rId11" Type="http://schemas.openxmlformats.org/officeDocument/2006/relationships/image" Target="../media/image22.wmf"/><Relationship Id="rId5" Type="http://schemas.openxmlformats.org/officeDocument/2006/relationships/image" Target="../media/image24.png"/><Relationship Id="rId10" Type="http://schemas.openxmlformats.org/officeDocument/2006/relationships/oleObject" Target="../embeddings/oleObject9.bin"/><Relationship Id="rId4" Type="http://schemas.openxmlformats.org/officeDocument/2006/relationships/image" Target="../media/image23.png"/><Relationship Id="rId9"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32.wmf"/><Relationship Id="rId18"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image" Target="../media/image29.wmf"/><Relationship Id="rId12" Type="http://schemas.openxmlformats.org/officeDocument/2006/relationships/oleObject" Target="../embeddings/oleObject14.bin"/><Relationship Id="rId17" Type="http://schemas.openxmlformats.org/officeDocument/2006/relationships/image" Target="../media/image34.wmf"/><Relationship Id="rId2" Type="http://schemas.openxmlformats.org/officeDocument/2006/relationships/tags" Target="../tags/tag26.xml"/><Relationship Id="rId16" Type="http://schemas.openxmlformats.org/officeDocument/2006/relationships/oleObject" Target="../embeddings/oleObject16.bin"/><Relationship Id="rId1" Type="http://schemas.openxmlformats.org/officeDocument/2006/relationships/vmlDrawing" Target="../drawings/vmlDrawing5.vml"/><Relationship Id="rId6" Type="http://schemas.openxmlformats.org/officeDocument/2006/relationships/oleObject" Target="../embeddings/oleObject11.bin"/><Relationship Id="rId11" Type="http://schemas.openxmlformats.org/officeDocument/2006/relationships/image" Target="../media/image31.wmf"/><Relationship Id="rId5" Type="http://schemas.openxmlformats.org/officeDocument/2006/relationships/image" Target="../media/image28.wmf"/><Relationship Id="rId15" Type="http://schemas.openxmlformats.org/officeDocument/2006/relationships/image" Target="../media/image33.wmf"/><Relationship Id="rId10" Type="http://schemas.openxmlformats.org/officeDocument/2006/relationships/oleObject" Target="../embeddings/oleObject13.bin"/><Relationship Id="rId4" Type="http://schemas.openxmlformats.org/officeDocument/2006/relationships/oleObject" Target="../embeddings/oleObject10.bin"/><Relationship Id="rId9" Type="http://schemas.openxmlformats.org/officeDocument/2006/relationships/image" Target="../media/image30.wmf"/><Relationship Id="rId14" Type="http://schemas.openxmlformats.org/officeDocument/2006/relationships/oleObject" Target="../embeddings/oleObject15.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tags" Target="../tags/tag27.xml"/><Relationship Id="rId1" Type="http://schemas.openxmlformats.org/officeDocument/2006/relationships/vmlDrawing" Target="../drawings/vmlDrawing6.vml"/><Relationship Id="rId6" Type="http://schemas.openxmlformats.org/officeDocument/2006/relationships/image" Target="../media/image39.png"/><Relationship Id="rId11" Type="http://schemas.openxmlformats.org/officeDocument/2006/relationships/image" Target="../media/image36.wmf"/><Relationship Id="rId5" Type="http://schemas.openxmlformats.org/officeDocument/2006/relationships/image" Target="../media/image38.png"/><Relationship Id="rId10" Type="http://schemas.openxmlformats.org/officeDocument/2006/relationships/oleObject" Target="../embeddings/oleObject18.bin"/><Relationship Id="rId4" Type="http://schemas.openxmlformats.org/officeDocument/2006/relationships/image" Target="../media/image37.png"/><Relationship Id="rId9" Type="http://schemas.openxmlformats.org/officeDocument/2006/relationships/image" Target="../media/image35.w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image" Target="../media/image43.png"/><Relationship Id="rId7" Type="http://schemas.openxmlformats.org/officeDocument/2006/relationships/image" Target="../media/image44.png"/><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40.wmf"/><Relationship Id="rId11" Type="http://schemas.openxmlformats.org/officeDocument/2006/relationships/image" Target="../media/image42.wmf"/><Relationship Id="rId5" Type="http://schemas.openxmlformats.org/officeDocument/2006/relationships/oleObject" Target="../embeddings/oleObject19.bin"/><Relationship Id="rId10" Type="http://schemas.openxmlformats.org/officeDocument/2006/relationships/oleObject" Target="../embeddings/oleObject21.bin"/><Relationship Id="rId4" Type="http://schemas.openxmlformats.org/officeDocument/2006/relationships/image" Target="../media/image2.png"/><Relationship Id="rId9" Type="http://schemas.openxmlformats.org/officeDocument/2006/relationships/image" Target="../media/image41.wmf"/></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24.bin"/><Relationship Id="rId13" Type="http://schemas.openxmlformats.org/officeDocument/2006/relationships/image" Target="../media/image49.wmf"/><Relationship Id="rId3" Type="http://schemas.openxmlformats.org/officeDocument/2006/relationships/image" Target="../media/image2.png"/><Relationship Id="rId7" Type="http://schemas.openxmlformats.org/officeDocument/2006/relationships/image" Target="../media/image46.wmf"/><Relationship Id="rId12"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23.bin"/><Relationship Id="rId11" Type="http://schemas.openxmlformats.org/officeDocument/2006/relationships/image" Target="../media/image48.wmf"/><Relationship Id="rId5" Type="http://schemas.openxmlformats.org/officeDocument/2006/relationships/image" Target="../media/image45.wmf"/><Relationship Id="rId10" Type="http://schemas.openxmlformats.org/officeDocument/2006/relationships/oleObject" Target="../embeddings/oleObject25.bin"/><Relationship Id="rId4" Type="http://schemas.openxmlformats.org/officeDocument/2006/relationships/oleObject" Target="../embeddings/oleObject22.bin"/><Relationship Id="rId9" Type="http://schemas.openxmlformats.org/officeDocument/2006/relationships/image" Target="../media/image47.w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29.bin"/><Relationship Id="rId13" Type="http://schemas.openxmlformats.org/officeDocument/2006/relationships/image" Target="../media/image54.wmf"/><Relationship Id="rId18" Type="http://schemas.openxmlformats.org/officeDocument/2006/relationships/image" Target="../media/image56.wmf"/><Relationship Id="rId3" Type="http://schemas.openxmlformats.org/officeDocument/2006/relationships/oleObject" Target="../embeddings/oleObject27.bin"/><Relationship Id="rId7" Type="http://schemas.openxmlformats.org/officeDocument/2006/relationships/image" Target="../media/image51.wmf"/><Relationship Id="rId12" Type="http://schemas.openxmlformats.org/officeDocument/2006/relationships/oleObject" Target="../embeddings/oleObject31.bin"/><Relationship Id="rId17" Type="http://schemas.openxmlformats.org/officeDocument/2006/relationships/oleObject" Target="../embeddings/oleObject34.bin"/><Relationship Id="rId2" Type="http://schemas.openxmlformats.org/officeDocument/2006/relationships/slideLayout" Target="../slideLayouts/slideLayout7.xml"/><Relationship Id="rId16" Type="http://schemas.openxmlformats.org/officeDocument/2006/relationships/oleObject" Target="../embeddings/oleObject33.bin"/><Relationship Id="rId20" Type="http://schemas.openxmlformats.org/officeDocument/2006/relationships/image" Target="../media/image57.wmf"/><Relationship Id="rId1" Type="http://schemas.openxmlformats.org/officeDocument/2006/relationships/vmlDrawing" Target="../drawings/vmlDrawing9.vml"/><Relationship Id="rId6" Type="http://schemas.openxmlformats.org/officeDocument/2006/relationships/oleObject" Target="../embeddings/oleObject28.bin"/><Relationship Id="rId11" Type="http://schemas.openxmlformats.org/officeDocument/2006/relationships/image" Target="../media/image53.wmf"/><Relationship Id="rId5" Type="http://schemas.openxmlformats.org/officeDocument/2006/relationships/image" Target="../media/image2.png"/><Relationship Id="rId15" Type="http://schemas.openxmlformats.org/officeDocument/2006/relationships/image" Target="../media/image55.wmf"/><Relationship Id="rId10" Type="http://schemas.openxmlformats.org/officeDocument/2006/relationships/oleObject" Target="../embeddings/oleObject30.bin"/><Relationship Id="rId19" Type="http://schemas.openxmlformats.org/officeDocument/2006/relationships/oleObject" Target="../embeddings/oleObject35.bin"/><Relationship Id="rId4" Type="http://schemas.openxmlformats.org/officeDocument/2006/relationships/image" Target="../media/image50.wmf"/><Relationship Id="rId9" Type="http://schemas.openxmlformats.org/officeDocument/2006/relationships/image" Target="../media/image52.wmf"/><Relationship Id="rId14" Type="http://schemas.openxmlformats.org/officeDocument/2006/relationships/oleObject" Target="../embeddings/oleObject32.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6.bin"/><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image" Target="../media/image59.wmf"/><Relationship Id="rId5" Type="http://schemas.openxmlformats.org/officeDocument/2006/relationships/oleObject" Target="../embeddings/oleObject37.bin"/><Relationship Id="rId4" Type="http://schemas.openxmlformats.org/officeDocument/2006/relationships/image" Target="../media/image58.w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40.bin"/><Relationship Id="rId3" Type="http://schemas.openxmlformats.org/officeDocument/2006/relationships/image" Target="../media/image2.png"/><Relationship Id="rId7" Type="http://schemas.openxmlformats.org/officeDocument/2006/relationships/image" Target="../media/image61.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39.bin"/><Relationship Id="rId5" Type="http://schemas.openxmlformats.org/officeDocument/2006/relationships/image" Target="../media/image60.wmf"/><Relationship Id="rId4" Type="http://schemas.openxmlformats.org/officeDocument/2006/relationships/oleObject" Target="../embeddings/oleObject38.bin"/><Relationship Id="rId9" Type="http://schemas.openxmlformats.org/officeDocument/2006/relationships/image" Target="../media/image62.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67.wmf"/><Relationship Id="rId13" Type="http://schemas.openxmlformats.org/officeDocument/2006/relationships/oleObject" Target="../embeddings/oleObject46.bin"/><Relationship Id="rId3" Type="http://schemas.openxmlformats.org/officeDocument/2006/relationships/oleObject" Target="../embeddings/oleObject41.bin"/><Relationship Id="rId7" Type="http://schemas.openxmlformats.org/officeDocument/2006/relationships/oleObject" Target="../embeddings/oleObject43.bin"/><Relationship Id="rId12" Type="http://schemas.openxmlformats.org/officeDocument/2006/relationships/image" Target="../media/image69.wmf"/><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image" Target="../media/image66.wmf"/><Relationship Id="rId11" Type="http://schemas.openxmlformats.org/officeDocument/2006/relationships/oleObject" Target="../embeddings/oleObject45.bin"/><Relationship Id="rId5" Type="http://schemas.openxmlformats.org/officeDocument/2006/relationships/oleObject" Target="../embeddings/oleObject42.bin"/><Relationship Id="rId10" Type="http://schemas.openxmlformats.org/officeDocument/2006/relationships/image" Target="../media/image68.wmf"/><Relationship Id="rId4" Type="http://schemas.openxmlformats.org/officeDocument/2006/relationships/image" Target="../media/image65.wmf"/><Relationship Id="rId9" Type="http://schemas.openxmlformats.org/officeDocument/2006/relationships/oleObject" Target="../embeddings/oleObject44.bin"/><Relationship Id="rId14" Type="http://schemas.openxmlformats.org/officeDocument/2006/relationships/image" Target="../media/image70.wmf"/></Relationships>
</file>

<file path=ppt/slides/_rels/slide27.xml.rels><?xml version="1.0" encoding="UTF-8" standalone="yes"?>
<Relationships xmlns="http://schemas.openxmlformats.org/package/2006/relationships"><Relationship Id="rId8" Type="http://schemas.openxmlformats.org/officeDocument/2006/relationships/image" Target="../media/image72.wmf"/><Relationship Id="rId3" Type="http://schemas.openxmlformats.org/officeDocument/2006/relationships/image" Target="../media/image73.jpeg"/><Relationship Id="rId7" Type="http://schemas.openxmlformats.org/officeDocument/2006/relationships/oleObject" Target="../embeddings/oleObject48.bin"/><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image" Target="../media/image74.jpeg"/><Relationship Id="rId5" Type="http://schemas.openxmlformats.org/officeDocument/2006/relationships/image" Target="../media/image71.wmf"/><Relationship Id="rId4" Type="http://schemas.openxmlformats.org/officeDocument/2006/relationships/oleObject" Target="../embeddings/oleObject47.bin"/></Relationships>
</file>

<file path=ppt/slides/_rels/slide28.xml.rels><?xml version="1.0" encoding="UTF-8" standalone="yes"?>
<Relationships xmlns="http://schemas.openxmlformats.org/package/2006/relationships"><Relationship Id="rId8" Type="http://schemas.openxmlformats.org/officeDocument/2006/relationships/image" Target="../media/image78.jpeg"/><Relationship Id="rId3" Type="http://schemas.openxmlformats.org/officeDocument/2006/relationships/oleObject" Target="../embeddings/oleObject49.bin"/><Relationship Id="rId7" Type="http://schemas.openxmlformats.org/officeDocument/2006/relationships/image" Target="../media/image77.jpeg"/><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image" Target="../media/image76.wmf"/><Relationship Id="rId5" Type="http://schemas.openxmlformats.org/officeDocument/2006/relationships/oleObject" Target="../embeddings/oleObject50.bin"/><Relationship Id="rId4" Type="http://schemas.openxmlformats.org/officeDocument/2006/relationships/image" Target="../media/image75.wmf"/></Relationships>
</file>

<file path=ppt/slides/_rels/slide29.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oleObject" Target="../embeddings/oleObject51.bin"/><Relationship Id="rId7" Type="http://schemas.openxmlformats.org/officeDocument/2006/relationships/image" Target="../media/image79.png"/><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image" Target="../media/image72.wmf"/><Relationship Id="rId5" Type="http://schemas.openxmlformats.org/officeDocument/2006/relationships/oleObject" Target="../embeddings/oleObject52.bin"/><Relationship Id="rId4" Type="http://schemas.openxmlformats.org/officeDocument/2006/relationships/image" Target="../media/image71.wmf"/></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30.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oleObject" Target="../embeddings/oleObject53.bin"/><Relationship Id="rId7" Type="http://schemas.openxmlformats.org/officeDocument/2006/relationships/image" Target="../media/image81.png"/><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image" Target="../media/image76.wmf"/><Relationship Id="rId5" Type="http://schemas.openxmlformats.org/officeDocument/2006/relationships/oleObject" Target="../embeddings/oleObject54.bin"/><Relationship Id="rId4" Type="http://schemas.openxmlformats.org/officeDocument/2006/relationships/image" Target="../media/image75.wmf"/></Relationships>
</file>

<file path=ppt/slides/_rels/slide31.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oleObject" Target="../embeddings/oleObject55.bin"/><Relationship Id="rId7" Type="http://schemas.openxmlformats.org/officeDocument/2006/relationships/image" Target="../media/image83.png"/><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image" Target="../media/image72.wmf"/><Relationship Id="rId5" Type="http://schemas.openxmlformats.org/officeDocument/2006/relationships/oleObject" Target="../embeddings/oleObject56.bin"/><Relationship Id="rId4" Type="http://schemas.openxmlformats.org/officeDocument/2006/relationships/image" Target="../media/image71.wmf"/></Relationships>
</file>

<file path=ppt/slides/_rels/slide32.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oleObject" Target="../embeddings/oleObject57.bin"/><Relationship Id="rId7" Type="http://schemas.openxmlformats.org/officeDocument/2006/relationships/image" Target="../media/image85.png"/><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image" Target="../media/image76.wmf"/><Relationship Id="rId5" Type="http://schemas.openxmlformats.org/officeDocument/2006/relationships/oleObject" Target="../embeddings/oleObject58.bin"/><Relationship Id="rId4" Type="http://schemas.openxmlformats.org/officeDocument/2006/relationships/image" Target="../media/image75.wmf"/></Relationships>
</file>

<file path=ppt/slides/_rels/slide33.xml.rels><?xml version="1.0" encoding="UTF-8" standalone="yes"?>
<Relationships xmlns="http://schemas.openxmlformats.org/package/2006/relationships"><Relationship Id="rId8" Type="http://schemas.openxmlformats.org/officeDocument/2006/relationships/image" Target="../media/image88.jpeg"/><Relationship Id="rId3" Type="http://schemas.openxmlformats.org/officeDocument/2006/relationships/oleObject" Target="../embeddings/oleObject59.bin"/><Relationship Id="rId7" Type="http://schemas.openxmlformats.org/officeDocument/2006/relationships/image" Target="../media/image87.jpeg"/><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image" Target="../media/image72.wmf"/><Relationship Id="rId5" Type="http://schemas.openxmlformats.org/officeDocument/2006/relationships/oleObject" Target="../embeddings/oleObject60.bin"/><Relationship Id="rId4" Type="http://schemas.openxmlformats.org/officeDocument/2006/relationships/image" Target="../media/image71.wmf"/></Relationships>
</file>

<file path=ppt/slides/_rels/slide34.xml.rels><?xml version="1.0" encoding="UTF-8" standalone="yes"?>
<Relationships xmlns="http://schemas.openxmlformats.org/package/2006/relationships"><Relationship Id="rId8" Type="http://schemas.openxmlformats.org/officeDocument/2006/relationships/image" Target="../media/image90.jpeg"/><Relationship Id="rId3" Type="http://schemas.openxmlformats.org/officeDocument/2006/relationships/oleObject" Target="../embeddings/oleObject61.bin"/><Relationship Id="rId7" Type="http://schemas.openxmlformats.org/officeDocument/2006/relationships/image" Target="../media/image89.jpeg"/><Relationship Id="rId2" Type="http://schemas.openxmlformats.org/officeDocument/2006/relationships/slideLayout" Target="../slideLayouts/slideLayout7.xml"/><Relationship Id="rId1" Type="http://schemas.openxmlformats.org/officeDocument/2006/relationships/vmlDrawing" Target="../drawings/vmlDrawing20.vml"/><Relationship Id="rId6" Type="http://schemas.openxmlformats.org/officeDocument/2006/relationships/image" Target="../media/image76.wmf"/><Relationship Id="rId5" Type="http://schemas.openxmlformats.org/officeDocument/2006/relationships/oleObject" Target="../embeddings/oleObject62.bin"/><Relationship Id="rId4" Type="http://schemas.openxmlformats.org/officeDocument/2006/relationships/image" Target="../media/image75.wmf"/></Relationships>
</file>

<file path=ppt/slides/_rels/slide35.xml.rels><?xml version="1.0" encoding="UTF-8" standalone="yes"?>
<Relationships xmlns="http://schemas.openxmlformats.org/package/2006/relationships"><Relationship Id="rId8" Type="http://schemas.openxmlformats.org/officeDocument/2006/relationships/image" Target="../media/image92.jpeg"/><Relationship Id="rId3" Type="http://schemas.openxmlformats.org/officeDocument/2006/relationships/oleObject" Target="../embeddings/oleObject63.bin"/><Relationship Id="rId7" Type="http://schemas.openxmlformats.org/officeDocument/2006/relationships/image" Target="../media/image91.jpeg"/><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image" Target="../media/image72.wmf"/><Relationship Id="rId5" Type="http://schemas.openxmlformats.org/officeDocument/2006/relationships/oleObject" Target="../embeddings/oleObject64.bin"/><Relationship Id="rId4" Type="http://schemas.openxmlformats.org/officeDocument/2006/relationships/image" Target="../media/image71.wmf"/></Relationships>
</file>

<file path=ppt/slides/_rels/slide36.xml.rels><?xml version="1.0" encoding="UTF-8" standalone="yes"?>
<Relationships xmlns="http://schemas.openxmlformats.org/package/2006/relationships"><Relationship Id="rId8" Type="http://schemas.openxmlformats.org/officeDocument/2006/relationships/image" Target="../media/image94.jpeg"/><Relationship Id="rId3" Type="http://schemas.openxmlformats.org/officeDocument/2006/relationships/oleObject" Target="../embeddings/oleObject65.bin"/><Relationship Id="rId7" Type="http://schemas.openxmlformats.org/officeDocument/2006/relationships/image" Target="../media/image93.jpeg"/><Relationship Id="rId2" Type="http://schemas.openxmlformats.org/officeDocument/2006/relationships/slideLayout" Target="../slideLayouts/slideLayout7.xml"/><Relationship Id="rId1" Type="http://schemas.openxmlformats.org/officeDocument/2006/relationships/vmlDrawing" Target="../drawings/vmlDrawing22.vml"/><Relationship Id="rId6" Type="http://schemas.openxmlformats.org/officeDocument/2006/relationships/image" Target="../media/image76.wmf"/><Relationship Id="rId5" Type="http://schemas.openxmlformats.org/officeDocument/2006/relationships/oleObject" Target="../embeddings/oleObject66.bin"/><Relationship Id="rId4" Type="http://schemas.openxmlformats.org/officeDocument/2006/relationships/image" Target="../media/image75.wmf"/></Relationships>
</file>

<file path=ppt/slides/_rels/slide37.xml.rels><?xml version="1.0" encoding="UTF-8" standalone="yes"?>
<Relationships xmlns="http://schemas.openxmlformats.org/package/2006/relationships"><Relationship Id="rId8" Type="http://schemas.openxmlformats.org/officeDocument/2006/relationships/image" Target="../media/image96.jpeg"/><Relationship Id="rId3" Type="http://schemas.openxmlformats.org/officeDocument/2006/relationships/oleObject" Target="../embeddings/oleObject67.bin"/><Relationship Id="rId7" Type="http://schemas.openxmlformats.org/officeDocument/2006/relationships/image" Target="../media/image95.jpeg"/><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image" Target="../media/image72.wmf"/><Relationship Id="rId5" Type="http://schemas.openxmlformats.org/officeDocument/2006/relationships/oleObject" Target="../embeddings/oleObject68.bin"/><Relationship Id="rId4" Type="http://schemas.openxmlformats.org/officeDocument/2006/relationships/image" Target="../media/image71.wmf"/></Relationships>
</file>

<file path=ppt/slides/_rels/slide38.xml.rels><?xml version="1.0" encoding="UTF-8" standalone="yes"?>
<Relationships xmlns="http://schemas.openxmlformats.org/package/2006/relationships"><Relationship Id="rId8" Type="http://schemas.openxmlformats.org/officeDocument/2006/relationships/image" Target="../media/image98.jpeg"/><Relationship Id="rId3" Type="http://schemas.openxmlformats.org/officeDocument/2006/relationships/oleObject" Target="../embeddings/oleObject69.bin"/><Relationship Id="rId7" Type="http://schemas.openxmlformats.org/officeDocument/2006/relationships/image" Target="../media/image97.jpeg"/><Relationship Id="rId2" Type="http://schemas.openxmlformats.org/officeDocument/2006/relationships/slideLayout" Target="../slideLayouts/slideLayout7.xml"/><Relationship Id="rId1" Type="http://schemas.openxmlformats.org/officeDocument/2006/relationships/vmlDrawing" Target="../drawings/vmlDrawing24.vml"/><Relationship Id="rId6" Type="http://schemas.openxmlformats.org/officeDocument/2006/relationships/image" Target="../media/image76.wmf"/><Relationship Id="rId5" Type="http://schemas.openxmlformats.org/officeDocument/2006/relationships/oleObject" Target="../embeddings/oleObject70.bin"/><Relationship Id="rId4" Type="http://schemas.openxmlformats.org/officeDocument/2006/relationships/image" Target="../media/image75.wmf"/></Relationships>
</file>

<file path=ppt/slides/_rels/slide39.xml.rels><?xml version="1.0" encoding="UTF-8" standalone="yes"?>
<Relationships xmlns="http://schemas.openxmlformats.org/package/2006/relationships"><Relationship Id="rId8" Type="http://schemas.openxmlformats.org/officeDocument/2006/relationships/image" Target="../media/image99.wmf"/><Relationship Id="rId3" Type="http://schemas.openxmlformats.org/officeDocument/2006/relationships/oleObject" Target="../embeddings/oleObject71.bin"/><Relationship Id="rId7" Type="http://schemas.openxmlformats.org/officeDocument/2006/relationships/oleObject" Target="../embeddings/oleObject73.bin"/><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image" Target="../media/image72.wmf"/><Relationship Id="rId5" Type="http://schemas.openxmlformats.org/officeDocument/2006/relationships/oleObject" Target="../embeddings/oleObject72.bin"/><Relationship Id="rId10" Type="http://schemas.openxmlformats.org/officeDocument/2006/relationships/image" Target="../media/image101.jpeg"/><Relationship Id="rId4" Type="http://schemas.openxmlformats.org/officeDocument/2006/relationships/image" Target="../media/image71.wmf"/><Relationship Id="rId9" Type="http://schemas.openxmlformats.org/officeDocument/2006/relationships/image" Target="../media/image100.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8" Type="http://schemas.openxmlformats.org/officeDocument/2006/relationships/image" Target="../media/image99.wmf"/><Relationship Id="rId3" Type="http://schemas.openxmlformats.org/officeDocument/2006/relationships/oleObject" Target="../embeddings/oleObject74.bin"/><Relationship Id="rId7" Type="http://schemas.openxmlformats.org/officeDocument/2006/relationships/oleObject" Target="../embeddings/oleObject76.bin"/><Relationship Id="rId2" Type="http://schemas.openxmlformats.org/officeDocument/2006/relationships/slideLayout" Target="../slideLayouts/slideLayout7.xml"/><Relationship Id="rId1" Type="http://schemas.openxmlformats.org/officeDocument/2006/relationships/vmlDrawing" Target="../drawings/vmlDrawing26.vml"/><Relationship Id="rId6" Type="http://schemas.openxmlformats.org/officeDocument/2006/relationships/image" Target="../media/image76.wmf"/><Relationship Id="rId5" Type="http://schemas.openxmlformats.org/officeDocument/2006/relationships/oleObject" Target="../embeddings/oleObject75.bin"/><Relationship Id="rId10" Type="http://schemas.openxmlformats.org/officeDocument/2006/relationships/image" Target="../media/image103.jpeg"/><Relationship Id="rId4" Type="http://schemas.openxmlformats.org/officeDocument/2006/relationships/image" Target="../media/image75.wmf"/><Relationship Id="rId9" Type="http://schemas.openxmlformats.org/officeDocument/2006/relationships/image" Target="../media/image102.jpeg"/></Relationships>
</file>

<file path=ppt/slides/_rels/slide41.xml.rels><?xml version="1.0" encoding="UTF-8" standalone="yes"?>
<Relationships xmlns="http://schemas.openxmlformats.org/package/2006/relationships"><Relationship Id="rId8" Type="http://schemas.openxmlformats.org/officeDocument/2006/relationships/image" Target="../media/image104.wmf"/><Relationship Id="rId3" Type="http://schemas.openxmlformats.org/officeDocument/2006/relationships/oleObject" Target="../embeddings/oleObject77.bin"/><Relationship Id="rId7" Type="http://schemas.openxmlformats.org/officeDocument/2006/relationships/oleObject" Target="../embeddings/oleObject79.bin"/><Relationship Id="rId2" Type="http://schemas.openxmlformats.org/officeDocument/2006/relationships/slideLayout" Target="../slideLayouts/slideLayout7.xml"/><Relationship Id="rId1" Type="http://schemas.openxmlformats.org/officeDocument/2006/relationships/vmlDrawing" Target="../drawings/vmlDrawing27.vml"/><Relationship Id="rId6" Type="http://schemas.openxmlformats.org/officeDocument/2006/relationships/image" Target="../media/image72.wmf"/><Relationship Id="rId5" Type="http://schemas.openxmlformats.org/officeDocument/2006/relationships/oleObject" Target="../embeddings/oleObject78.bin"/><Relationship Id="rId10" Type="http://schemas.openxmlformats.org/officeDocument/2006/relationships/image" Target="../media/image106.jpeg"/><Relationship Id="rId4" Type="http://schemas.openxmlformats.org/officeDocument/2006/relationships/image" Target="../media/image71.wmf"/><Relationship Id="rId9" Type="http://schemas.openxmlformats.org/officeDocument/2006/relationships/image" Target="../media/image105.jpeg"/></Relationships>
</file>

<file path=ppt/slides/_rels/slide42.xml.rels><?xml version="1.0" encoding="UTF-8" standalone="yes"?>
<Relationships xmlns="http://schemas.openxmlformats.org/package/2006/relationships"><Relationship Id="rId8" Type="http://schemas.openxmlformats.org/officeDocument/2006/relationships/image" Target="../media/image107.wmf"/><Relationship Id="rId3" Type="http://schemas.openxmlformats.org/officeDocument/2006/relationships/oleObject" Target="../embeddings/oleObject80.bin"/><Relationship Id="rId7" Type="http://schemas.openxmlformats.org/officeDocument/2006/relationships/oleObject" Target="../embeddings/oleObject82.bin"/><Relationship Id="rId2" Type="http://schemas.openxmlformats.org/officeDocument/2006/relationships/slideLayout" Target="../slideLayouts/slideLayout7.xml"/><Relationship Id="rId1" Type="http://schemas.openxmlformats.org/officeDocument/2006/relationships/vmlDrawing" Target="../drawings/vmlDrawing28.vml"/><Relationship Id="rId6" Type="http://schemas.openxmlformats.org/officeDocument/2006/relationships/image" Target="../media/image76.wmf"/><Relationship Id="rId5" Type="http://schemas.openxmlformats.org/officeDocument/2006/relationships/oleObject" Target="../embeddings/oleObject81.bin"/><Relationship Id="rId10" Type="http://schemas.openxmlformats.org/officeDocument/2006/relationships/image" Target="../media/image109.jpeg"/><Relationship Id="rId4" Type="http://schemas.openxmlformats.org/officeDocument/2006/relationships/image" Target="../media/image75.wmf"/><Relationship Id="rId9" Type="http://schemas.openxmlformats.org/officeDocument/2006/relationships/image" Target="../media/image108.jpeg"/></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83.bin"/><Relationship Id="rId2" Type="http://schemas.openxmlformats.org/officeDocument/2006/relationships/slideLayout" Target="../slideLayouts/slideLayout7.xml"/><Relationship Id="rId1" Type="http://schemas.openxmlformats.org/officeDocument/2006/relationships/vmlDrawing" Target="../drawings/vmlDrawing29.vml"/><Relationship Id="rId6" Type="http://schemas.openxmlformats.org/officeDocument/2006/relationships/image" Target="../media/image110.wmf"/><Relationship Id="rId5" Type="http://schemas.openxmlformats.org/officeDocument/2006/relationships/oleObject" Target="../embeddings/oleObject84.bin"/><Relationship Id="rId4" Type="http://schemas.openxmlformats.org/officeDocument/2006/relationships/image" Target="../media/image99.wmf"/></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5.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slideLayout" Target="../slideLayouts/slideLayout2.xml"/><Relationship Id="rId7" Type="http://schemas.openxmlformats.org/officeDocument/2006/relationships/oleObject" Target="../embeddings/oleObject2.bin"/><Relationship Id="rId2" Type="http://schemas.openxmlformats.org/officeDocument/2006/relationships/tags" Target="../tags/tag22.xml"/><Relationship Id="rId1" Type="http://schemas.openxmlformats.org/officeDocument/2006/relationships/vmlDrawing" Target="../drawings/vmlDrawing1.vml"/><Relationship Id="rId6" Type="http://schemas.openxmlformats.org/officeDocument/2006/relationships/image" Target="../media/image9.wmf"/><Relationship Id="rId11" Type="http://schemas.openxmlformats.org/officeDocument/2006/relationships/oleObject" Target="../embeddings/oleObject3.bin"/><Relationship Id="rId5" Type="http://schemas.openxmlformats.org/officeDocument/2006/relationships/oleObject" Target="../embeddings/oleObject1.bin"/><Relationship Id="rId10" Type="http://schemas.openxmlformats.org/officeDocument/2006/relationships/image" Target="../media/image2.png"/><Relationship Id="rId4" Type="http://schemas.openxmlformats.org/officeDocument/2006/relationships/image" Target="../media/image11.png"/><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
        <p:nvSpPr>
          <p:cNvPr id="7" name="文本框 6">
            <a:extLst>
              <a:ext uri="{FF2B5EF4-FFF2-40B4-BE49-F238E27FC236}">
                <a16:creationId xmlns="" xmlns:a16="http://schemas.microsoft.com/office/drawing/2014/main" id="{FDCAAC2B-7CB8-4EDD-87DF-848AEC70656B}"/>
              </a:ext>
            </a:extLst>
          </p:cNvPr>
          <p:cNvSpPr txBox="1"/>
          <p:nvPr/>
        </p:nvSpPr>
        <p:spPr>
          <a:xfrm>
            <a:off x="1828800" y="2011680"/>
            <a:ext cx="9209314" cy="1754326"/>
          </a:xfrm>
          <a:prstGeom prst="rect">
            <a:avLst/>
          </a:prstGeom>
          <a:noFill/>
        </p:spPr>
        <p:txBody>
          <a:bodyPr wrap="square" rtlCol="0">
            <a:spAutoFit/>
          </a:bodyPr>
          <a:lstStyle/>
          <a:p>
            <a:pPr algn="ctr"/>
            <a:r>
              <a:rPr lang="en-US" altLang="zh-CN" sz="5400" dirty="0"/>
              <a:t>p-p</a:t>
            </a:r>
            <a:r>
              <a:rPr lang="zh-CN" altLang="en-US" sz="5400" dirty="0"/>
              <a:t>不同质心系能量下碰撞的蒙特卡洛模拟</a:t>
            </a:r>
          </a:p>
        </p:txBody>
      </p:sp>
      <p:sp>
        <p:nvSpPr>
          <p:cNvPr id="8" name="文本框 7">
            <a:extLst>
              <a:ext uri="{FF2B5EF4-FFF2-40B4-BE49-F238E27FC236}">
                <a16:creationId xmlns="" xmlns:a16="http://schemas.microsoft.com/office/drawing/2014/main" id="{A4212194-9FCF-4B58-80B5-FA577DDEB49E}"/>
              </a:ext>
            </a:extLst>
          </p:cNvPr>
          <p:cNvSpPr txBox="1"/>
          <p:nvPr/>
        </p:nvSpPr>
        <p:spPr>
          <a:xfrm>
            <a:off x="3612736" y="4182035"/>
            <a:ext cx="4966529" cy="1569660"/>
          </a:xfrm>
          <a:prstGeom prst="rect">
            <a:avLst/>
          </a:prstGeom>
          <a:noFill/>
        </p:spPr>
        <p:txBody>
          <a:bodyPr wrap="square" rtlCol="0">
            <a:spAutoFit/>
          </a:bodyPr>
          <a:lstStyle/>
          <a:p>
            <a:r>
              <a:rPr lang="zh-CN" altLang="en-US" sz="2400" dirty="0"/>
              <a:t>指导老师：张文超</a:t>
            </a:r>
            <a:endParaRPr lang="en-US" altLang="zh-CN" sz="2400" dirty="0"/>
          </a:p>
          <a:p>
            <a:r>
              <a:rPr lang="zh-CN" altLang="en-US" sz="2400" dirty="0"/>
              <a:t>组员</a:t>
            </a:r>
            <a:r>
              <a:rPr lang="zh-CN" altLang="en-US" sz="2400" dirty="0" smtClean="0"/>
              <a:t>：王强  王尊</a:t>
            </a:r>
            <a:endParaRPr lang="en-US" altLang="zh-CN" sz="2400" dirty="0" smtClean="0"/>
          </a:p>
          <a:p>
            <a:r>
              <a:rPr lang="en-US" altLang="zh-CN" sz="2400" dirty="0"/>
              <a:t> </a:t>
            </a:r>
            <a:r>
              <a:rPr lang="en-US" altLang="zh-CN" sz="2400" dirty="0" smtClean="0"/>
              <a:t>             </a:t>
            </a:r>
            <a:r>
              <a:rPr lang="zh-CN" altLang="en-US" sz="2400" dirty="0" smtClean="0"/>
              <a:t>姜接力  林叶涛  李佳乐 齐楠</a:t>
            </a:r>
            <a:endParaRPr lang="en-US" altLang="zh-CN" sz="2400" dirty="0" smtClean="0"/>
          </a:p>
          <a:p>
            <a:r>
              <a:rPr lang="en-US" altLang="zh-CN" sz="2400" dirty="0"/>
              <a:t> </a:t>
            </a:r>
            <a:r>
              <a:rPr lang="en-US" altLang="zh-CN" sz="2400" dirty="0" smtClean="0"/>
              <a:t>             </a:t>
            </a:r>
            <a:r>
              <a:rPr lang="zh-CN" altLang="en-US" sz="2400" dirty="0" smtClean="0"/>
              <a:t>郭嘉琛  唐秦杰  李少伟</a:t>
            </a:r>
            <a:endParaRPr lang="zh-CN" altLang="en-US" sz="2400" dirty="0"/>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3556" name="文本框 3"/>
          <p:cNvSpPr txBox="1"/>
          <p:nvPr/>
        </p:nvSpPr>
        <p:spPr>
          <a:xfrm>
            <a:off x="497845" y="1276991"/>
            <a:ext cx="9909175" cy="829945"/>
          </a:xfrm>
          <a:prstGeom prst="rect">
            <a:avLst/>
          </a:prstGeom>
          <a:noFill/>
          <a:ln w="9525">
            <a:noFill/>
          </a:ln>
        </p:spPr>
        <p:txBody>
          <a:bodyPr wrap="square">
            <a:spAutoFit/>
          </a:bodyPr>
          <a:lstStyle/>
          <a:p>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（一）几何方法</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表示核A和核B的几何参加者核子数：</a:t>
            </a:r>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459" name="Rectangle 3"/>
          <p:cNvSpPr/>
          <p:nvPr/>
        </p:nvSpPr>
        <p:spPr>
          <a:xfrm>
            <a:off x="356552" y="331790"/>
            <a:ext cx="2757486"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spcBef>
                <a:spcPts val="1000"/>
              </a:spcBef>
              <a:buClrTx/>
              <a:buSzTx/>
              <a:buFontTx/>
              <a:buNone/>
            </a:pPr>
            <a:r>
              <a:rPr lang="en-US" altLang="zh-CN" sz="3200" b="1" dirty="0">
                <a:solidFill>
                  <a:schemeClr val="tx1"/>
                </a:solidFill>
                <a:latin typeface="Arial" panose="020B0604020202020204" pitchFamily="34" charset="0"/>
                <a:ea typeface="宋体" panose="02010600030101010101" pitchFamily="2" charset="-122"/>
                <a:sym typeface="Constantia" panose="02030602050306030303" pitchFamily="18" charset="0"/>
              </a:rPr>
              <a:t> PACIAE </a:t>
            </a:r>
            <a:r>
              <a:rPr lang="en-US" altLang="zh-CN" sz="3200" b="1" dirty="0">
                <a:solidFill>
                  <a:schemeClr val="tx1"/>
                </a:solidFill>
                <a:latin typeface="+mj-ea"/>
                <a:ea typeface="+mj-ea"/>
                <a:sym typeface="Constantia" panose="02030602050306030303" pitchFamily="18" charset="0"/>
              </a:rPr>
              <a:t>模型</a:t>
            </a:r>
          </a:p>
        </p:txBody>
      </p:sp>
      <p:sp>
        <p:nvSpPr>
          <p:cNvPr id="5" name="文本框 4"/>
          <p:cNvSpPr txBox="1"/>
          <p:nvPr/>
        </p:nvSpPr>
        <p:spPr>
          <a:xfrm>
            <a:off x="3121025" y="440055"/>
            <a:ext cx="1569660" cy="369332"/>
          </a:xfrm>
          <a:prstGeom prst="rect">
            <a:avLst/>
          </a:prstGeom>
          <a:noFill/>
        </p:spPr>
        <p:txBody>
          <a:bodyPr wrap="none" rtlCol="0" anchor="t">
            <a:spAutoFit/>
          </a:bodyPr>
          <a:lstStyle/>
          <a:p>
            <a:r>
              <a:rPr lang="zh-CN" altLang="en-US" b="1">
                <a:sym typeface="+mn-ea"/>
              </a:rPr>
              <a:t>部分子初始化</a:t>
            </a:r>
          </a:p>
        </p:txBody>
      </p:sp>
      <p:graphicFrame>
        <p:nvGraphicFramePr>
          <p:cNvPr id="2" name="对象 -2147482611"/>
          <p:cNvGraphicFramePr>
            <a:graphicFrameLocks noChangeAspect="1"/>
          </p:cNvGraphicFramePr>
          <p:nvPr/>
        </p:nvGraphicFramePr>
        <p:xfrm>
          <a:off x="1338580" y="1952628"/>
          <a:ext cx="8579485" cy="733425"/>
        </p:xfrm>
        <a:graphic>
          <a:graphicData uri="http://schemas.openxmlformats.org/presentationml/2006/ole">
            <mc:AlternateContent xmlns:mc="http://schemas.openxmlformats.org/markup-compatibility/2006">
              <mc:Choice xmlns:v="urn:schemas-microsoft-com:vml" Requires="v">
                <p:oleObj spid="_x0000_s2107" r:id="rId4" imgW="4127500" imgH="355600" progId="Equation.DSMT4">
                  <p:embed/>
                </p:oleObj>
              </mc:Choice>
              <mc:Fallback>
                <p:oleObj r:id="rId4" imgW="4127500" imgH="355600" progId="Equation.DSMT4">
                  <p:embed/>
                  <p:pic>
                    <p:nvPicPr>
                      <p:cNvPr id="0" name="图片 3075"/>
                      <p:cNvPicPr/>
                      <p:nvPr/>
                    </p:nvPicPr>
                    <p:blipFill>
                      <a:blip r:embed="rId5"/>
                      <a:stretch>
                        <a:fillRect/>
                      </a:stretch>
                    </p:blipFill>
                    <p:spPr>
                      <a:xfrm>
                        <a:off x="1338580" y="1952628"/>
                        <a:ext cx="8579485" cy="733425"/>
                      </a:xfrm>
                      <a:prstGeom prst="rect">
                        <a:avLst/>
                      </a:prstGeom>
                      <a:noFill/>
                      <a:ln w="38100">
                        <a:noFill/>
                        <a:miter/>
                      </a:ln>
                    </p:spPr>
                  </p:pic>
                </p:oleObj>
              </mc:Fallback>
            </mc:AlternateContent>
          </a:graphicData>
        </a:graphic>
      </p:graphicFrame>
      <p:graphicFrame>
        <p:nvGraphicFramePr>
          <p:cNvPr id="3" name="对象 -2147482610"/>
          <p:cNvGraphicFramePr>
            <a:graphicFrameLocks noChangeAspect="1"/>
          </p:cNvGraphicFramePr>
          <p:nvPr/>
        </p:nvGraphicFramePr>
        <p:xfrm>
          <a:off x="1338583" y="2795905"/>
          <a:ext cx="8923020" cy="758190"/>
        </p:xfrm>
        <a:graphic>
          <a:graphicData uri="http://schemas.openxmlformats.org/presentationml/2006/ole">
            <mc:AlternateContent xmlns:mc="http://schemas.openxmlformats.org/markup-compatibility/2006">
              <mc:Choice xmlns:v="urn:schemas-microsoft-com:vml" Requires="v">
                <p:oleObj spid="_x0000_s2108" r:id="rId6" imgW="4152900" imgH="355600" progId="Equation.DSMT4">
                  <p:embed/>
                </p:oleObj>
              </mc:Choice>
              <mc:Fallback>
                <p:oleObj r:id="rId6" imgW="4152900" imgH="355600" progId="Equation.DSMT4">
                  <p:embed/>
                  <p:pic>
                    <p:nvPicPr>
                      <p:cNvPr id="0" name="图片 5"/>
                      <p:cNvPicPr/>
                      <p:nvPr/>
                    </p:nvPicPr>
                    <p:blipFill>
                      <a:blip r:embed="rId7"/>
                      <a:stretch>
                        <a:fillRect/>
                      </a:stretch>
                    </p:blipFill>
                    <p:spPr>
                      <a:xfrm>
                        <a:off x="1338583" y="2795905"/>
                        <a:ext cx="8923020" cy="758190"/>
                      </a:xfrm>
                      <a:prstGeom prst="rect">
                        <a:avLst/>
                      </a:prstGeom>
                      <a:noFill/>
                      <a:ln w="38100">
                        <a:noFill/>
                        <a:miter/>
                      </a:ln>
                    </p:spPr>
                  </p:pic>
                </p:oleObj>
              </mc:Fallback>
            </mc:AlternateContent>
          </a:graphicData>
        </a:graphic>
      </p:graphicFrame>
      <p:graphicFrame>
        <p:nvGraphicFramePr>
          <p:cNvPr id="4" name="对象 -2147482609"/>
          <p:cNvGraphicFramePr>
            <a:graphicFrameLocks noChangeAspect="1"/>
          </p:cNvGraphicFramePr>
          <p:nvPr/>
        </p:nvGraphicFramePr>
        <p:xfrm>
          <a:off x="2186307" y="3676650"/>
          <a:ext cx="1851660" cy="926465"/>
        </p:xfrm>
        <a:graphic>
          <a:graphicData uri="http://schemas.openxmlformats.org/presentationml/2006/ole">
            <mc:AlternateContent xmlns:mc="http://schemas.openxmlformats.org/markup-compatibility/2006">
              <mc:Choice xmlns:v="urn:schemas-microsoft-com:vml" Requires="v">
                <p:oleObj spid="_x0000_s2109" r:id="rId8" imgW="977265" imgH="482600" progId="Equation.DSMT4">
                  <p:embed/>
                </p:oleObj>
              </mc:Choice>
              <mc:Fallback>
                <p:oleObj r:id="rId8" imgW="977265" imgH="482600" progId="Equation.DSMT4">
                  <p:embed/>
                  <p:pic>
                    <p:nvPicPr>
                      <p:cNvPr id="0" name="图片 6"/>
                      <p:cNvPicPr/>
                      <p:nvPr/>
                    </p:nvPicPr>
                    <p:blipFill>
                      <a:blip r:embed="rId9"/>
                      <a:stretch>
                        <a:fillRect/>
                      </a:stretch>
                    </p:blipFill>
                    <p:spPr>
                      <a:xfrm>
                        <a:off x="2186307" y="3676650"/>
                        <a:ext cx="1851660" cy="926465"/>
                      </a:xfrm>
                      <a:prstGeom prst="rect">
                        <a:avLst/>
                      </a:prstGeom>
                      <a:noFill/>
                      <a:ln w="38100">
                        <a:noFill/>
                        <a:miter/>
                      </a:ln>
                    </p:spPr>
                  </p:pic>
                </p:oleObj>
              </mc:Fallback>
            </mc:AlternateContent>
          </a:graphicData>
        </a:graphic>
      </p:graphicFrame>
      <p:sp>
        <p:nvSpPr>
          <p:cNvPr id="8" name="文本框 7"/>
          <p:cNvSpPr txBox="1"/>
          <p:nvPr/>
        </p:nvSpPr>
        <p:spPr>
          <a:xfrm>
            <a:off x="1064897" y="3909699"/>
            <a:ext cx="1311275" cy="461665"/>
          </a:xfrm>
          <a:prstGeom prst="rect">
            <a:avLst/>
          </a:prstGeom>
          <a:noFill/>
          <a:ln w="9525">
            <a:noFill/>
          </a:ln>
        </p:spPr>
        <p:txBody>
          <a:bodyPr wrap="square">
            <a:spAutoFit/>
          </a:bodyPr>
          <a:lstStyle/>
          <a:p>
            <a:pPr indent="304800"/>
            <a:r>
              <a:rPr lang="zh-CN" altLang="en-US" sz="2400" dirty="0">
                <a:latin typeface="微软雅黑" panose="020B0503020204020204" pitchFamily="34" charset="-122"/>
                <a:ea typeface="微软雅黑" panose="020B0503020204020204" pitchFamily="34" charset="-122"/>
              </a:rPr>
              <a:t>其中</a:t>
            </a:r>
          </a:p>
        </p:txBody>
      </p:sp>
      <p:pic>
        <p:nvPicPr>
          <p:cNvPr id="13" name="图片 12"/>
          <p:cNvPicPr/>
          <p:nvPr/>
        </p:nvPicPr>
        <p:blipFill>
          <a:blip r:embed="rId10"/>
          <a:stretch>
            <a:fillRect/>
          </a:stretch>
        </p:blipFill>
        <p:spPr>
          <a:xfrm>
            <a:off x="1425578" y="4880616"/>
            <a:ext cx="361951" cy="487045"/>
          </a:xfrm>
          <a:prstGeom prst="rect">
            <a:avLst/>
          </a:prstGeom>
          <a:noFill/>
          <a:ln w="9525">
            <a:noFill/>
          </a:ln>
        </p:spPr>
      </p:pic>
      <p:sp>
        <p:nvSpPr>
          <p:cNvPr id="127" name="文本框 126"/>
          <p:cNvSpPr txBox="1"/>
          <p:nvPr/>
        </p:nvSpPr>
        <p:spPr>
          <a:xfrm>
            <a:off x="1425576" y="4893951"/>
            <a:ext cx="2757805" cy="461665"/>
          </a:xfrm>
          <a:prstGeom prst="rect">
            <a:avLst/>
          </a:prstGeom>
          <a:noFill/>
          <a:ln w="9525">
            <a:noFill/>
          </a:ln>
        </p:spPr>
        <p:txBody>
          <a:bodyPr wrap="square">
            <a:spAutoFit/>
          </a:bodyPr>
          <a:lstStyle/>
          <a:p>
            <a:pPr indent="304800" algn="l">
              <a:buClrTx/>
              <a:buSzTx/>
              <a:buFontTx/>
            </a:pPr>
            <a:r>
              <a:rPr lang="zh-CN" altLang="en-US" sz="2400" b="0" dirty="0">
                <a:latin typeface="微软雅黑" panose="020B0503020204020204" pitchFamily="34" charset="-122"/>
                <a:ea typeface="微软雅黑" panose="020B0503020204020204" pitchFamily="34" charset="-122"/>
              </a:rPr>
              <a:t>是核密度参数。</a:t>
            </a:r>
            <a:endParaRPr lang="zh-CN" altLang="en-US" sz="2400" dirty="0">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11">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a:spLocks noRot="1" noChangeAspect="1" noMove="1" noResize="1" noEditPoints="1" noAdjustHandles="1" noChangeArrowheads="1" noChangeShapeType="1" noTextEdit="1"/>
          </p:cNvSpPr>
          <p:nvPr/>
        </p:nvSpPr>
        <p:spPr>
          <a:xfrm>
            <a:off x="1459868" y="5078730"/>
            <a:ext cx="659765" cy="396240"/>
          </a:xfrm>
          <a:prstGeom prst="rect">
            <a:avLst/>
          </a:prstGeom>
          <a:blipFill>
            <a:blip r:embed="rId4"/>
            <a:stretch>
              <a:fillRect l="-5941" r="-2970" b="-16393"/>
            </a:stretch>
          </a:blipFill>
        </p:spPr>
        <p:txBody>
          <a:bodyPr/>
          <a:lstStyle/>
          <a:p>
            <a:pPr marR="0" defTabSz="457200">
              <a:buClrTx/>
              <a:buSzTx/>
              <a:buFontTx/>
              <a:defRPr/>
            </a:pPr>
            <a:r>
              <a:rPr kumimoji="0" lang="zh-CN" altLang="en-US" kern="1200" cap="none" spc="0" normalizeH="0" baseline="0" noProof="0">
                <a:noFill/>
                <a:latin typeface="Gill Sans MT" panose="020B0502020104020203" pitchFamily="34" charset="0"/>
                <a:ea typeface="+mn-ea"/>
                <a:cs typeface="+mn-cs"/>
              </a:rPr>
              <a:t> </a:t>
            </a:r>
          </a:p>
        </p:txBody>
      </p:sp>
      <p:sp>
        <p:nvSpPr>
          <p:cNvPr id="8" name="文本框 7"/>
          <p:cNvSpPr txBox="1">
            <a:spLocks noRot="1" noChangeAspect="1" noMove="1" noResize="1" noEditPoints="1" noAdjustHandles="1" noChangeArrowheads="1" noChangeShapeType="1" noTextEdit="1"/>
          </p:cNvSpPr>
          <p:nvPr/>
        </p:nvSpPr>
        <p:spPr>
          <a:xfrm>
            <a:off x="1459869" y="3639824"/>
            <a:ext cx="855345" cy="352425"/>
          </a:xfrm>
          <a:prstGeom prst="rect">
            <a:avLst/>
          </a:prstGeom>
          <a:blipFill>
            <a:blip r:embed="rId5"/>
            <a:stretch>
              <a:fillRect l="-7143" t="-13115" r="-10714" b="-8197"/>
            </a:stretch>
          </a:blipFill>
        </p:spPr>
        <p:txBody>
          <a:bodyPr/>
          <a:lstStyle/>
          <a:p>
            <a:pPr marR="0" defTabSz="457200">
              <a:buClrTx/>
              <a:buSzTx/>
              <a:buFontTx/>
              <a:defRPr/>
            </a:pPr>
            <a:r>
              <a:rPr kumimoji="0" lang="zh-CN" altLang="en-US" kern="1200" cap="none" spc="0" normalizeH="0" baseline="0" noProof="0">
                <a:noFill/>
                <a:latin typeface="Gill Sans MT" panose="020B0502020104020203" pitchFamily="34" charset="0"/>
                <a:ea typeface="+mn-ea"/>
                <a:cs typeface="+mn-cs"/>
              </a:rPr>
              <a:t> </a:t>
            </a:r>
          </a:p>
        </p:txBody>
      </p:sp>
      <p:sp>
        <p:nvSpPr>
          <p:cNvPr id="9" name="文本框 8"/>
          <p:cNvSpPr txBox="1">
            <a:spLocks noRot="1" noChangeAspect="1" noMove="1" noResize="1" noEditPoints="1" noAdjustHandles="1" noChangeArrowheads="1" noChangeShapeType="1" noTextEdit="1"/>
          </p:cNvSpPr>
          <p:nvPr/>
        </p:nvSpPr>
        <p:spPr>
          <a:xfrm>
            <a:off x="1412240" y="3992245"/>
            <a:ext cx="2453005" cy="930910"/>
          </a:xfrm>
          <a:prstGeom prst="rect">
            <a:avLst/>
          </a:prstGeom>
          <a:blipFill>
            <a:blip r:embed="rId6"/>
            <a:stretch>
              <a:fillRect/>
            </a:stretch>
          </a:blipFill>
        </p:spPr>
        <p:txBody>
          <a:bodyPr/>
          <a:lstStyle/>
          <a:p>
            <a:pPr marR="0" defTabSz="457200">
              <a:buClrTx/>
              <a:buSzTx/>
              <a:buFontTx/>
              <a:defRPr/>
            </a:pPr>
            <a:r>
              <a:rPr kumimoji="0" lang="zh-CN" altLang="en-US" kern="1200" cap="none" spc="0" normalizeH="0" baseline="0" noProof="0">
                <a:noFill/>
                <a:latin typeface="Gill Sans MT" panose="020B0502020104020203" pitchFamily="34" charset="0"/>
                <a:ea typeface="+mn-ea"/>
                <a:cs typeface="+mn-cs"/>
              </a:rPr>
              <a:t> </a:t>
            </a:r>
          </a:p>
        </p:txBody>
      </p:sp>
      <p:sp>
        <p:nvSpPr>
          <p:cNvPr id="19459" name="Rectangle 3"/>
          <p:cNvSpPr/>
          <p:nvPr/>
        </p:nvSpPr>
        <p:spPr>
          <a:xfrm>
            <a:off x="356552" y="331790"/>
            <a:ext cx="2757486"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spcBef>
                <a:spcPts val="1000"/>
              </a:spcBef>
              <a:buClrTx/>
              <a:buSzTx/>
              <a:buFontTx/>
              <a:buNone/>
            </a:pPr>
            <a:r>
              <a:rPr lang="en-US" altLang="zh-CN" sz="3200" b="1" dirty="0">
                <a:solidFill>
                  <a:schemeClr val="tx1"/>
                </a:solidFill>
                <a:latin typeface="Arial" panose="020B0604020202020204" pitchFamily="34" charset="0"/>
                <a:ea typeface="宋体" panose="02010600030101010101" pitchFamily="2" charset="-122"/>
                <a:sym typeface="Constantia" panose="02030602050306030303" pitchFamily="18" charset="0"/>
              </a:rPr>
              <a:t> PACIAE </a:t>
            </a:r>
            <a:r>
              <a:rPr lang="en-US" altLang="zh-CN" sz="3200" b="1" dirty="0">
                <a:solidFill>
                  <a:schemeClr val="tx1"/>
                </a:solidFill>
                <a:latin typeface="+mj-ea"/>
                <a:ea typeface="+mj-ea"/>
                <a:sym typeface="Constantia" panose="02030602050306030303" pitchFamily="18" charset="0"/>
              </a:rPr>
              <a:t>模型</a:t>
            </a:r>
          </a:p>
        </p:txBody>
      </p:sp>
      <p:sp>
        <p:nvSpPr>
          <p:cNvPr id="13" name="文本框 12"/>
          <p:cNvSpPr txBox="1"/>
          <p:nvPr/>
        </p:nvSpPr>
        <p:spPr>
          <a:xfrm>
            <a:off x="3121025" y="440055"/>
            <a:ext cx="1569660" cy="369332"/>
          </a:xfrm>
          <a:prstGeom prst="rect">
            <a:avLst/>
          </a:prstGeom>
          <a:noFill/>
        </p:spPr>
        <p:txBody>
          <a:bodyPr wrap="none" rtlCol="0" anchor="t">
            <a:spAutoFit/>
          </a:bodyPr>
          <a:lstStyle/>
          <a:p>
            <a:r>
              <a:rPr lang="zh-CN" altLang="en-US" b="1">
                <a:sym typeface="+mn-ea"/>
              </a:rPr>
              <a:t>部分子初始化</a:t>
            </a:r>
          </a:p>
        </p:txBody>
      </p:sp>
      <p:sp>
        <p:nvSpPr>
          <p:cNvPr id="23556" name="文本框 3"/>
          <p:cNvSpPr txBox="1"/>
          <p:nvPr/>
        </p:nvSpPr>
        <p:spPr>
          <a:xfrm>
            <a:off x="505461" y="1296675"/>
            <a:ext cx="7969251" cy="830997"/>
          </a:xfrm>
          <a:prstGeom prst="rect">
            <a:avLst/>
          </a:prstGeom>
          <a:noFill/>
          <a:ln w="9525">
            <a:noFill/>
          </a:ln>
        </p:spPr>
        <p:txBody>
          <a:bodyPr wrap="square">
            <a:spAutoFit/>
          </a:bodyPr>
          <a:lstStyle/>
          <a:p>
            <a:r>
              <a:rPr lang="zh-CN" altLang="en-US" sz="2400" dirty="0">
                <a:latin typeface="+mn-ea"/>
                <a:cs typeface="+mn-ea"/>
              </a:rPr>
              <a:t>（二）</a:t>
            </a:r>
            <a:r>
              <a:rPr lang="en-US" altLang="zh-CN" sz="2400" dirty="0">
                <a:latin typeface="+mn-ea"/>
                <a:cs typeface="+mn-ea"/>
                <a:sym typeface="+mn-ea"/>
              </a:rPr>
              <a:t>Glauber</a:t>
            </a:r>
            <a:r>
              <a:rPr lang="zh-CN" altLang="en-US" sz="2400" dirty="0">
                <a:latin typeface="+mn-ea"/>
                <a:cs typeface="+mn-ea"/>
                <a:sym typeface="+mn-ea"/>
              </a:rPr>
              <a:t>模型计算核A和核B的几何参加者核子数：</a:t>
            </a:r>
            <a:endParaRPr lang="zh-CN" altLang="en-US" sz="2400" dirty="0">
              <a:latin typeface="+mn-ea"/>
              <a:cs typeface="+mn-ea"/>
            </a:endParaRPr>
          </a:p>
          <a:p>
            <a:endParaRPr lang="zh-CN" altLang="en-US" sz="2400" dirty="0">
              <a:latin typeface="+mn-ea"/>
              <a:cs typeface="+mn-ea"/>
            </a:endParaRPr>
          </a:p>
        </p:txBody>
      </p:sp>
      <p:graphicFrame>
        <p:nvGraphicFramePr>
          <p:cNvPr id="2" name="对象 -2147482606"/>
          <p:cNvGraphicFramePr>
            <a:graphicFrameLocks noChangeAspect="1"/>
          </p:cNvGraphicFramePr>
          <p:nvPr/>
        </p:nvGraphicFramePr>
        <p:xfrm>
          <a:off x="1459869" y="1851025"/>
          <a:ext cx="8439785" cy="476250"/>
        </p:xfrm>
        <a:graphic>
          <a:graphicData uri="http://schemas.openxmlformats.org/presentationml/2006/ole">
            <mc:AlternateContent xmlns:mc="http://schemas.openxmlformats.org/markup-compatibility/2006">
              <mc:Choice xmlns:v="urn:schemas-microsoft-com:vml" Requires="v">
                <p:oleObj spid="_x0000_s3112" r:id="rId7" imgW="4902200" imgH="279400" progId="Equation.DSMT4">
                  <p:embed/>
                </p:oleObj>
              </mc:Choice>
              <mc:Fallback>
                <p:oleObj r:id="rId7" imgW="4902200" imgH="279400" progId="Equation.DSMT4">
                  <p:embed/>
                  <p:pic>
                    <p:nvPicPr>
                      <p:cNvPr id="0" name="图片 3075"/>
                      <p:cNvPicPr/>
                      <p:nvPr/>
                    </p:nvPicPr>
                    <p:blipFill>
                      <a:blip r:embed="rId8"/>
                      <a:stretch>
                        <a:fillRect/>
                      </a:stretch>
                    </p:blipFill>
                    <p:spPr>
                      <a:xfrm>
                        <a:off x="1459869" y="1851025"/>
                        <a:ext cx="8439785" cy="476250"/>
                      </a:xfrm>
                      <a:prstGeom prst="rect">
                        <a:avLst/>
                      </a:prstGeom>
                      <a:noFill/>
                      <a:ln w="38100">
                        <a:noFill/>
                        <a:miter/>
                      </a:ln>
                    </p:spPr>
                  </p:pic>
                </p:oleObj>
              </mc:Fallback>
            </mc:AlternateContent>
          </a:graphicData>
        </a:graphic>
      </p:graphicFrame>
      <p:graphicFrame>
        <p:nvGraphicFramePr>
          <p:cNvPr id="3" name="对象 -2147482605"/>
          <p:cNvGraphicFramePr>
            <a:graphicFrameLocks noChangeAspect="1"/>
          </p:cNvGraphicFramePr>
          <p:nvPr/>
        </p:nvGraphicFramePr>
        <p:xfrm>
          <a:off x="2303147" y="2327275"/>
          <a:ext cx="4163060" cy="502920"/>
        </p:xfrm>
        <a:graphic>
          <a:graphicData uri="http://schemas.openxmlformats.org/presentationml/2006/ole">
            <mc:AlternateContent xmlns:mc="http://schemas.openxmlformats.org/markup-compatibility/2006">
              <mc:Choice xmlns:v="urn:schemas-microsoft-com:vml" Requires="v">
                <p:oleObj spid="_x0000_s3113" r:id="rId9" imgW="2286000" imgH="279400" progId="Equation.DSMT4">
                  <p:embed/>
                </p:oleObj>
              </mc:Choice>
              <mc:Fallback>
                <p:oleObj r:id="rId9" imgW="2286000" imgH="279400" progId="Equation.DSMT4">
                  <p:embed/>
                  <p:pic>
                    <p:nvPicPr>
                      <p:cNvPr id="0" name="图片 20"/>
                      <p:cNvPicPr/>
                      <p:nvPr/>
                    </p:nvPicPr>
                    <p:blipFill>
                      <a:blip r:embed="rId10"/>
                      <a:stretch>
                        <a:fillRect/>
                      </a:stretch>
                    </p:blipFill>
                    <p:spPr>
                      <a:xfrm>
                        <a:off x="2303147" y="2327275"/>
                        <a:ext cx="4163060" cy="502920"/>
                      </a:xfrm>
                      <a:prstGeom prst="rect">
                        <a:avLst/>
                      </a:prstGeom>
                      <a:noFill/>
                      <a:ln w="38100">
                        <a:noFill/>
                        <a:miter/>
                      </a:ln>
                    </p:spPr>
                  </p:pic>
                </p:oleObj>
              </mc:Fallback>
            </mc:AlternateContent>
          </a:graphicData>
        </a:graphic>
      </p:graphicFrame>
      <p:sp>
        <p:nvSpPr>
          <p:cNvPr id="127" name="文本框 126"/>
          <p:cNvSpPr txBox="1"/>
          <p:nvPr/>
        </p:nvSpPr>
        <p:spPr>
          <a:xfrm>
            <a:off x="1372869" y="2899416"/>
            <a:ext cx="8879840" cy="461665"/>
          </a:xfrm>
          <a:prstGeom prst="rect">
            <a:avLst/>
          </a:prstGeom>
          <a:noFill/>
          <a:ln w="9525">
            <a:noFill/>
          </a:ln>
        </p:spPr>
        <p:txBody>
          <a:bodyPr wrap="square">
            <a:spAutoFit/>
          </a:bodyPr>
          <a:lstStyle/>
          <a:p>
            <a:pPr indent="0"/>
            <a:r>
              <a:rPr lang="zh-CN" altLang="en-US" sz="2400" b="0" dirty="0">
                <a:latin typeface="微软雅黑" panose="020B0503020204020204" pitchFamily="34" charset="-122"/>
                <a:ea typeface="微软雅黑" panose="020B0503020204020204" pitchFamily="34" charset="-122"/>
              </a:rPr>
              <a:t>其中，第一个等号表示A+B碰撞。第二个等号表示A+A碰撞</a:t>
            </a:r>
            <a:endParaRPr lang="zh-CN" altLang="en-US" sz="2400" dirty="0">
              <a:latin typeface="微软雅黑" panose="020B0503020204020204" pitchFamily="34" charset="-122"/>
              <a:ea typeface="微软雅黑" panose="020B0503020204020204" pitchFamily="34" charset="-122"/>
            </a:endParaRPr>
          </a:p>
        </p:txBody>
      </p:sp>
      <p:sp>
        <p:nvSpPr>
          <p:cNvPr id="22" name="文本框 21"/>
          <p:cNvSpPr txBox="1"/>
          <p:nvPr/>
        </p:nvSpPr>
        <p:spPr>
          <a:xfrm>
            <a:off x="2315212" y="3585851"/>
            <a:ext cx="2107565" cy="461665"/>
          </a:xfrm>
          <a:prstGeom prst="rect">
            <a:avLst/>
          </a:prstGeom>
          <a:noFill/>
        </p:spPr>
        <p:txBody>
          <a:bodyPr wrap="square" rtlCol="0">
            <a:spAutoFit/>
          </a:bodyPr>
          <a:lstStyle/>
          <a:p>
            <a:r>
              <a:rPr lang="zh-CN" altLang="en-US" sz="2400"/>
              <a:t>核厚度函数</a:t>
            </a:r>
          </a:p>
        </p:txBody>
      </p:sp>
      <p:sp>
        <p:nvSpPr>
          <p:cNvPr id="23" name="文本框 22"/>
          <p:cNvSpPr txBox="1"/>
          <p:nvPr/>
        </p:nvSpPr>
        <p:spPr>
          <a:xfrm>
            <a:off x="2303145" y="5078736"/>
            <a:ext cx="5436235" cy="461665"/>
          </a:xfrm>
          <a:prstGeom prst="rect">
            <a:avLst/>
          </a:prstGeom>
          <a:noFill/>
        </p:spPr>
        <p:txBody>
          <a:bodyPr wrap="square" rtlCol="0">
            <a:spAutoFit/>
          </a:bodyPr>
          <a:lstStyle/>
          <a:p>
            <a:r>
              <a:rPr lang="zh-CN" altLang="en-US" sz="2400" dirty="0">
                <a:latin typeface="Gill Sans MT" panose="020B0502020104020203" pitchFamily="34" charset="0"/>
                <a:ea typeface="华文中宋" panose="02010600040101010101" pitchFamily="2" charset="-122"/>
                <a:sym typeface="+mn-ea"/>
              </a:rPr>
              <a:t>核子</a:t>
            </a:r>
            <a:r>
              <a:rPr lang="en-US" altLang="zh-CN" sz="2400" dirty="0">
                <a:latin typeface="Gill Sans MT" panose="020B0502020104020203" pitchFamily="34" charset="0"/>
                <a:ea typeface="华文中宋" panose="02010600040101010101" pitchFamily="2" charset="-122"/>
                <a:sym typeface="+mn-ea"/>
              </a:rPr>
              <a:t>-</a:t>
            </a:r>
            <a:r>
              <a:rPr lang="zh-CN" altLang="en-US" sz="2400" dirty="0">
                <a:latin typeface="Gill Sans MT" panose="020B0502020104020203" pitchFamily="34" charset="0"/>
                <a:ea typeface="华文中宋" panose="02010600040101010101" pitchFamily="2" charset="-122"/>
                <a:sym typeface="+mn-ea"/>
              </a:rPr>
              <a:t>核子碰撞非弹性散射总截面</a:t>
            </a:r>
            <a:endParaRPr lang="zh-CN" altLang="en-US" sz="2400"/>
          </a:p>
        </p:txBody>
      </p:sp>
      <p:pic>
        <p:nvPicPr>
          <p:cNvPr id="24" name="图片 23"/>
          <p:cNvPicPr>
            <a:picLocks noChangeAspect="1"/>
          </p:cNvPicPr>
          <p:nvPr/>
        </p:nvPicPr>
        <p:blipFill>
          <a:blip r:embed="rId11">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4585" name="文本框 10"/>
          <p:cNvSpPr txBox="1"/>
          <p:nvPr/>
        </p:nvSpPr>
        <p:spPr>
          <a:xfrm>
            <a:off x="514349" y="1001395"/>
            <a:ext cx="11073131" cy="1569660"/>
          </a:xfrm>
          <a:prstGeom prst="rect">
            <a:avLst/>
          </a:prstGeom>
          <a:noFill/>
          <a:ln w="9525">
            <a:noFill/>
          </a:ln>
        </p:spPr>
        <p:txBody>
          <a:bodyPr wrap="square">
            <a:spAutoFit/>
          </a:bodyPr>
          <a:lstStyle/>
          <a:p>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在得到几何交叠区和参加者核子数以后，参加者核子先是球均匀地分布在核子所在的核内，核子位置可以通过随机抽取得到，要求参加者核子位置(x,y,z)必须落在几何交叠区内，而旁观者方位角和极角按      均匀分布抽样，径向分布按照球对称的Wood-Saxon分布抽样：</a:t>
            </a:r>
            <a:endParaRPr lang="en-US" altLang="zh-CN" sz="2400" dirty="0">
              <a:latin typeface="微软雅黑" panose="020B0503020204020204" pitchFamily="34" charset="-122"/>
              <a:ea typeface="微软雅黑" panose="020B0503020204020204" pitchFamily="34" charset="-122"/>
            </a:endParaRPr>
          </a:p>
        </p:txBody>
      </p:sp>
      <p:sp>
        <p:nvSpPr>
          <p:cNvPr id="11" name="矩形 10"/>
          <p:cNvSpPr>
            <a:spLocks noRot="1" noChangeAspect="1" noMove="1" noResize="1" noEditPoints="1" noAdjustHandles="1" noChangeArrowheads="1" noChangeShapeType="1" noTextEdit="1"/>
          </p:cNvSpPr>
          <p:nvPr/>
        </p:nvSpPr>
        <p:spPr>
          <a:xfrm>
            <a:off x="3912871" y="2326640"/>
            <a:ext cx="3949700" cy="787400"/>
          </a:xfrm>
          <a:prstGeom prst="rect">
            <a:avLst/>
          </a:prstGeom>
          <a:blipFill>
            <a:blip r:embed="rId4"/>
            <a:stretch>
              <a:fillRect/>
            </a:stretch>
          </a:blipFill>
        </p:spPr>
        <p:txBody>
          <a:bodyPr/>
          <a:lstStyle/>
          <a:p>
            <a:pPr marL="0" marR="0" lvl="0" indent="0" algn="l" defTabSz="4572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a:ln>
                  <a:noFill/>
                </a:ln>
                <a:noFill/>
                <a:effectLst/>
                <a:uLnTx/>
                <a:uFillTx/>
                <a:latin typeface="Gill Sans MT" panose="020B0502020104020203" pitchFamily="34" charset="0"/>
                <a:ea typeface="+mn-ea"/>
                <a:cs typeface="+mn-cs"/>
              </a:rPr>
              <a:t> </a:t>
            </a:r>
          </a:p>
        </p:txBody>
      </p:sp>
      <p:sp>
        <p:nvSpPr>
          <p:cNvPr id="14" name="文本框 13"/>
          <p:cNvSpPr txBox="1">
            <a:spLocks noRot="1" noChangeAspect="1" noMove="1" noResize="1" noEditPoints="1" noAdjustHandles="1" noChangeArrowheads="1" noChangeShapeType="1" noTextEdit="1"/>
          </p:cNvSpPr>
          <p:nvPr/>
        </p:nvSpPr>
        <p:spPr>
          <a:xfrm>
            <a:off x="607848" y="3019927"/>
            <a:ext cx="3304945" cy="307777"/>
          </a:xfrm>
          <a:prstGeom prst="rect">
            <a:avLst/>
          </a:prstGeom>
          <a:blipFill>
            <a:blip r:embed="rId5"/>
            <a:stretch>
              <a:fillRect l="-4797" t="-26000" r="-4428" b="-50000"/>
            </a:stretch>
          </a:blipFill>
        </p:spPr>
        <p:txBody>
          <a:bodyPr/>
          <a:lstStyle/>
          <a:p>
            <a:pPr marR="0" defTabSz="457200">
              <a:buClrTx/>
              <a:buSzTx/>
              <a:buFontTx/>
              <a:defRPr/>
            </a:pPr>
            <a:r>
              <a:rPr kumimoji="0" lang="zh-CN" altLang="en-US" kern="1200" cap="none" spc="0" normalizeH="0" baseline="0" noProof="0">
                <a:noFill/>
                <a:latin typeface="Gill Sans MT" panose="020B0502020104020203" pitchFamily="34" charset="0"/>
                <a:ea typeface="+mn-ea"/>
                <a:cs typeface="+mn-cs"/>
              </a:rPr>
              <a:t> </a:t>
            </a:r>
          </a:p>
        </p:txBody>
      </p:sp>
      <p:sp>
        <p:nvSpPr>
          <p:cNvPr id="17" name="文本框 16"/>
          <p:cNvSpPr txBox="1">
            <a:spLocks noRot="1" noChangeAspect="1" noMove="1" noResize="1" noEditPoints="1" noAdjustHandles="1" noChangeArrowheads="1" noChangeShapeType="1" noTextEdit="1"/>
          </p:cNvSpPr>
          <p:nvPr/>
        </p:nvSpPr>
        <p:spPr>
          <a:xfrm>
            <a:off x="607695" y="3538855"/>
            <a:ext cx="1427480" cy="359410"/>
          </a:xfrm>
          <a:prstGeom prst="rect">
            <a:avLst/>
          </a:prstGeom>
          <a:blipFill>
            <a:blip r:embed="rId6"/>
            <a:stretch>
              <a:fillRect/>
            </a:stretch>
          </a:blipFill>
        </p:spPr>
        <p:txBody>
          <a:bodyPr/>
          <a:lstStyle/>
          <a:p>
            <a:pPr marR="0" defTabSz="457200">
              <a:buClrTx/>
              <a:buSzTx/>
              <a:buFontTx/>
              <a:defRPr/>
            </a:pPr>
            <a:r>
              <a:rPr kumimoji="0" lang="zh-CN" altLang="en-US" kern="1200" cap="none" spc="0" normalizeH="0" baseline="0" noProof="0">
                <a:noFill/>
                <a:latin typeface="Gill Sans MT" panose="020B0502020104020203" pitchFamily="34" charset="0"/>
                <a:ea typeface="+mn-ea"/>
                <a:cs typeface="+mn-cs"/>
              </a:rPr>
              <a:t> </a:t>
            </a:r>
          </a:p>
        </p:txBody>
      </p:sp>
      <p:sp>
        <p:nvSpPr>
          <p:cNvPr id="18" name="文本框 17"/>
          <p:cNvSpPr txBox="1">
            <a:spLocks noRot="1" noChangeAspect="1" noMove="1" noResize="1" noEditPoints="1" noAdjustHandles="1" noChangeArrowheads="1" noChangeShapeType="1" noTextEdit="1"/>
          </p:cNvSpPr>
          <p:nvPr/>
        </p:nvSpPr>
        <p:spPr>
          <a:xfrm>
            <a:off x="5853434" y="3254375"/>
            <a:ext cx="1268095" cy="811530"/>
          </a:xfrm>
          <a:prstGeom prst="rect">
            <a:avLst/>
          </a:prstGeom>
          <a:blipFill>
            <a:blip r:embed="rId7"/>
            <a:stretch>
              <a:fillRect/>
            </a:stretch>
          </a:blipFill>
        </p:spPr>
        <p:txBody>
          <a:bodyPr/>
          <a:lstStyle/>
          <a:p>
            <a:pPr marR="0" defTabSz="457200">
              <a:buClrTx/>
              <a:buSzTx/>
              <a:buFontTx/>
              <a:defRPr/>
            </a:pPr>
            <a:r>
              <a:rPr kumimoji="0" lang="zh-CN" altLang="en-US" kern="1200" cap="none" spc="0" normalizeH="0" baseline="0" noProof="0">
                <a:noFill/>
                <a:latin typeface="Gill Sans MT" panose="020B0502020104020203" pitchFamily="34" charset="0"/>
                <a:ea typeface="+mn-ea"/>
                <a:cs typeface="+mn-cs"/>
              </a:rPr>
              <a:t> </a:t>
            </a:r>
          </a:p>
        </p:txBody>
      </p:sp>
      <p:sp>
        <p:nvSpPr>
          <p:cNvPr id="19" name="文本框 18"/>
          <p:cNvSpPr txBox="1">
            <a:spLocks noRot="1" noChangeAspect="1" noMove="1" noResize="1" noEditPoints="1" noAdjustHandles="1" noChangeArrowheads="1" noChangeShapeType="1" noTextEdit="1"/>
          </p:cNvSpPr>
          <p:nvPr/>
        </p:nvSpPr>
        <p:spPr>
          <a:xfrm>
            <a:off x="3025777" y="3328039"/>
            <a:ext cx="2169795" cy="663575"/>
          </a:xfrm>
          <a:prstGeom prst="rect">
            <a:avLst/>
          </a:prstGeom>
          <a:blipFill>
            <a:blip r:embed="rId8"/>
            <a:stretch>
              <a:fillRect/>
            </a:stretch>
          </a:blipFill>
        </p:spPr>
        <p:txBody>
          <a:bodyPr/>
          <a:lstStyle/>
          <a:p>
            <a:pPr marR="0" defTabSz="457200">
              <a:buClrTx/>
              <a:buSzTx/>
              <a:buFontTx/>
              <a:defRPr/>
            </a:pPr>
            <a:r>
              <a:rPr kumimoji="0" lang="zh-CN" altLang="en-US" kern="1200" cap="none" spc="0" normalizeH="0" baseline="0" noProof="0">
                <a:noFill/>
                <a:latin typeface="Gill Sans MT" panose="020B0502020104020203" pitchFamily="34" charset="0"/>
                <a:ea typeface="+mn-ea"/>
                <a:cs typeface="+mn-cs"/>
              </a:rPr>
              <a:t> </a:t>
            </a:r>
          </a:p>
        </p:txBody>
      </p:sp>
      <p:sp>
        <p:nvSpPr>
          <p:cNvPr id="19459" name="Rectangle 3"/>
          <p:cNvSpPr/>
          <p:nvPr/>
        </p:nvSpPr>
        <p:spPr>
          <a:xfrm>
            <a:off x="356552" y="331790"/>
            <a:ext cx="2757486"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spcBef>
                <a:spcPts val="1000"/>
              </a:spcBef>
              <a:buClrTx/>
              <a:buSzTx/>
              <a:buFontTx/>
              <a:buNone/>
            </a:pPr>
            <a:r>
              <a:rPr lang="en-US" altLang="zh-CN" sz="3200" b="1" dirty="0">
                <a:solidFill>
                  <a:schemeClr val="tx1"/>
                </a:solidFill>
                <a:latin typeface="Arial" panose="020B0604020202020204" pitchFamily="34" charset="0"/>
                <a:ea typeface="宋体" panose="02010600030101010101" pitchFamily="2" charset="-122"/>
                <a:sym typeface="Constantia" panose="02030602050306030303" pitchFamily="18" charset="0"/>
              </a:rPr>
              <a:t> PACIAE </a:t>
            </a:r>
            <a:r>
              <a:rPr lang="en-US" altLang="zh-CN" sz="3200" b="1" dirty="0">
                <a:solidFill>
                  <a:schemeClr val="tx1"/>
                </a:solidFill>
                <a:latin typeface="+mj-ea"/>
                <a:ea typeface="+mj-ea"/>
                <a:sym typeface="Constantia" panose="02030602050306030303" pitchFamily="18" charset="0"/>
              </a:rPr>
              <a:t>模型</a:t>
            </a:r>
          </a:p>
        </p:txBody>
      </p:sp>
      <p:sp>
        <p:nvSpPr>
          <p:cNvPr id="13" name="文本框 12"/>
          <p:cNvSpPr txBox="1"/>
          <p:nvPr/>
        </p:nvSpPr>
        <p:spPr>
          <a:xfrm>
            <a:off x="3121025" y="440055"/>
            <a:ext cx="1569660" cy="369332"/>
          </a:xfrm>
          <a:prstGeom prst="rect">
            <a:avLst/>
          </a:prstGeom>
          <a:noFill/>
        </p:spPr>
        <p:txBody>
          <a:bodyPr wrap="none" rtlCol="0" anchor="t">
            <a:spAutoFit/>
          </a:bodyPr>
          <a:lstStyle/>
          <a:p>
            <a:r>
              <a:rPr lang="zh-CN" altLang="en-US" b="1">
                <a:sym typeface="+mn-ea"/>
              </a:rPr>
              <a:t>部分子初始化</a:t>
            </a:r>
          </a:p>
        </p:txBody>
      </p:sp>
      <p:sp>
        <p:nvSpPr>
          <p:cNvPr id="4" name="文本框 3"/>
          <p:cNvSpPr txBox="1"/>
          <p:nvPr/>
        </p:nvSpPr>
        <p:spPr>
          <a:xfrm>
            <a:off x="397509" y="4065910"/>
            <a:ext cx="8533131" cy="461665"/>
          </a:xfrm>
          <a:prstGeom prst="rect">
            <a:avLst/>
          </a:prstGeom>
          <a:noFill/>
        </p:spPr>
        <p:txBody>
          <a:bodyPr wrap="square" rtlCol="0">
            <a:spAutoFit/>
          </a:bodyPr>
          <a:lstStyle/>
          <a:p>
            <a:r>
              <a:rPr lang="en-US" altLang="zh-CN" sz="2400"/>
              <a:t>      </a:t>
            </a:r>
            <a:r>
              <a:rPr lang="zh-CN" altLang="en-US" sz="2400"/>
              <a:t>抽得的旁观者核子位置(x,y,z)还必须位于几何交叠区之外。</a:t>
            </a:r>
          </a:p>
        </p:txBody>
      </p:sp>
      <p:sp>
        <p:nvSpPr>
          <p:cNvPr id="100" name="文本框 99"/>
          <p:cNvSpPr txBox="1"/>
          <p:nvPr/>
        </p:nvSpPr>
        <p:spPr>
          <a:xfrm>
            <a:off x="356870" y="4599305"/>
            <a:ext cx="11457940" cy="1569660"/>
          </a:xfrm>
          <a:prstGeom prst="rect">
            <a:avLst/>
          </a:prstGeom>
          <a:noFill/>
          <a:ln w="9525">
            <a:noFill/>
          </a:ln>
        </p:spPr>
        <p:txBody>
          <a:bodyPr wrap="square">
            <a:spAutoFit/>
          </a:bodyPr>
          <a:lstStyle/>
          <a:p>
            <a:pPr indent="0"/>
            <a:r>
              <a:rPr lang="en-US" altLang="zh-CN" b="0"/>
              <a:t>         </a:t>
            </a:r>
            <a:r>
              <a:rPr lang="zh-CN" altLang="en-US" sz="2400" b="0"/>
              <a:t>考虑了核子的初始坐标以后，还需要给定核子的初始动量。在考虑打靶问题时，固定核靶核子的初始动量设置为0，射弹核核子的初始动量设置为束流动量；在考虑对撞问题时，两对撞核核子的初始动量可以设置为大小相同、方向相反的束流动量。</a:t>
            </a:r>
          </a:p>
          <a:p>
            <a:pPr indent="0"/>
            <a:r>
              <a:rPr lang="zh-CN" altLang="en-US" sz="2400"/>
              <a:t>       在得到核子的初始坐标和初始动量后可以建立初始化核子表。</a:t>
            </a:r>
          </a:p>
        </p:txBody>
      </p:sp>
      <p:pic>
        <p:nvPicPr>
          <p:cNvPr id="10" name="图片 9"/>
          <p:cNvPicPr>
            <a:picLocks noChangeAspect="1"/>
          </p:cNvPicPr>
          <p:nvPr/>
        </p:nvPicPr>
        <p:blipFill>
          <a:blip r:embed="rId9">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graphicFrame>
        <p:nvGraphicFramePr>
          <p:cNvPr id="2" name="对象 -2147482605"/>
          <p:cNvGraphicFramePr>
            <a:graphicFrameLocks noChangeAspect="1"/>
          </p:cNvGraphicFramePr>
          <p:nvPr/>
        </p:nvGraphicFramePr>
        <p:xfrm>
          <a:off x="6688457" y="1807210"/>
          <a:ext cx="547371" cy="345440"/>
        </p:xfrm>
        <a:graphic>
          <a:graphicData uri="http://schemas.openxmlformats.org/presentationml/2006/ole">
            <mc:AlternateContent xmlns:mc="http://schemas.openxmlformats.org/markup-compatibility/2006">
              <mc:Choice xmlns:v="urn:schemas-microsoft-com:vml" Requires="v">
                <p:oleObj spid="_x0000_s4117" r:id="rId10" imgW="228600" imgH="177800" progId="Equation.DSMT4">
                  <p:embed/>
                </p:oleObj>
              </mc:Choice>
              <mc:Fallback>
                <p:oleObj r:id="rId10" imgW="228600" imgH="177800" progId="Equation.DSMT4">
                  <p:embed/>
                  <p:pic>
                    <p:nvPicPr>
                      <p:cNvPr id="0" name="图片 3075"/>
                      <p:cNvPicPr/>
                      <p:nvPr/>
                    </p:nvPicPr>
                    <p:blipFill>
                      <a:blip r:embed="rId11"/>
                      <a:stretch>
                        <a:fillRect/>
                      </a:stretch>
                    </p:blipFill>
                    <p:spPr>
                      <a:xfrm>
                        <a:off x="6688457" y="1807210"/>
                        <a:ext cx="547371" cy="345440"/>
                      </a:xfrm>
                      <a:prstGeom prst="rect">
                        <a:avLst/>
                      </a:prstGeom>
                      <a:noFill/>
                      <a:ln w="38100">
                        <a:noFill/>
                        <a:miter/>
                      </a:ln>
                    </p:spPr>
                  </p:pic>
                </p:oleObj>
              </mc:Fallback>
            </mc:AlternateContent>
          </a:graphicData>
        </a:graphic>
      </p:graphicFrame>
    </p:spTree>
    <p:custDataLst>
      <p:tags r:id="rId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7651" name="文本框 1"/>
          <p:cNvSpPr txBox="1"/>
          <p:nvPr/>
        </p:nvSpPr>
        <p:spPr>
          <a:xfrm>
            <a:off x="4750439" y="1200150"/>
            <a:ext cx="2477135" cy="400110"/>
          </a:xfrm>
          <a:prstGeom prst="rect">
            <a:avLst/>
          </a:prstGeom>
          <a:noFill/>
          <a:ln w="9525">
            <a:noFill/>
          </a:ln>
        </p:spPr>
        <p:txBody>
          <a:bodyPr wrap="square">
            <a:spAutoFit/>
          </a:bodyPr>
          <a:lstStyle/>
          <a:p>
            <a:r>
              <a:rPr lang="zh-CN" altLang="en-US" sz="2000" dirty="0">
                <a:latin typeface="Gill Sans MT" panose="020B0502020104020203" pitchFamily="34" charset="0"/>
                <a:ea typeface="华文中宋" panose="02010600040101010101" pitchFamily="2" charset="-122"/>
              </a:rPr>
              <a:t>初始核子表（示意图）</a:t>
            </a:r>
            <a:endParaRPr lang="zh-CN" altLang="en-US" sz="2400" dirty="0">
              <a:latin typeface="Gill Sans MT" panose="020B0502020104020203" pitchFamily="34" charset="0"/>
              <a:ea typeface="华文中宋" panose="02010600040101010101" pitchFamily="2" charset="-122"/>
            </a:endParaRPr>
          </a:p>
        </p:txBody>
      </p:sp>
      <p:sp>
        <p:nvSpPr>
          <p:cNvPr id="19459" name="Rectangle 3"/>
          <p:cNvSpPr/>
          <p:nvPr/>
        </p:nvSpPr>
        <p:spPr>
          <a:xfrm>
            <a:off x="356552" y="331790"/>
            <a:ext cx="2757486"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spcBef>
                <a:spcPts val="1000"/>
              </a:spcBef>
              <a:buClrTx/>
              <a:buSzTx/>
              <a:buFontTx/>
              <a:buNone/>
            </a:pPr>
            <a:r>
              <a:rPr lang="en-US" altLang="zh-CN" sz="3200" b="1" dirty="0">
                <a:solidFill>
                  <a:schemeClr val="tx1"/>
                </a:solidFill>
                <a:latin typeface="Arial" panose="020B0604020202020204" pitchFamily="34" charset="0"/>
                <a:ea typeface="宋体" panose="02010600030101010101" pitchFamily="2" charset="-122"/>
                <a:sym typeface="Constantia" panose="02030602050306030303" pitchFamily="18" charset="0"/>
              </a:rPr>
              <a:t> PACIAE </a:t>
            </a:r>
            <a:r>
              <a:rPr lang="en-US" altLang="zh-CN" sz="3200" b="1" dirty="0">
                <a:solidFill>
                  <a:schemeClr val="tx1"/>
                </a:solidFill>
                <a:latin typeface="+mj-ea"/>
                <a:ea typeface="+mj-ea"/>
                <a:sym typeface="Constantia" panose="02030602050306030303" pitchFamily="18" charset="0"/>
              </a:rPr>
              <a:t>模型</a:t>
            </a:r>
          </a:p>
        </p:txBody>
      </p:sp>
      <p:sp>
        <p:nvSpPr>
          <p:cNvPr id="13" name="文本框 12"/>
          <p:cNvSpPr txBox="1"/>
          <p:nvPr/>
        </p:nvSpPr>
        <p:spPr>
          <a:xfrm>
            <a:off x="3121025" y="440055"/>
            <a:ext cx="1569660" cy="369332"/>
          </a:xfrm>
          <a:prstGeom prst="rect">
            <a:avLst/>
          </a:prstGeom>
          <a:noFill/>
        </p:spPr>
        <p:txBody>
          <a:bodyPr wrap="none" rtlCol="0" anchor="t">
            <a:spAutoFit/>
          </a:bodyPr>
          <a:lstStyle/>
          <a:p>
            <a:r>
              <a:rPr lang="zh-CN" altLang="en-US" b="1">
                <a:sym typeface="+mn-ea"/>
              </a:rPr>
              <a:t>部分子初始化</a:t>
            </a:r>
          </a:p>
        </p:txBody>
      </p:sp>
      <p:graphicFrame>
        <p:nvGraphicFramePr>
          <p:cNvPr id="2" name="表格 1"/>
          <p:cNvGraphicFramePr/>
          <p:nvPr>
            <p:custDataLst>
              <p:tags r:id="rId2"/>
            </p:custDataLst>
          </p:nvPr>
        </p:nvGraphicFramePr>
        <p:xfrm>
          <a:off x="3016251" y="1835785"/>
          <a:ext cx="5815965" cy="2772410"/>
        </p:xfrm>
        <a:graphic>
          <a:graphicData uri="http://schemas.openxmlformats.org/drawingml/2006/table">
            <a:tbl>
              <a:tblPr firstRow="1" bandRow="1">
                <a:tableStyleId>{5940675A-B579-460E-94D1-54222C63F5DA}</a:tableStyleId>
              </a:tblPr>
              <a:tblGrid>
                <a:gridCol w="1938020">
                  <a:extLst>
                    <a:ext uri="{9D8B030D-6E8A-4147-A177-3AD203B41FA5}">
                      <a16:colId xmlns="" xmlns:a16="http://schemas.microsoft.com/office/drawing/2014/main" val="20000"/>
                    </a:ext>
                  </a:extLst>
                </a:gridCol>
                <a:gridCol w="1938020">
                  <a:extLst>
                    <a:ext uri="{9D8B030D-6E8A-4147-A177-3AD203B41FA5}">
                      <a16:colId xmlns="" xmlns:a16="http://schemas.microsoft.com/office/drawing/2014/main" val="20001"/>
                    </a:ext>
                  </a:extLst>
                </a:gridCol>
                <a:gridCol w="1939925">
                  <a:extLst>
                    <a:ext uri="{9D8B030D-6E8A-4147-A177-3AD203B41FA5}">
                      <a16:colId xmlns="" xmlns:a16="http://schemas.microsoft.com/office/drawing/2014/main" val="20002"/>
                    </a:ext>
                  </a:extLst>
                </a:gridCol>
              </a:tblGrid>
              <a:tr h="568325">
                <a:tc rowSpan="2">
                  <a:txBody>
                    <a:bodyPr/>
                    <a:lstStyle/>
                    <a:p>
                      <a:pPr indent="0" algn="ctr">
                        <a:buNone/>
                      </a:pPr>
                      <a:r>
                        <a:rPr lang="zh-CN" altLang="en-US" sz="1800" b="0"/>
                        <a:t>粒子的序号</a:t>
                      </a: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800" b="0"/>
                        <a:t>三坐标</a:t>
                      </a: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ClrTx/>
                        <a:buSzTx/>
                        <a:buFontTx/>
                        <a:buNone/>
                      </a:pPr>
                      <a:r>
                        <a:rPr lang="zh-CN" altLang="en-US" sz="1800" b="0"/>
                        <a:t>四动量</a:t>
                      </a: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49911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lstStyle/>
                    <a:p>
                      <a:pPr indent="0" algn="ctr">
                        <a:buNone/>
                      </a:pPr>
                      <a:r>
                        <a:rPr lang="en-US" sz="1600" b="0">
                          <a:latin typeface="Calibri" panose="020F0502020204030204" charset="0"/>
                          <a:ea typeface="宋体" panose="02010600030101010101" pitchFamily="2" charset="-122"/>
                        </a:rPr>
                        <a:t>   </a:t>
                      </a:r>
                      <a:endParaRPr lang="en-US" altLang="en-US" sz="1600" b="0">
                        <a:latin typeface="Calibri" panose="020F0502020204030204" charset="0"/>
                        <a:ea typeface="宋体" panose="02010600030101010101" pitchFamily="2" charset="-122"/>
                        <a:cs typeface="Times New Roman" panose="02020603050405020304" pitchFamily="18" charset="0"/>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600" b="0">
                          <a:latin typeface="Calibri" panose="020F0502020204030204" charset="0"/>
                          <a:ea typeface="宋体" panose="02010600030101010101" pitchFamily="2" charset="-122"/>
                        </a:rPr>
                        <a:t>    </a:t>
                      </a:r>
                      <a:endParaRPr lang="en-US" altLang="en-US" sz="1600" b="0">
                        <a:latin typeface="Calibri" panose="020F0502020204030204" charset="0"/>
                        <a:ea typeface="宋体" panose="02010600030101010101" pitchFamily="2" charset="-122"/>
                        <a:cs typeface="Times New Roman" panose="02020603050405020304" pitchFamily="18" charset="0"/>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567690">
                <a:tc>
                  <a:txBody>
                    <a:bodyPr/>
                    <a:lstStyle/>
                    <a:p>
                      <a:pPr algn="ctr">
                        <a:buClrTx/>
                        <a:buSzTx/>
                        <a:buFontTx/>
                        <a:buNone/>
                      </a:pPr>
                      <a:r>
                        <a:rPr lang="zh-CN" altLang="en-US" sz="1800" b="0"/>
                        <a:t>1</a:t>
                      </a: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endParaRPr lang="en-US" altLang="en-US" sz="1600" b="0">
                        <a:latin typeface="Times New Roman" panose="02020603050405020304" pitchFamily="18" charset="0"/>
                        <a:ea typeface="Times New Roman" panose="02020603050405020304" pitchFamily="18" charset="0"/>
                        <a:cs typeface="Times New Roman" panose="02020603050405020304" pitchFamily="18" charset="0"/>
                      </a:endParaRPr>
                    </a:p>
                    <a:p>
                      <a:pPr algn="ctr">
                        <a:buClrTx/>
                        <a:buSzTx/>
                        <a:buFontTx/>
                        <a:buNone/>
                      </a:pPr>
                      <a:r>
                        <a:rPr lang="zh-CN" altLang="en-US" sz="1800" b="0"/>
                        <a:t>...</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endParaRPr lang="en-US" altLang="en-US" sz="1600" b="0">
                        <a:latin typeface="Times New Roman" panose="02020603050405020304" pitchFamily="18" charset="0"/>
                        <a:ea typeface="Times New Roman" panose="02020603050405020304" pitchFamily="18" charset="0"/>
                        <a:cs typeface="Times New Roman" panose="02020603050405020304" pitchFamily="18" charset="0"/>
                      </a:endParaRPr>
                    </a:p>
                    <a:p>
                      <a:pPr algn="ctr">
                        <a:buClrTx/>
                        <a:buSzTx/>
                        <a:buFontTx/>
                        <a:buNone/>
                      </a:pPr>
                      <a:r>
                        <a:rPr lang="zh-CN" altLang="en-US" sz="1800" b="0"/>
                        <a:t>...</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568960">
                <a:tc>
                  <a:txBody>
                    <a:bodyPr/>
                    <a:lstStyle/>
                    <a:p>
                      <a:pPr algn="ctr">
                        <a:buClrTx/>
                        <a:buSzTx/>
                        <a:buFontTx/>
                        <a:buNone/>
                      </a:pPr>
                      <a:r>
                        <a:rPr lang="zh-CN" altLang="en-US" sz="1800" b="0"/>
                        <a:t>2</a:t>
                      </a: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endParaRPr lang="en-US" altLang="en-US" sz="1600" b="0">
                        <a:latin typeface="Times New Roman" panose="02020603050405020304" pitchFamily="18" charset="0"/>
                        <a:ea typeface="Times New Roman" panose="02020603050405020304" pitchFamily="18" charset="0"/>
                        <a:cs typeface="Times New Roman" panose="02020603050405020304" pitchFamily="18" charset="0"/>
                      </a:endParaRPr>
                    </a:p>
                    <a:p>
                      <a:pPr algn="ctr">
                        <a:buClrTx/>
                        <a:buSzTx/>
                        <a:buFontTx/>
                        <a:buNone/>
                      </a:pPr>
                      <a:r>
                        <a:rPr lang="zh-CN" altLang="en-US" sz="1800" b="0"/>
                        <a:t>...</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endParaRPr lang="en-US" altLang="en-US" sz="1600" b="0">
                        <a:latin typeface="Times New Roman" panose="02020603050405020304" pitchFamily="18" charset="0"/>
                        <a:ea typeface="Times New Roman" panose="02020603050405020304" pitchFamily="18" charset="0"/>
                        <a:cs typeface="Times New Roman" panose="02020603050405020304" pitchFamily="18" charset="0"/>
                      </a:endParaRPr>
                    </a:p>
                    <a:p>
                      <a:pPr algn="ctr">
                        <a:buClrTx/>
                        <a:buSzTx/>
                        <a:buFontTx/>
                        <a:buNone/>
                      </a:pPr>
                      <a:r>
                        <a:rPr lang="zh-CN" altLang="en-US" sz="1800" b="0"/>
                        <a:t>...</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568325">
                <a:tc>
                  <a:txBody>
                    <a:bodyPr/>
                    <a:lstStyle/>
                    <a:p>
                      <a:pPr algn="ctr">
                        <a:buClrTx/>
                        <a:buSzTx/>
                        <a:buFontTx/>
                        <a:buNone/>
                      </a:pPr>
                      <a:r>
                        <a:rPr lang="zh-CN" altLang="en-US" sz="1800" b="0"/>
                        <a:t> ...</a:t>
                      </a: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endParaRPr lang="en-US" altLang="en-US" sz="1600" b="0">
                        <a:latin typeface="Times New Roman" panose="02020603050405020304" pitchFamily="18" charset="0"/>
                        <a:ea typeface="Times New Roman" panose="02020603050405020304" pitchFamily="18" charset="0"/>
                        <a:cs typeface="Times New Roman" panose="02020603050405020304" pitchFamily="18" charset="0"/>
                      </a:endParaRPr>
                    </a:p>
                    <a:p>
                      <a:pPr algn="ctr">
                        <a:buClrTx/>
                        <a:buSzTx/>
                        <a:buFontTx/>
                        <a:buNone/>
                      </a:pPr>
                      <a:r>
                        <a:rPr lang="zh-CN" altLang="en-US" sz="1800" b="0"/>
                        <a:t>...</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endParaRPr lang="en-US" altLang="en-US" sz="1600" b="0">
                        <a:latin typeface="Times New Roman" panose="02020603050405020304" pitchFamily="18" charset="0"/>
                        <a:ea typeface="Times New Roman" panose="02020603050405020304" pitchFamily="18" charset="0"/>
                        <a:cs typeface="Times New Roman" panose="02020603050405020304" pitchFamily="18" charset="0"/>
                      </a:endParaRPr>
                    </a:p>
                    <a:p>
                      <a:pPr algn="ctr">
                        <a:buClrTx/>
                        <a:buSzTx/>
                        <a:buFontTx/>
                        <a:buNone/>
                      </a:pPr>
                      <a:r>
                        <a:rPr lang="zh-CN" altLang="en-US" sz="1800" b="0"/>
                        <a:t>...</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graphicFrame>
        <p:nvGraphicFramePr>
          <p:cNvPr id="3" name="对象 -2147482599"/>
          <p:cNvGraphicFramePr>
            <a:graphicFrameLocks noChangeAspect="1"/>
          </p:cNvGraphicFramePr>
          <p:nvPr/>
        </p:nvGraphicFramePr>
        <p:xfrm>
          <a:off x="5370200" y="2527300"/>
          <a:ext cx="123825" cy="214630"/>
        </p:xfrm>
        <a:graphic>
          <a:graphicData uri="http://schemas.openxmlformats.org/presentationml/2006/ole">
            <mc:AlternateContent xmlns:mc="http://schemas.openxmlformats.org/markup-compatibility/2006">
              <mc:Choice xmlns:v="urn:schemas-microsoft-com:vml" Requires="v">
                <p:oleObj spid="_x0000_s5255" r:id="rId4" imgW="127000" imgH="139700" progId="Equation.DSMT4">
                  <p:embed/>
                </p:oleObj>
              </mc:Choice>
              <mc:Fallback>
                <p:oleObj r:id="rId4" imgW="127000" imgH="139700" progId="Equation.DSMT4">
                  <p:embed/>
                  <p:pic>
                    <p:nvPicPr>
                      <p:cNvPr id="0" name="图片 3075"/>
                      <p:cNvPicPr/>
                      <p:nvPr/>
                    </p:nvPicPr>
                    <p:blipFill>
                      <a:blip r:embed="rId5"/>
                      <a:stretch>
                        <a:fillRect/>
                      </a:stretch>
                    </p:blipFill>
                    <p:spPr>
                      <a:xfrm>
                        <a:off x="5370200" y="2527300"/>
                        <a:ext cx="123825" cy="214630"/>
                      </a:xfrm>
                      <a:prstGeom prst="rect">
                        <a:avLst/>
                      </a:prstGeom>
                      <a:noFill/>
                      <a:ln w="38100">
                        <a:noFill/>
                        <a:miter/>
                      </a:ln>
                    </p:spPr>
                  </p:pic>
                </p:oleObj>
              </mc:Fallback>
            </mc:AlternateContent>
          </a:graphicData>
        </a:graphic>
      </p:graphicFrame>
      <p:graphicFrame>
        <p:nvGraphicFramePr>
          <p:cNvPr id="4" name="对象 -2147482598"/>
          <p:cNvGraphicFramePr>
            <a:graphicFrameLocks noChangeAspect="1"/>
          </p:cNvGraphicFramePr>
          <p:nvPr/>
        </p:nvGraphicFramePr>
        <p:xfrm>
          <a:off x="5844541" y="2520321"/>
          <a:ext cx="142875" cy="243205"/>
        </p:xfrm>
        <a:graphic>
          <a:graphicData uri="http://schemas.openxmlformats.org/presentationml/2006/ole">
            <mc:AlternateContent xmlns:mc="http://schemas.openxmlformats.org/markup-compatibility/2006">
              <mc:Choice xmlns:v="urn:schemas-microsoft-com:vml" Requires="v">
                <p:oleObj spid="_x0000_s5256" r:id="rId6" imgW="139700" imgH="165100" progId="Equation.DSMT4">
                  <p:embed/>
                </p:oleObj>
              </mc:Choice>
              <mc:Fallback>
                <p:oleObj r:id="rId6" imgW="139700" imgH="165100" progId="Equation.DSMT4">
                  <p:embed/>
                  <p:pic>
                    <p:nvPicPr>
                      <p:cNvPr id="0" name="图片 19"/>
                      <p:cNvPicPr/>
                      <p:nvPr/>
                    </p:nvPicPr>
                    <p:blipFill>
                      <a:blip r:embed="rId7"/>
                      <a:stretch>
                        <a:fillRect/>
                      </a:stretch>
                    </p:blipFill>
                    <p:spPr>
                      <a:xfrm>
                        <a:off x="5844541" y="2520321"/>
                        <a:ext cx="142875" cy="243205"/>
                      </a:xfrm>
                      <a:prstGeom prst="rect">
                        <a:avLst/>
                      </a:prstGeom>
                      <a:noFill/>
                      <a:ln w="38100">
                        <a:noFill/>
                        <a:miter/>
                      </a:ln>
                    </p:spPr>
                  </p:pic>
                </p:oleObj>
              </mc:Fallback>
            </mc:AlternateContent>
          </a:graphicData>
        </a:graphic>
      </p:graphicFrame>
      <p:graphicFrame>
        <p:nvGraphicFramePr>
          <p:cNvPr id="5" name="对象 -2147482597"/>
          <p:cNvGraphicFramePr>
            <a:graphicFrameLocks noChangeAspect="1"/>
          </p:cNvGraphicFramePr>
          <p:nvPr/>
        </p:nvGraphicFramePr>
        <p:xfrm>
          <a:off x="6276975" y="2520321"/>
          <a:ext cx="147320" cy="221615"/>
        </p:xfrm>
        <a:graphic>
          <a:graphicData uri="http://schemas.openxmlformats.org/presentationml/2006/ole">
            <mc:AlternateContent xmlns:mc="http://schemas.openxmlformats.org/markup-compatibility/2006">
              <mc:Choice xmlns:v="urn:schemas-microsoft-com:vml" Requires="v">
                <p:oleObj spid="_x0000_s5257" r:id="rId8" imgW="127000" imgH="127000" progId="Equation.DSMT4">
                  <p:embed/>
                </p:oleObj>
              </mc:Choice>
              <mc:Fallback>
                <p:oleObj r:id="rId8" imgW="127000" imgH="127000" progId="Equation.DSMT4">
                  <p:embed/>
                  <p:pic>
                    <p:nvPicPr>
                      <p:cNvPr id="0" name="图片 20"/>
                      <p:cNvPicPr/>
                      <p:nvPr/>
                    </p:nvPicPr>
                    <p:blipFill>
                      <a:blip r:embed="rId9"/>
                      <a:stretch>
                        <a:fillRect/>
                      </a:stretch>
                    </p:blipFill>
                    <p:spPr>
                      <a:xfrm>
                        <a:off x="6276975" y="2520321"/>
                        <a:ext cx="147320" cy="221615"/>
                      </a:xfrm>
                      <a:prstGeom prst="rect">
                        <a:avLst/>
                      </a:prstGeom>
                      <a:noFill/>
                      <a:ln w="38100">
                        <a:noFill/>
                        <a:miter/>
                      </a:ln>
                    </p:spPr>
                  </p:pic>
                </p:oleObj>
              </mc:Fallback>
            </mc:AlternateContent>
          </a:graphicData>
        </a:graphic>
      </p:graphicFrame>
      <p:graphicFrame>
        <p:nvGraphicFramePr>
          <p:cNvPr id="6" name="对象 -2147482596"/>
          <p:cNvGraphicFramePr>
            <a:graphicFrameLocks noChangeAspect="1"/>
          </p:cNvGraphicFramePr>
          <p:nvPr/>
        </p:nvGraphicFramePr>
        <p:xfrm>
          <a:off x="7066915" y="2520321"/>
          <a:ext cx="152400" cy="243205"/>
        </p:xfrm>
        <a:graphic>
          <a:graphicData uri="http://schemas.openxmlformats.org/presentationml/2006/ole">
            <mc:AlternateContent xmlns:mc="http://schemas.openxmlformats.org/markup-compatibility/2006">
              <mc:Choice xmlns:v="urn:schemas-microsoft-com:vml" Requires="v">
                <p:oleObj spid="_x0000_s5258" r:id="rId10" imgW="152400" imgH="165100" progId="Equation.DSMT4">
                  <p:embed/>
                </p:oleObj>
              </mc:Choice>
              <mc:Fallback>
                <p:oleObj r:id="rId10" imgW="152400" imgH="165100" progId="Equation.DSMT4">
                  <p:embed/>
                  <p:pic>
                    <p:nvPicPr>
                      <p:cNvPr id="0" name="图片 21"/>
                      <p:cNvPicPr/>
                      <p:nvPr/>
                    </p:nvPicPr>
                    <p:blipFill>
                      <a:blip r:embed="rId11"/>
                      <a:stretch>
                        <a:fillRect/>
                      </a:stretch>
                    </p:blipFill>
                    <p:spPr>
                      <a:xfrm>
                        <a:off x="7066915" y="2520321"/>
                        <a:ext cx="152400" cy="243205"/>
                      </a:xfrm>
                      <a:prstGeom prst="rect">
                        <a:avLst/>
                      </a:prstGeom>
                      <a:noFill/>
                      <a:ln w="38100">
                        <a:noFill/>
                        <a:miter/>
                      </a:ln>
                    </p:spPr>
                  </p:pic>
                </p:oleObj>
              </mc:Fallback>
            </mc:AlternateContent>
          </a:graphicData>
        </a:graphic>
      </p:graphicFrame>
      <p:graphicFrame>
        <p:nvGraphicFramePr>
          <p:cNvPr id="7" name="对象 -2147482595"/>
          <p:cNvGraphicFramePr>
            <a:graphicFrameLocks noChangeAspect="1"/>
          </p:cNvGraphicFramePr>
          <p:nvPr/>
        </p:nvGraphicFramePr>
        <p:xfrm>
          <a:off x="7435216" y="2520315"/>
          <a:ext cx="161925" cy="344170"/>
        </p:xfrm>
        <a:graphic>
          <a:graphicData uri="http://schemas.openxmlformats.org/presentationml/2006/ole">
            <mc:AlternateContent xmlns:mc="http://schemas.openxmlformats.org/markup-compatibility/2006">
              <mc:Choice xmlns:v="urn:schemas-microsoft-com:vml" Requires="v">
                <p:oleObj spid="_x0000_s5259" r:id="rId12" imgW="165100" imgH="228600" progId="Equation.DSMT4">
                  <p:embed/>
                </p:oleObj>
              </mc:Choice>
              <mc:Fallback>
                <p:oleObj r:id="rId12" imgW="165100" imgH="228600" progId="Equation.DSMT4">
                  <p:embed/>
                  <p:pic>
                    <p:nvPicPr>
                      <p:cNvPr id="0" name="图片 22"/>
                      <p:cNvPicPr/>
                      <p:nvPr/>
                    </p:nvPicPr>
                    <p:blipFill>
                      <a:blip r:embed="rId13"/>
                      <a:stretch>
                        <a:fillRect/>
                      </a:stretch>
                    </p:blipFill>
                    <p:spPr>
                      <a:xfrm>
                        <a:off x="7435216" y="2520315"/>
                        <a:ext cx="161925" cy="344170"/>
                      </a:xfrm>
                      <a:prstGeom prst="rect">
                        <a:avLst/>
                      </a:prstGeom>
                      <a:noFill/>
                      <a:ln w="38100">
                        <a:noFill/>
                        <a:miter/>
                      </a:ln>
                    </p:spPr>
                  </p:pic>
                </p:oleObj>
              </mc:Fallback>
            </mc:AlternateContent>
          </a:graphicData>
        </a:graphic>
      </p:graphicFrame>
      <p:graphicFrame>
        <p:nvGraphicFramePr>
          <p:cNvPr id="8" name="对象 -2147482594"/>
          <p:cNvGraphicFramePr>
            <a:graphicFrameLocks noChangeAspect="1"/>
          </p:cNvGraphicFramePr>
          <p:nvPr/>
        </p:nvGraphicFramePr>
        <p:xfrm>
          <a:off x="7840348" y="2520321"/>
          <a:ext cx="180975" cy="358775"/>
        </p:xfrm>
        <a:graphic>
          <a:graphicData uri="http://schemas.openxmlformats.org/presentationml/2006/ole">
            <mc:AlternateContent xmlns:mc="http://schemas.openxmlformats.org/markup-compatibility/2006">
              <mc:Choice xmlns:v="urn:schemas-microsoft-com:vml" Requires="v">
                <p:oleObj spid="_x0000_s5260" r:id="rId14" imgW="177800" imgH="241300" progId="Equation.DSMT4">
                  <p:embed/>
                </p:oleObj>
              </mc:Choice>
              <mc:Fallback>
                <p:oleObj r:id="rId14" imgW="177800" imgH="241300" progId="Equation.DSMT4">
                  <p:embed/>
                  <p:pic>
                    <p:nvPicPr>
                      <p:cNvPr id="0" name="图片 23"/>
                      <p:cNvPicPr/>
                      <p:nvPr/>
                    </p:nvPicPr>
                    <p:blipFill>
                      <a:blip r:embed="rId15"/>
                      <a:stretch>
                        <a:fillRect/>
                      </a:stretch>
                    </p:blipFill>
                    <p:spPr>
                      <a:xfrm>
                        <a:off x="7840348" y="2520321"/>
                        <a:ext cx="180975" cy="358775"/>
                      </a:xfrm>
                      <a:prstGeom prst="rect">
                        <a:avLst/>
                      </a:prstGeom>
                      <a:noFill/>
                      <a:ln w="38100">
                        <a:noFill/>
                        <a:miter/>
                      </a:ln>
                    </p:spPr>
                  </p:pic>
                </p:oleObj>
              </mc:Fallback>
            </mc:AlternateContent>
          </a:graphicData>
        </a:graphic>
      </p:graphicFrame>
      <p:graphicFrame>
        <p:nvGraphicFramePr>
          <p:cNvPr id="9" name="对象 -2147482558"/>
          <p:cNvGraphicFramePr>
            <a:graphicFrameLocks noChangeAspect="1"/>
          </p:cNvGraphicFramePr>
          <p:nvPr/>
        </p:nvGraphicFramePr>
        <p:xfrm>
          <a:off x="8263892" y="2520315"/>
          <a:ext cx="161925" cy="344170"/>
        </p:xfrm>
        <a:graphic>
          <a:graphicData uri="http://schemas.openxmlformats.org/presentationml/2006/ole">
            <mc:AlternateContent xmlns:mc="http://schemas.openxmlformats.org/markup-compatibility/2006">
              <mc:Choice xmlns:v="urn:schemas-microsoft-com:vml" Requires="v">
                <p:oleObj spid="_x0000_s5261" r:id="rId16" imgW="165100" imgH="228600" progId="Equation.DSMT4">
                  <p:embed/>
                </p:oleObj>
              </mc:Choice>
              <mc:Fallback>
                <p:oleObj r:id="rId16" imgW="165100" imgH="228600" progId="Equation.DSMT4">
                  <p:embed/>
                  <p:pic>
                    <p:nvPicPr>
                      <p:cNvPr id="0" name="图片 24"/>
                      <p:cNvPicPr/>
                      <p:nvPr/>
                    </p:nvPicPr>
                    <p:blipFill>
                      <a:blip r:embed="rId17"/>
                      <a:stretch>
                        <a:fillRect/>
                      </a:stretch>
                    </p:blipFill>
                    <p:spPr>
                      <a:xfrm>
                        <a:off x="8263892" y="2520315"/>
                        <a:ext cx="161925" cy="344170"/>
                      </a:xfrm>
                      <a:prstGeom prst="rect">
                        <a:avLst/>
                      </a:prstGeom>
                      <a:noFill/>
                      <a:ln w="38100">
                        <a:noFill/>
                        <a:miter/>
                      </a:ln>
                    </p:spPr>
                  </p:pic>
                </p:oleObj>
              </mc:Fallback>
            </mc:AlternateContent>
          </a:graphicData>
        </a:graphic>
      </p:graphicFrame>
      <p:pic>
        <p:nvPicPr>
          <p:cNvPr id="26" name="图片 25"/>
          <p:cNvPicPr>
            <a:picLocks noChangeAspect="1"/>
          </p:cNvPicPr>
          <p:nvPr/>
        </p:nvPicPr>
        <p:blipFill>
          <a:blip r:embed="rId18">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00" name="文本框 99"/>
          <p:cNvSpPr txBox="1"/>
          <p:nvPr/>
        </p:nvSpPr>
        <p:spPr>
          <a:xfrm>
            <a:off x="574675" y="1216031"/>
            <a:ext cx="10393680" cy="830997"/>
          </a:xfrm>
          <a:prstGeom prst="rect">
            <a:avLst/>
          </a:prstGeom>
          <a:noFill/>
          <a:ln w="9525">
            <a:noFill/>
          </a:ln>
        </p:spPr>
        <p:txBody>
          <a:bodyPr wrap="square">
            <a:spAutoFit/>
          </a:bodyPr>
          <a:lstStyle/>
          <a:p>
            <a:pPr indent="304800"/>
            <a:r>
              <a:rPr lang="en-US" altLang="zh-CN" sz="2400" b="0"/>
              <a:t>    </a:t>
            </a:r>
            <a:r>
              <a:rPr lang="zh-CN" altLang="en-US" sz="2400" b="0"/>
              <a:t>部分子初始化还需要建立碰撞表，这就需要计算核子碰撞对的碰撞时间，碰撞时间与粒子对两粒子间的最小逼近距离D有关，D需要满足以下条件：</a:t>
            </a:r>
            <a:endParaRPr lang="zh-CN" altLang="en-US" sz="2400"/>
          </a:p>
        </p:txBody>
      </p:sp>
      <p:pic>
        <p:nvPicPr>
          <p:cNvPr id="3" name="图片 2"/>
          <p:cNvPicPr/>
          <p:nvPr/>
        </p:nvPicPr>
        <p:blipFill>
          <a:blip r:embed="rId4"/>
          <a:stretch>
            <a:fillRect/>
          </a:stretch>
        </p:blipFill>
        <p:spPr>
          <a:xfrm>
            <a:off x="1318898" y="2303151"/>
            <a:ext cx="417831" cy="360045"/>
          </a:xfrm>
          <a:prstGeom prst="rect">
            <a:avLst/>
          </a:prstGeom>
          <a:noFill/>
          <a:ln w="9525">
            <a:noFill/>
          </a:ln>
        </p:spPr>
      </p:pic>
      <p:sp>
        <p:nvSpPr>
          <p:cNvPr id="102" name="文本框 101"/>
          <p:cNvSpPr txBox="1"/>
          <p:nvPr/>
        </p:nvSpPr>
        <p:spPr>
          <a:xfrm>
            <a:off x="1736728" y="2252986"/>
            <a:ext cx="7080885" cy="461665"/>
          </a:xfrm>
          <a:prstGeom prst="rect">
            <a:avLst/>
          </a:prstGeom>
          <a:noFill/>
          <a:ln w="9525">
            <a:noFill/>
          </a:ln>
        </p:spPr>
        <p:txBody>
          <a:bodyPr wrap="square">
            <a:spAutoFit/>
          </a:bodyPr>
          <a:lstStyle/>
          <a:p>
            <a:pPr indent="0"/>
            <a:r>
              <a:rPr lang="zh-CN" altLang="en-US" sz="2400" b="0"/>
              <a:t>为粒子-粒子碰撞的总截面。粒子碰撞时间</a:t>
            </a:r>
            <a:endParaRPr lang="zh-CN" altLang="en-US" sz="2400"/>
          </a:p>
        </p:txBody>
      </p:sp>
      <p:pic>
        <p:nvPicPr>
          <p:cNvPr id="4" name="图片 3"/>
          <p:cNvPicPr/>
          <p:nvPr/>
        </p:nvPicPr>
        <p:blipFill>
          <a:blip r:embed="rId5"/>
          <a:stretch>
            <a:fillRect/>
          </a:stretch>
        </p:blipFill>
        <p:spPr>
          <a:xfrm>
            <a:off x="7472681" y="2345061"/>
            <a:ext cx="278131" cy="305435"/>
          </a:xfrm>
          <a:prstGeom prst="rect">
            <a:avLst/>
          </a:prstGeom>
          <a:noFill/>
          <a:ln w="9525">
            <a:noFill/>
          </a:ln>
        </p:spPr>
      </p:pic>
      <p:pic>
        <p:nvPicPr>
          <p:cNvPr id="6" name="图片 5"/>
          <p:cNvPicPr/>
          <p:nvPr/>
        </p:nvPicPr>
        <p:blipFill>
          <a:blip r:embed="rId6"/>
          <a:stretch>
            <a:fillRect/>
          </a:stretch>
        </p:blipFill>
        <p:spPr>
          <a:xfrm>
            <a:off x="1318898" y="3262630"/>
            <a:ext cx="666751" cy="359410"/>
          </a:xfrm>
          <a:prstGeom prst="rect">
            <a:avLst/>
          </a:prstGeom>
          <a:noFill/>
          <a:ln w="9525">
            <a:noFill/>
          </a:ln>
        </p:spPr>
      </p:pic>
      <p:sp>
        <p:nvSpPr>
          <p:cNvPr id="105" name="文本框 104"/>
          <p:cNvSpPr txBox="1"/>
          <p:nvPr/>
        </p:nvSpPr>
        <p:spPr>
          <a:xfrm>
            <a:off x="575311" y="3672840"/>
            <a:ext cx="10631805" cy="1198880"/>
          </a:xfrm>
          <a:prstGeom prst="rect">
            <a:avLst/>
          </a:prstGeom>
          <a:noFill/>
          <a:ln w="9525">
            <a:noFill/>
          </a:ln>
        </p:spPr>
        <p:txBody>
          <a:bodyPr wrap="square">
            <a:spAutoFit/>
          </a:bodyPr>
          <a:lstStyle/>
          <a:p>
            <a:pPr indent="304800"/>
            <a:r>
              <a:rPr lang="en-US" altLang="zh-CN" b="0"/>
              <a:t>    </a:t>
            </a:r>
            <a:r>
              <a:rPr lang="zh-CN" altLang="en-US" sz="2400" b="0"/>
              <a:t>上述两不等式正是粒子-粒子碰撞的判据。最小逼近距离对应的时间就是碰撞时间，有了碰撞时间就可以排列所有碰撞对及对应的碰撞时间，构成如下所示的碰撞表：</a:t>
            </a:r>
            <a:endParaRPr lang="zh-CN" altLang="en-US" sz="2400"/>
          </a:p>
        </p:txBody>
      </p:sp>
      <p:graphicFrame>
        <p:nvGraphicFramePr>
          <p:cNvPr id="7" name="表格 6"/>
          <p:cNvGraphicFramePr/>
          <p:nvPr>
            <p:custDataLst>
              <p:tags r:id="rId2"/>
            </p:custDataLst>
          </p:nvPr>
        </p:nvGraphicFramePr>
        <p:xfrm>
          <a:off x="2944495" y="4591056"/>
          <a:ext cx="6162042" cy="1137285"/>
        </p:xfrm>
        <a:graphic>
          <a:graphicData uri="http://schemas.openxmlformats.org/drawingml/2006/table">
            <a:tbl>
              <a:tblPr firstRow="1" bandRow="1">
                <a:tableStyleId>{5940675A-B579-460E-94D1-54222C63F5DA}</a:tableStyleId>
              </a:tblPr>
              <a:tblGrid>
                <a:gridCol w="3079751">
                  <a:extLst>
                    <a:ext uri="{9D8B030D-6E8A-4147-A177-3AD203B41FA5}">
                      <a16:colId xmlns="" xmlns:a16="http://schemas.microsoft.com/office/drawing/2014/main" val="20000"/>
                    </a:ext>
                  </a:extLst>
                </a:gridCol>
                <a:gridCol w="3082291">
                  <a:extLst>
                    <a:ext uri="{9D8B030D-6E8A-4147-A177-3AD203B41FA5}">
                      <a16:colId xmlns="" xmlns:a16="http://schemas.microsoft.com/office/drawing/2014/main" val="20001"/>
                    </a:ext>
                  </a:extLst>
                </a:gridCol>
              </a:tblGrid>
              <a:tr h="379095">
                <a:tc>
                  <a:txBody>
                    <a:bodyPr/>
                    <a:lstStyle/>
                    <a:p>
                      <a:pPr indent="0" algn="ctr">
                        <a:buNone/>
                      </a:pPr>
                      <a:r>
                        <a:rPr lang="zh-CN" altLang="en-US" sz="1800" b="0"/>
                        <a:t>碰撞对的序号</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800" b="0"/>
                        <a:t>碰撞时间（秒）</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379095">
                <a:tc>
                  <a:txBody>
                    <a:bodyPr/>
                    <a:lstStyle/>
                    <a:p>
                      <a:pPr indent="0" algn="ctr">
                        <a:buNone/>
                      </a:pPr>
                      <a:r>
                        <a:rPr lang="zh-CN" altLang="en-US" sz="1800" b="0"/>
                        <a:t>...</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800" b="0"/>
                        <a:t>...</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79095">
                <a:tc>
                  <a:txBody>
                    <a:bodyPr/>
                    <a:lstStyle/>
                    <a:p>
                      <a:pPr indent="0" algn="ctr">
                        <a:buNone/>
                      </a:pPr>
                      <a:r>
                        <a:rPr lang="zh-CN" altLang="en-US" sz="1800" b="0"/>
                        <a:t>...</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en-US" sz="1800" b="0"/>
                        <a:t>...</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bl>
          </a:graphicData>
        </a:graphic>
      </p:graphicFrame>
      <p:sp>
        <p:nvSpPr>
          <p:cNvPr id="19459" name="Rectangle 3"/>
          <p:cNvSpPr/>
          <p:nvPr/>
        </p:nvSpPr>
        <p:spPr>
          <a:xfrm>
            <a:off x="356552" y="331790"/>
            <a:ext cx="2757486"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spcBef>
                <a:spcPts val="1000"/>
              </a:spcBef>
              <a:buClrTx/>
              <a:buSzTx/>
              <a:buFontTx/>
              <a:buNone/>
            </a:pPr>
            <a:r>
              <a:rPr lang="en-US" altLang="zh-CN" sz="3200" b="1" dirty="0">
                <a:solidFill>
                  <a:schemeClr val="tx1"/>
                </a:solidFill>
                <a:latin typeface="Arial" panose="020B0604020202020204" pitchFamily="34" charset="0"/>
                <a:ea typeface="宋体" panose="02010600030101010101" pitchFamily="2" charset="-122"/>
                <a:sym typeface="Constantia" panose="02030602050306030303" pitchFamily="18" charset="0"/>
              </a:rPr>
              <a:t> PACIAE </a:t>
            </a:r>
            <a:r>
              <a:rPr lang="en-US" altLang="zh-CN" sz="3200" b="1" dirty="0">
                <a:solidFill>
                  <a:schemeClr val="tx1"/>
                </a:solidFill>
                <a:latin typeface="+mj-ea"/>
                <a:ea typeface="+mj-ea"/>
                <a:sym typeface="Constantia" panose="02030602050306030303" pitchFamily="18" charset="0"/>
              </a:rPr>
              <a:t>模型</a:t>
            </a:r>
          </a:p>
        </p:txBody>
      </p:sp>
      <p:sp>
        <p:nvSpPr>
          <p:cNvPr id="13" name="文本框 12"/>
          <p:cNvSpPr txBox="1"/>
          <p:nvPr/>
        </p:nvSpPr>
        <p:spPr>
          <a:xfrm>
            <a:off x="3121025" y="440055"/>
            <a:ext cx="1569660" cy="369332"/>
          </a:xfrm>
          <a:prstGeom prst="rect">
            <a:avLst/>
          </a:prstGeom>
          <a:noFill/>
        </p:spPr>
        <p:txBody>
          <a:bodyPr wrap="none" rtlCol="0" anchor="t">
            <a:spAutoFit/>
          </a:bodyPr>
          <a:lstStyle/>
          <a:p>
            <a:r>
              <a:rPr lang="zh-CN" altLang="en-US" b="1">
                <a:sym typeface="+mn-ea"/>
              </a:rPr>
              <a:t>部分子初始化</a:t>
            </a:r>
          </a:p>
        </p:txBody>
      </p:sp>
      <p:sp>
        <p:nvSpPr>
          <p:cNvPr id="12" name="文本框 11"/>
          <p:cNvSpPr txBox="1"/>
          <p:nvPr/>
        </p:nvSpPr>
        <p:spPr>
          <a:xfrm>
            <a:off x="574675" y="2252986"/>
            <a:ext cx="932180" cy="461665"/>
          </a:xfrm>
          <a:prstGeom prst="rect">
            <a:avLst/>
          </a:prstGeom>
          <a:noFill/>
        </p:spPr>
        <p:txBody>
          <a:bodyPr wrap="square" rtlCol="0">
            <a:spAutoFit/>
          </a:bodyPr>
          <a:lstStyle/>
          <a:p>
            <a:r>
              <a:rPr lang="zh-CN" altLang="en-US" sz="2400"/>
              <a:t>其中</a:t>
            </a:r>
            <a:endParaRPr lang="zh-CN" altLang="en-US"/>
          </a:p>
        </p:txBody>
      </p:sp>
      <p:sp>
        <p:nvSpPr>
          <p:cNvPr id="14" name="文本框 13"/>
          <p:cNvSpPr txBox="1"/>
          <p:nvPr/>
        </p:nvSpPr>
        <p:spPr>
          <a:xfrm>
            <a:off x="7862571" y="2252986"/>
            <a:ext cx="955040" cy="461665"/>
          </a:xfrm>
          <a:prstGeom prst="rect">
            <a:avLst/>
          </a:prstGeom>
          <a:noFill/>
        </p:spPr>
        <p:txBody>
          <a:bodyPr wrap="square" rtlCol="0">
            <a:spAutoFit/>
          </a:bodyPr>
          <a:lstStyle/>
          <a:p>
            <a:r>
              <a:rPr lang="zh-CN" altLang="en-US" sz="2400"/>
              <a:t>满足：</a:t>
            </a:r>
          </a:p>
        </p:txBody>
      </p:sp>
      <p:sp>
        <p:nvSpPr>
          <p:cNvPr id="15" name="文本框 14"/>
          <p:cNvSpPr txBox="1"/>
          <p:nvPr/>
        </p:nvSpPr>
        <p:spPr>
          <a:xfrm>
            <a:off x="574678" y="3198496"/>
            <a:ext cx="925831" cy="461665"/>
          </a:xfrm>
          <a:prstGeom prst="rect">
            <a:avLst/>
          </a:prstGeom>
          <a:noFill/>
        </p:spPr>
        <p:txBody>
          <a:bodyPr wrap="square" rtlCol="0">
            <a:spAutoFit/>
          </a:bodyPr>
          <a:lstStyle/>
          <a:p>
            <a:r>
              <a:rPr lang="zh-CN" altLang="en-US" sz="2400"/>
              <a:t>其中</a:t>
            </a:r>
          </a:p>
        </p:txBody>
      </p:sp>
      <p:sp>
        <p:nvSpPr>
          <p:cNvPr id="16" name="文本框 15"/>
          <p:cNvSpPr txBox="1"/>
          <p:nvPr/>
        </p:nvSpPr>
        <p:spPr>
          <a:xfrm>
            <a:off x="1985647" y="3212468"/>
            <a:ext cx="4498340" cy="461665"/>
          </a:xfrm>
          <a:prstGeom prst="rect">
            <a:avLst/>
          </a:prstGeom>
          <a:noFill/>
        </p:spPr>
        <p:txBody>
          <a:bodyPr wrap="square" rtlCol="0">
            <a:spAutoFit/>
          </a:bodyPr>
          <a:lstStyle/>
          <a:p>
            <a:r>
              <a:rPr lang="zh-CN" altLang="en-US" sz="2400">
                <a:sym typeface="+mn-ea"/>
              </a:rPr>
              <a:t>为上一次碰撞时两粒子的时间。</a:t>
            </a:r>
            <a:endParaRPr lang="en-US" altLang="zh-CN" sz="2400"/>
          </a:p>
        </p:txBody>
      </p:sp>
      <p:pic>
        <p:nvPicPr>
          <p:cNvPr id="17" name="图片 16"/>
          <p:cNvPicPr>
            <a:picLocks noChangeAspect="1"/>
          </p:cNvPicPr>
          <p:nvPr/>
        </p:nvPicPr>
        <p:blipFill>
          <a:blip r:embed="rId7">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
        <p:nvSpPr>
          <p:cNvPr id="8" name="文本框 7"/>
          <p:cNvSpPr txBox="1"/>
          <p:nvPr/>
        </p:nvSpPr>
        <p:spPr>
          <a:xfrm>
            <a:off x="575311" y="5861056"/>
            <a:ext cx="10741025" cy="829945"/>
          </a:xfrm>
          <a:prstGeom prst="rect">
            <a:avLst/>
          </a:prstGeom>
          <a:noFill/>
          <a:ln w="9525">
            <a:noFill/>
          </a:ln>
        </p:spPr>
        <p:txBody>
          <a:bodyPr wrap="square">
            <a:spAutoFit/>
          </a:bodyPr>
          <a:lstStyle/>
          <a:p>
            <a:pPr indent="304800"/>
            <a:r>
              <a:rPr lang="en-US" altLang="zh-CN" b="0"/>
              <a:t>     </a:t>
            </a:r>
            <a:r>
              <a:rPr lang="zh-CN" altLang="en-US" sz="2400" b="0"/>
              <a:t>建立了初始核子表和初始碰撞表后按碰撞时间的先后顺序执行碰撞，部分子初始化就完成了。</a:t>
            </a:r>
            <a:endParaRPr lang="en-US" altLang="zh-CN" sz="2400" b="0"/>
          </a:p>
        </p:txBody>
      </p:sp>
      <p:graphicFrame>
        <p:nvGraphicFramePr>
          <p:cNvPr id="2" name="对象 -2147482583"/>
          <p:cNvGraphicFramePr>
            <a:graphicFrameLocks noChangeAspect="1"/>
          </p:cNvGraphicFramePr>
          <p:nvPr/>
        </p:nvGraphicFramePr>
        <p:xfrm>
          <a:off x="5115563" y="1890395"/>
          <a:ext cx="1428751" cy="454660"/>
        </p:xfrm>
        <a:graphic>
          <a:graphicData uri="http://schemas.openxmlformats.org/presentationml/2006/ole">
            <mc:AlternateContent xmlns:mc="http://schemas.openxmlformats.org/markup-compatibility/2006">
              <mc:Choice xmlns:v="urn:schemas-microsoft-com:vml" Requires="v">
                <p:oleObj spid="_x0000_s6184" r:id="rId8" imgW="838200" imgH="266700" progId="Equation.KSEE3">
                  <p:embed/>
                </p:oleObj>
              </mc:Choice>
              <mc:Fallback>
                <p:oleObj r:id="rId8" imgW="838200" imgH="266700" progId="Equation.KSEE3">
                  <p:embed/>
                  <p:pic>
                    <p:nvPicPr>
                      <p:cNvPr id="0" name="图片 3075"/>
                      <p:cNvPicPr/>
                      <p:nvPr/>
                    </p:nvPicPr>
                    <p:blipFill>
                      <a:blip r:embed="rId9"/>
                      <a:stretch>
                        <a:fillRect/>
                      </a:stretch>
                    </p:blipFill>
                    <p:spPr>
                      <a:xfrm>
                        <a:off x="5115563" y="1890395"/>
                        <a:ext cx="1428751" cy="454660"/>
                      </a:xfrm>
                      <a:prstGeom prst="rect">
                        <a:avLst/>
                      </a:prstGeom>
                      <a:noFill/>
                      <a:ln w="38100">
                        <a:noFill/>
                        <a:miter/>
                      </a:ln>
                    </p:spPr>
                  </p:pic>
                </p:oleObj>
              </mc:Fallback>
            </mc:AlternateContent>
          </a:graphicData>
        </a:graphic>
      </p:graphicFrame>
      <p:graphicFrame>
        <p:nvGraphicFramePr>
          <p:cNvPr id="5" name="对象 -2147482580"/>
          <p:cNvGraphicFramePr>
            <a:graphicFrameLocks noChangeAspect="1"/>
          </p:cNvGraphicFramePr>
          <p:nvPr/>
        </p:nvGraphicFramePr>
        <p:xfrm>
          <a:off x="5115563" y="2765425"/>
          <a:ext cx="1785620" cy="435610"/>
        </p:xfrm>
        <a:graphic>
          <a:graphicData uri="http://schemas.openxmlformats.org/presentationml/2006/ole">
            <mc:AlternateContent xmlns:mc="http://schemas.openxmlformats.org/markup-compatibility/2006">
              <mc:Choice xmlns:v="urn:schemas-microsoft-com:vml" Requires="v">
                <p:oleObj spid="_x0000_s6185" r:id="rId10" imgW="1041400" imgH="254000" progId="Equation.KSEE3">
                  <p:embed/>
                </p:oleObj>
              </mc:Choice>
              <mc:Fallback>
                <p:oleObj r:id="rId10" imgW="1041400" imgH="254000" progId="Equation.KSEE3">
                  <p:embed/>
                  <p:pic>
                    <p:nvPicPr>
                      <p:cNvPr id="0" name="图片 8"/>
                      <p:cNvPicPr/>
                      <p:nvPr/>
                    </p:nvPicPr>
                    <p:blipFill>
                      <a:blip r:embed="rId11"/>
                      <a:stretch>
                        <a:fillRect/>
                      </a:stretch>
                    </p:blipFill>
                    <p:spPr>
                      <a:xfrm>
                        <a:off x="5115563" y="2765425"/>
                        <a:ext cx="1785620" cy="435610"/>
                      </a:xfrm>
                      <a:prstGeom prst="rect">
                        <a:avLst/>
                      </a:prstGeom>
                      <a:noFill/>
                      <a:ln w="38100">
                        <a:noFill/>
                        <a:miter/>
                      </a:ln>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05" name="文本框 104"/>
          <p:cNvSpPr txBox="1"/>
          <p:nvPr/>
        </p:nvSpPr>
        <p:spPr>
          <a:xfrm>
            <a:off x="521335" y="1042670"/>
            <a:ext cx="11147425" cy="829945"/>
          </a:xfrm>
          <a:prstGeom prst="rect">
            <a:avLst/>
          </a:prstGeom>
          <a:noFill/>
          <a:ln w="9525">
            <a:noFill/>
          </a:ln>
        </p:spPr>
        <p:txBody>
          <a:bodyPr wrap="square">
            <a:spAutoFit/>
          </a:bodyPr>
          <a:lstStyle/>
          <a:p>
            <a:pPr indent="304800"/>
            <a:r>
              <a:rPr lang="en-US" altLang="zh-CN" sz="2400" b="0"/>
              <a:t>    </a:t>
            </a:r>
            <a:r>
              <a:rPr lang="zh-CN" altLang="en-US" sz="2400" b="0"/>
              <a:t>接下来按照pQCD（微扰量子色动力学），执行部分子         </a:t>
            </a:r>
            <a:r>
              <a:rPr lang="zh-CN" altLang="en-US" sz="2400">
                <a:sym typeface="+mn-ea"/>
              </a:rPr>
              <a:t>的碰撞过程，实现部分子再散射。</a:t>
            </a:r>
            <a:endParaRPr lang="zh-CN" altLang="en-US" sz="2400"/>
          </a:p>
        </p:txBody>
      </p:sp>
      <p:pic>
        <p:nvPicPr>
          <p:cNvPr id="2" name="图片 1"/>
          <p:cNvPicPr/>
          <p:nvPr/>
        </p:nvPicPr>
        <p:blipFill>
          <a:blip r:embed="rId3"/>
          <a:stretch>
            <a:fillRect/>
          </a:stretch>
        </p:blipFill>
        <p:spPr>
          <a:xfrm>
            <a:off x="8596633" y="1098550"/>
            <a:ext cx="580391" cy="303530"/>
          </a:xfrm>
          <a:prstGeom prst="rect">
            <a:avLst/>
          </a:prstGeom>
          <a:noFill/>
          <a:ln w="9525">
            <a:noFill/>
          </a:ln>
        </p:spPr>
      </p:pic>
      <p:sp>
        <p:nvSpPr>
          <p:cNvPr id="9" name="Rectangle 3"/>
          <p:cNvSpPr/>
          <p:nvPr/>
        </p:nvSpPr>
        <p:spPr>
          <a:xfrm>
            <a:off x="356552" y="331790"/>
            <a:ext cx="2757486"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spcBef>
                <a:spcPts val="1000"/>
              </a:spcBef>
              <a:buClrTx/>
              <a:buSzTx/>
              <a:buFontTx/>
              <a:buNone/>
            </a:pPr>
            <a:r>
              <a:rPr lang="en-US" altLang="zh-CN" sz="3200" b="1" dirty="0">
                <a:solidFill>
                  <a:schemeClr val="tx1"/>
                </a:solidFill>
                <a:latin typeface="Arial" panose="020B0604020202020204" pitchFamily="34" charset="0"/>
                <a:ea typeface="宋体" panose="02010600030101010101" pitchFamily="2" charset="-122"/>
                <a:sym typeface="Constantia" panose="02030602050306030303" pitchFamily="18" charset="0"/>
              </a:rPr>
              <a:t> PACIAE </a:t>
            </a:r>
            <a:r>
              <a:rPr lang="en-US" altLang="zh-CN" sz="3200" b="1" dirty="0">
                <a:solidFill>
                  <a:schemeClr val="tx1"/>
                </a:solidFill>
                <a:latin typeface="+mj-ea"/>
                <a:ea typeface="+mj-ea"/>
                <a:sym typeface="Constantia" panose="02030602050306030303" pitchFamily="18" charset="0"/>
              </a:rPr>
              <a:t>模型</a:t>
            </a:r>
          </a:p>
        </p:txBody>
      </p:sp>
      <p:sp>
        <p:nvSpPr>
          <p:cNvPr id="13" name="文本框 12"/>
          <p:cNvSpPr txBox="1"/>
          <p:nvPr/>
        </p:nvSpPr>
        <p:spPr>
          <a:xfrm>
            <a:off x="3121025" y="440055"/>
            <a:ext cx="1569660" cy="369332"/>
          </a:xfrm>
          <a:prstGeom prst="rect">
            <a:avLst/>
          </a:prstGeom>
          <a:noFill/>
        </p:spPr>
        <p:txBody>
          <a:bodyPr wrap="none" rtlCol="0" anchor="t">
            <a:spAutoFit/>
          </a:bodyPr>
          <a:lstStyle/>
          <a:p>
            <a:pPr>
              <a:buClrTx/>
              <a:buSzTx/>
              <a:buFontTx/>
            </a:pPr>
            <a:r>
              <a:rPr lang="zh-CN" altLang="en-US" b="1">
                <a:sym typeface="+mn-ea"/>
              </a:rPr>
              <a:t>部分子再散射</a:t>
            </a:r>
          </a:p>
        </p:txBody>
      </p:sp>
      <p:pic>
        <p:nvPicPr>
          <p:cNvPr id="11" name="图片 10"/>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graphicFrame>
        <p:nvGraphicFramePr>
          <p:cNvPr id="3" name="对象 -2147482565"/>
          <p:cNvGraphicFramePr>
            <a:graphicFrameLocks noChangeAspect="1"/>
          </p:cNvGraphicFramePr>
          <p:nvPr/>
        </p:nvGraphicFramePr>
        <p:xfrm>
          <a:off x="8793480" y="1872615"/>
          <a:ext cx="2875280" cy="4044950"/>
        </p:xfrm>
        <a:graphic>
          <a:graphicData uri="http://schemas.openxmlformats.org/presentationml/2006/ole">
            <mc:AlternateContent xmlns:mc="http://schemas.openxmlformats.org/markup-compatibility/2006">
              <mc:Choice xmlns:v="urn:schemas-microsoft-com:vml" Requires="v">
                <p:oleObj spid="_x0000_s7227" r:id="rId5" imgW="1562100" imgH="2197100" progId="Equation.KSEE3">
                  <p:embed/>
                </p:oleObj>
              </mc:Choice>
              <mc:Fallback>
                <p:oleObj r:id="rId5" imgW="1562100" imgH="2197100" progId="Equation.KSEE3">
                  <p:embed/>
                  <p:pic>
                    <p:nvPicPr>
                      <p:cNvPr id="0" name="图片 3075"/>
                      <p:cNvPicPr/>
                      <p:nvPr/>
                    </p:nvPicPr>
                    <p:blipFill>
                      <a:blip r:embed="rId6"/>
                      <a:stretch>
                        <a:fillRect/>
                      </a:stretch>
                    </p:blipFill>
                    <p:spPr>
                      <a:xfrm>
                        <a:off x="8793480" y="1872615"/>
                        <a:ext cx="2875280" cy="4044950"/>
                      </a:xfrm>
                      <a:prstGeom prst="rect">
                        <a:avLst/>
                      </a:prstGeom>
                      <a:noFill/>
                      <a:ln w="38100">
                        <a:noFill/>
                        <a:miter/>
                      </a:ln>
                    </p:spPr>
                  </p:pic>
                </p:oleObj>
              </mc:Fallback>
            </mc:AlternateContent>
          </a:graphicData>
        </a:graphic>
      </p:graphicFrame>
      <p:sp>
        <p:nvSpPr>
          <p:cNvPr id="16" name="文本框 15"/>
          <p:cNvSpPr txBox="1"/>
          <p:nvPr/>
        </p:nvSpPr>
        <p:spPr>
          <a:xfrm>
            <a:off x="356872" y="2625090"/>
            <a:ext cx="8757285" cy="275590"/>
          </a:xfrm>
          <a:prstGeom prst="rect">
            <a:avLst/>
          </a:prstGeom>
          <a:noFill/>
          <a:ln w="9525">
            <a:noFill/>
          </a:ln>
        </p:spPr>
        <p:txBody>
          <a:bodyPr wrap="square">
            <a:spAutoFit/>
          </a:bodyPr>
          <a:lstStyle/>
          <a:p>
            <a:pPr indent="304800"/>
            <a:r>
              <a:rPr lang="en-US" sz="1200" b="0">
                <a:latin typeface="Times New Roman" panose="02020603050405020304" pitchFamily="18" charset="0"/>
                <a:ea typeface="宋体" panose="02010600030101010101" pitchFamily="2" charset="-122"/>
              </a:rPr>
              <a:t> </a:t>
            </a:r>
            <a:endParaRPr lang="zh-CN" altLang="en-US" b="0"/>
          </a:p>
        </p:txBody>
      </p:sp>
      <p:sp>
        <p:nvSpPr>
          <p:cNvPr id="17" name="文本框 16"/>
          <p:cNvSpPr txBox="1"/>
          <p:nvPr/>
        </p:nvSpPr>
        <p:spPr>
          <a:xfrm>
            <a:off x="808989" y="1872621"/>
            <a:ext cx="7853680" cy="461665"/>
          </a:xfrm>
          <a:prstGeom prst="rect">
            <a:avLst/>
          </a:prstGeom>
          <a:noFill/>
          <a:ln w="9525">
            <a:noFill/>
          </a:ln>
        </p:spPr>
        <p:txBody>
          <a:bodyPr wrap="square">
            <a:spAutoFit/>
          </a:bodyPr>
          <a:lstStyle/>
          <a:p>
            <a:pPr indent="304800"/>
            <a:r>
              <a:rPr lang="zh-CN" altLang="en-US" sz="2400" b="0"/>
              <a:t>部分子间的9种         末态不含光子的散色过程：</a:t>
            </a:r>
          </a:p>
        </p:txBody>
      </p:sp>
      <p:pic>
        <p:nvPicPr>
          <p:cNvPr id="18" name="图片 17"/>
          <p:cNvPicPr/>
          <p:nvPr/>
        </p:nvPicPr>
        <p:blipFill>
          <a:blip r:embed="rId3"/>
          <a:stretch>
            <a:fillRect/>
          </a:stretch>
        </p:blipFill>
        <p:spPr>
          <a:xfrm>
            <a:off x="3344544" y="1951355"/>
            <a:ext cx="580391" cy="303530"/>
          </a:xfrm>
          <a:prstGeom prst="rect">
            <a:avLst/>
          </a:prstGeom>
          <a:noFill/>
          <a:ln w="9525">
            <a:noFill/>
          </a:ln>
        </p:spPr>
      </p:pic>
      <p:pic>
        <p:nvPicPr>
          <p:cNvPr id="19" name="图片 18"/>
          <p:cNvPicPr/>
          <p:nvPr/>
        </p:nvPicPr>
        <p:blipFill>
          <a:blip r:embed="rId7"/>
          <a:stretch>
            <a:fillRect/>
          </a:stretch>
        </p:blipFill>
        <p:spPr>
          <a:xfrm>
            <a:off x="1913260" y="3162935"/>
            <a:ext cx="1170305" cy="342900"/>
          </a:xfrm>
          <a:prstGeom prst="rect">
            <a:avLst/>
          </a:prstGeom>
          <a:noFill/>
          <a:ln w="9525">
            <a:noFill/>
          </a:ln>
        </p:spPr>
      </p:pic>
      <p:sp>
        <p:nvSpPr>
          <p:cNvPr id="20" name="文本框 19"/>
          <p:cNvSpPr txBox="1"/>
          <p:nvPr/>
        </p:nvSpPr>
        <p:spPr>
          <a:xfrm>
            <a:off x="521334" y="3090545"/>
            <a:ext cx="6973571" cy="1014730"/>
          </a:xfrm>
          <a:prstGeom prst="rect">
            <a:avLst/>
          </a:prstGeom>
          <a:noFill/>
          <a:ln w="9525">
            <a:noFill/>
          </a:ln>
        </p:spPr>
        <p:txBody>
          <a:bodyPr wrap="square">
            <a:spAutoFit/>
          </a:bodyPr>
          <a:lstStyle/>
          <a:p>
            <a:pPr indent="304800"/>
            <a:r>
              <a:rPr lang="en-US" altLang="zh-CN" sz="2400">
                <a:sym typeface="+mn-ea"/>
              </a:rPr>
              <a:t>    </a:t>
            </a:r>
            <a:r>
              <a:rPr lang="zh-CN" altLang="en-US" sz="2400">
                <a:sym typeface="+mn-ea"/>
              </a:rPr>
              <a:t>碰撞               </a:t>
            </a:r>
            <a:r>
              <a:rPr lang="zh-CN" altLang="en-US" sz="2400" b="0"/>
              <a:t>过程的最低阶微扰色动力学微分截面可以表示如下：</a:t>
            </a:r>
          </a:p>
          <a:p>
            <a:pPr indent="304800"/>
            <a:r>
              <a:rPr lang="en-US" sz="1200" b="0">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p:sp>
        <p:nvSpPr>
          <p:cNvPr id="23" name="文本框 22"/>
          <p:cNvSpPr txBox="1"/>
          <p:nvPr/>
        </p:nvSpPr>
        <p:spPr>
          <a:xfrm>
            <a:off x="184789" y="4245616"/>
            <a:ext cx="10112375" cy="460375"/>
          </a:xfrm>
          <a:prstGeom prst="rect">
            <a:avLst/>
          </a:prstGeom>
          <a:noFill/>
          <a:ln w="9525">
            <a:noFill/>
          </a:ln>
        </p:spPr>
        <p:txBody>
          <a:bodyPr wrap="square">
            <a:spAutoFit/>
          </a:bodyPr>
          <a:lstStyle/>
          <a:p>
            <a:pPr indent="304800"/>
            <a:r>
              <a:rPr lang="zh-CN" altLang="en-US" sz="2400" b="0"/>
              <a:t>其中，K是高阶微扰和非微扰效应的修正因子。</a:t>
            </a:r>
            <a:r>
              <a:rPr lang="en-US" sz="2400" b="0">
                <a:latin typeface="Times New Roman" panose="02020603050405020304" pitchFamily="18" charset="0"/>
                <a:ea typeface="宋体" panose="02010600030101010101" pitchFamily="2" charset="-122"/>
                <a:cs typeface="Times New Roman" panose="02020603050405020304" pitchFamily="18" charset="0"/>
              </a:rPr>
              <a:t>     </a:t>
            </a:r>
            <a:r>
              <a:rPr lang="en-US" sz="1200" b="0">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p:sp>
        <p:nvSpPr>
          <p:cNvPr id="24" name="文本框 23"/>
          <p:cNvSpPr txBox="1"/>
          <p:nvPr/>
        </p:nvSpPr>
        <p:spPr>
          <a:xfrm>
            <a:off x="527052" y="4603756"/>
            <a:ext cx="7624445" cy="829945"/>
          </a:xfrm>
          <a:prstGeom prst="rect">
            <a:avLst/>
          </a:prstGeom>
          <a:noFill/>
          <a:ln w="9525">
            <a:noFill/>
          </a:ln>
        </p:spPr>
        <p:txBody>
          <a:bodyPr wrap="square">
            <a:spAutoFit/>
          </a:bodyPr>
          <a:lstStyle/>
          <a:p>
            <a:pPr indent="304800"/>
            <a:r>
              <a:rPr lang="en-US" altLang="zh-CN" sz="2400" b="0"/>
              <a:t>    </a:t>
            </a:r>
            <a:r>
              <a:rPr lang="zh-CN" altLang="en-US" sz="2400" b="0"/>
              <a:t>对于一个给定的入射道，对所有出射道求和，得此入射道的总截面：</a:t>
            </a:r>
            <a:r>
              <a:rPr lang="en-US" sz="1200" b="0">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p:graphicFrame>
        <p:nvGraphicFramePr>
          <p:cNvPr id="25" name="对象 24">
            <a:hlinkClick r:id="" action="ppaction://ole?verb=0"/>
          </p:cNvPr>
          <p:cNvGraphicFramePr>
            <a:graphicFrameLocks noChangeAspect="1"/>
          </p:cNvGraphicFramePr>
          <p:nvPr/>
        </p:nvGraphicFramePr>
        <p:xfrm>
          <a:off x="3344549" y="5115560"/>
          <a:ext cx="2380615" cy="745490"/>
        </p:xfrm>
        <a:graphic>
          <a:graphicData uri="http://schemas.openxmlformats.org/presentationml/2006/ole">
            <mc:AlternateContent xmlns:mc="http://schemas.openxmlformats.org/markup-compatibility/2006">
              <mc:Choice xmlns:v="urn:schemas-microsoft-com:vml" Requires="v">
                <p:oleObj spid="_x0000_s7228" r:id="rId8" imgW="1459865" imgH="457200" progId="Equation.KSEE3">
                  <p:embed/>
                </p:oleObj>
              </mc:Choice>
              <mc:Fallback>
                <p:oleObj r:id="rId8" imgW="1459865" imgH="457200" progId="Equation.KSEE3">
                  <p:embed/>
                  <p:pic>
                    <p:nvPicPr>
                      <p:cNvPr id="0" name="图片 2048"/>
                      <p:cNvPicPr/>
                      <p:nvPr/>
                    </p:nvPicPr>
                    <p:blipFill>
                      <a:blip r:embed="rId9"/>
                      <a:stretch>
                        <a:fillRect/>
                      </a:stretch>
                    </p:blipFill>
                    <p:spPr>
                      <a:xfrm>
                        <a:off x="3344549" y="5115560"/>
                        <a:ext cx="2380615" cy="745490"/>
                      </a:xfrm>
                      <a:prstGeom prst="rect">
                        <a:avLst/>
                      </a:prstGeom>
                    </p:spPr>
                  </p:pic>
                </p:oleObj>
              </mc:Fallback>
            </mc:AlternateContent>
          </a:graphicData>
        </a:graphic>
      </p:graphicFrame>
      <p:sp>
        <p:nvSpPr>
          <p:cNvPr id="27" name="文本框 26"/>
          <p:cNvSpPr txBox="1"/>
          <p:nvPr/>
        </p:nvSpPr>
        <p:spPr>
          <a:xfrm>
            <a:off x="-170812" y="5917571"/>
            <a:ext cx="10112375" cy="461665"/>
          </a:xfrm>
          <a:prstGeom prst="rect">
            <a:avLst/>
          </a:prstGeom>
          <a:noFill/>
          <a:ln w="9525">
            <a:noFill/>
          </a:ln>
        </p:spPr>
        <p:txBody>
          <a:bodyPr wrap="square">
            <a:spAutoFit/>
          </a:bodyPr>
          <a:lstStyle/>
          <a:p>
            <a:pPr indent="304800"/>
            <a:r>
              <a:rPr lang="en-US" altLang="zh-CN" sz="2400" b="0"/>
              <a:t>   </a:t>
            </a:r>
            <a:r>
              <a:rPr lang="zh-CN" altLang="en-US" sz="2400" b="0"/>
              <a:t>知道了碰撞过程的总截面和微分截面，就可以模拟部分子</a:t>
            </a:r>
            <a:r>
              <a:rPr lang="en-US" altLang="zh-CN" sz="2400" b="0"/>
              <a:t>-</a:t>
            </a:r>
            <a:r>
              <a:rPr lang="zh-CN" altLang="en-US" sz="2400" b="0"/>
              <a:t>部分子碰撞。</a:t>
            </a:r>
            <a:endParaRPr lang="en-US" altLang="zh-CN" sz="2400" b="0"/>
          </a:p>
        </p:txBody>
      </p:sp>
      <p:graphicFrame>
        <p:nvGraphicFramePr>
          <p:cNvPr id="4" name="对象 -2147482572"/>
          <p:cNvGraphicFramePr>
            <a:graphicFrameLocks noChangeAspect="1"/>
          </p:cNvGraphicFramePr>
          <p:nvPr/>
        </p:nvGraphicFramePr>
        <p:xfrm>
          <a:off x="3465834" y="3616966"/>
          <a:ext cx="2201545" cy="741045"/>
        </p:xfrm>
        <a:graphic>
          <a:graphicData uri="http://schemas.openxmlformats.org/presentationml/2006/ole">
            <mc:AlternateContent xmlns:mc="http://schemas.openxmlformats.org/markup-compatibility/2006">
              <mc:Choice xmlns:v="urn:schemas-microsoft-com:vml" Requires="v">
                <p:oleObj spid="_x0000_s7229" r:id="rId10" imgW="1358900" imgH="457200" progId="Equation.KSEE3">
                  <p:embed/>
                </p:oleObj>
              </mc:Choice>
              <mc:Fallback>
                <p:oleObj r:id="rId10" imgW="1358900" imgH="457200" progId="Equation.KSEE3">
                  <p:embed/>
                  <p:pic>
                    <p:nvPicPr>
                      <p:cNvPr id="0" name="图片 27"/>
                      <p:cNvPicPr/>
                      <p:nvPr/>
                    </p:nvPicPr>
                    <p:blipFill>
                      <a:blip r:embed="rId11"/>
                      <a:stretch>
                        <a:fillRect/>
                      </a:stretch>
                    </p:blipFill>
                    <p:spPr>
                      <a:xfrm>
                        <a:off x="3465834" y="3616966"/>
                        <a:ext cx="2201545" cy="741045"/>
                      </a:xfrm>
                      <a:prstGeom prst="rect">
                        <a:avLst/>
                      </a:prstGeom>
                      <a:noFill/>
                      <a:ln w="38100">
                        <a:noFill/>
                        <a:miter/>
                      </a:ln>
                    </p:spPr>
                  </p:pic>
                </p:oleObj>
              </mc:Fallback>
            </mc:AlternateContent>
          </a:graphicData>
        </a:graphic>
      </p:graphicFrame>
      <p:sp>
        <p:nvSpPr>
          <p:cNvPr id="6" name="文本框 5"/>
          <p:cNvSpPr txBox="1"/>
          <p:nvPr/>
        </p:nvSpPr>
        <p:spPr>
          <a:xfrm>
            <a:off x="527051" y="2332996"/>
            <a:ext cx="7284720" cy="830997"/>
          </a:xfrm>
          <a:prstGeom prst="rect">
            <a:avLst/>
          </a:prstGeom>
          <a:noFill/>
        </p:spPr>
        <p:txBody>
          <a:bodyPr wrap="square" rtlCol="0">
            <a:spAutoFit/>
          </a:bodyPr>
          <a:lstStyle/>
          <a:p>
            <a:r>
              <a:rPr lang="en-US" altLang="zh-CN" sz="2400">
                <a:sym typeface="+mn-ea"/>
              </a:rPr>
              <a:t>       </a:t>
            </a:r>
            <a:r>
              <a:rPr lang="zh-CN" altLang="en-US" sz="2400">
                <a:sym typeface="+mn-ea"/>
              </a:rPr>
              <a:t>式中，不同脚标代表不同的味，</a:t>
            </a:r>
            <a:r>
              <a:rPr lang="en-US" altLang="zh-CN" sz="2400">
                <a:sym typeface="+mn-ea"/>
              </a:rPr>
              <a:t>(</a:t>
            </a:r>
            <a:r>
              <a:rPr lang="zh-CN" altLang="en-US" sz="2400">
                <a:sym typeface="+mn-ea"/>
              </a:rPr>
              <a:t>4</a:t>
            </a:r>
            <a:r>
              <a:rPr lang="en-US" altLang="zh-CN" sz="2400">
                <a:sym typeface="+mn-ea"/>
              </a:rPr>
              <a:t>)</a:t>
            </a:r>
            <a:r>
              <a:rPr lang="zh-CN" altLang="en-US" sz="2400">
                <a:sym typeface="+mn-ea"/>
              </a:rPr>
              <a:t>、</a:t>
            </a:r>
            <a:r>
              <a:rPr lang="en-US" altLang="zh-CN" sz="2400">
                <a:sym typeface="+mn-ea"/>
              </a:rPr>
              <a:t>(</a:t>
            </a:r>
            <a:r>
              <a:rPr lang="zh-CN" altLang="en-US" sz="2400">
                <a:sym typeface="+mn-ea"/>
              </a:rPr>
              <a:t>6</a:t>
            </a:r>
            <a:r>
              <a:rPr lang="en-US" altLang="zh-CN" sz="2400">
                <a:sym typeface="+mn-ea"/>
              </a:rPr>
              <a:t>)</a:t>
            </a:r>
            <a:r>
              <a:rPr lang="zh-CN" altLang="en-US" sz="2400">
                <a:sym typeface="+mn-ea"/>
              </a:rPr>
              <a:t>、</a:t>
            </a:r>
            <a:r>
              <a:rPr lang="en-US" altLang="zh-CN" sz="2400">
                <a:sym typeface="+mn-ea"/>
              </a:rPr>
              <a:t>(</a:t>
            </a:r>
            <a:r>
              <a:rPr lang="zh-CN" altLang="en-US" sz="2400">
                <a:sym typeface="+mn-ea"/>
              </a:rPr>
              <a:t>7</a:t>
            </a:r>
            <a:r>
              <a:rPr lang="en-US" altLang="zh-CN" sz="2400">
                <a:sym typeface="+mn-ea"/>
              </a:rPr>
              <a:t>)</a:t>
            </a:r>
            <a:r>
              <a:rPr lang="zh-CN" altLang="en-US" sz="2400">
                <a:sym typeface="+mn-ea"/>
              </a:rPr>
              <a:t>过程为非弹性碰撞，其他为弹性碰撞。</a:t>
            </a:r>
            <a:endParaRPr lang="zh-CN" altLang="en-US" sz="24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08" name="文本框 107"/>
          <p:cNvSpPr txBox="1"/>
          <p:nvPr/>
        </p:nvSpPr>
        <p:spPr>
          <a:xfrm>
            <a:off x="238763" y="4058291"/>
            <a:ext cx="10989311" cy="461665"/>
          </a:xfrm>
          <a:prstGeom prst="rect">
            <a:avLst/>
          </a:prstGeom>
          <a:noFill/>
          <a:ln w="9525">
            <a:noFill/>
          </a:ln>
        </p:spPr>
        <p:txBody>
          <a:bodyPr wrap="square">
            <a:spAutoFit/>
          </a:bodyPr>
          <a:lstStyle/>
          <a:p>
            <a:pPr indent="304800"/>
            <a:r>
              <a:rPr lang="en-US" altLang="zh-CN" b="0"/>
              <a:t>   </a:t>
            </a:r>
            <a:r>
              <a:rPr lang="zh-CN" altLang="en-US" sz="2400" b="0"/>
              <a:t>非弹性部分子-部分子散射中，散射后夸克味可由以下比例式随机抽样确定：</a:t>
            </a:r>
            <a:endParaRPr lang="zh-CN" altLang="en-US" sz="2400"/>
          </a:p>
        </p:txBody>
      </p:sp>
      <p:sp>
        <p:nvSpPr>
          <p:cNvPr id="110" name="文本框 109"/>
          <p:cNvSpPr txBox="1"/>
          <p:nvPr/>
        </p:nvSpPr>
        <p:spPr>
          <a:xfrm>
            <a:off x="421008" y="5207641"/>
            <a:ext cx="9378951" cy="461665"/>
          </a:xfrm>
          <a:prstGeom prst="rect">
            <a:avLst/>
          </a:prstGeom>
          <a:noFill/>
          <a:ln w="9525">
            <a:noFill/>
          </a:ln>
        </p:spPr>
        <p:txBody>
          <a:bodyPr wrap="square">
            <a:spAutoFit/>
          </a:bodyPr>
          <a:lstStyle/>
          <a:p>
            <a:pPr indent="304800"/>
            <a:r>
              <a:rPr lang="zh-CN" altLang="en-US" sz="2400">
                <a:sym typeface="+mn-ea"/>
              </a:rPr>
              <a:t>上式中                        </a:t>
            </a:r>
            <a:r>
              <a:rPr lang="zh-CN" altLang="en-US" sz="2400" b="0"/>
              <a:t>是输入参数，它们的缺损值为</a:t>
            </a:r>
            <a:endParaRPr lang="zh-CN" altLang="en-US" sz="2400"/>
          </a:p>
        </p:txBody>
      </p:sp>
      <p:sp>
        <p:nvSpPr>
          <p:cNvPr id="9" name="Rectangle 3"/>
          <p:cNvSpPr/>
          <p:nvPr/>
        </p:nvSpPr>
        <p:spPr>
          <a:xfrm>
            <a:off x="356552" y="331790"/>
            <a:ext cx="2757486"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spcBef>
                <a:spcPts val="1000"/>
              </a:spcBef>
              <a:buClrTx/>
              <a:buSzTx/>
              <a:buFontTx/>
              <a:buNone/>
            </a:pPr>
            <a:r>
              <a:rPr lang="en-US" altLang="zh-CN" sz="3200" b="1" dirty="0">
                <a:solidFill>
                  <a:schemeClr val="tx1"/>
                </a:solidFill>
                <a:latin typeface="Arial" panose="020B0604020202020204" pitchFamily="34" charset="0"/>
                <a:ea typeface="宋体" panose="02010600030101010101" pitchFamily="2" charset="-122"/>
                <a:sym typeface="Constantia" panose="02030602050306030303" pitchFamily="18" charset="0"/>
              </a:rPr>
              <a:t> PACIAE </a:t>
            </a:r>
            <a:r>
              <a:rPr lang="en-US" altLang="zh-CN" sz="3200" b="1" dirty="0">
                <a:solidFill>
                  <a:schemeClr val="tx1"/>
                </a:solidFill>
                <a:latin typeface="+mj-ea"/>
                <a:ea typeface="+mj-ea"/>
                <a:sym typeface="Constantia" panose="02030602050306030303" pitchFamily="18" charset="0"/>
              </a:rPr>
              <a:t>模型</a:t>
            </a:r>
          </a:p>
        </p:txBody>
      </p:sp>
      <p:sp>
        <p:nvSpPr>
          <p:cNvPr id="13" name="文本框 12"/>
          <p:cNvSpPr txBox="1"/>
          <p:nvPr/>
        </p:nvSpPr>
        <p:spPr>
          <a:xfrm>
            <a:off x="3121025" y="440055"/>
            <a:ext cx="1569660" cy="369332"/>
          </a:xfrm>
          <a:prstGeom prst="rect">
            <a:avLst/>
          </a:prstGeom>
          <a:noFill/>
        </p:spPr>
        <p:txBody>
          <a:bodyPr wrap="none" rtlCol="0" anchor="t">
            <a:spAutoFit/>
          </a:bodyPr>
          <a:lstStyle/>
          <a:p>
            <a:pPr>
              <a:buClrTx/>
              <a:buSzTx/>
              <a:buFontTx/>
            </a:pPr>
            <a:r>
              <a:rPr lang="zh-CN" altLang="en-US" b="1">
                <a:sym typeface="+mn-ea"/>
              </a:rPr>
              <a:t>部分子再散射</a:t>
            </a:r>
          </a:p>
        </p:txBody>
      </p:sp>
      <p:pic>
        <p:nvPicPr>
          <p:cNvPr id="11" name="图片 10"/>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
        <p:nvSpPr>
          <p:cNvPr id="14" name="文本框 13"/>
          <p:cNvSpPr txBox="1"/>
          <p:nvPr/>
        </p:nvSpPr>
        <p:spPr>
          <a:xfrm>
            <a:off x="911225" y="1138561"/>
            <a:ext cx="10586720" cy="829945"/>
          </a:xfrm>
          <a:prstGeom prst="rect">
            <a:avLst/>
          </a:prstGeom>
          <a:noFill/>
          <a:ln w="9525">
            <a:noFill/>
          </a:ln>
        </p:spPr>
        <p:txBody>
          <a:bodyPr wrap="square">
            <a:spAutoFit/>
          </a:bodyPr>
          <a:lstStyle/>
          <a:p>
            <a:pPr indent="304800"/>
            <a:r>
              <a:rPr lang="en-US" sz="2400" b="0"/>
              <a:t>    </a:t>
            </a:r>
            <a:r>
              <a:rPr sz="2400" b="0"/>
              <a:t>若一确定的部分子-部分子碰撞初态可以有几种部分子末态，则某一确定末态的相对概率：</a:t>
            </a:r>
          </a:p>
        </p:txBody>
      </p:sp>
      <p:graphicFrame>
        <p:nvGraphicFramePr>
          <p:cNvPr id="2" name="对象 -2147482564"/>
          <p:cNvGraphicFramePr>
            <a:graphicFrameLocks noChangeAspect="1"/>
          </p:cNvGraphicFramePr>
          <p:nvPr/>
        </p:nvGraphicFramePr>
        <p:xfrm>
          <a:off x="4328797" y="1697990"/>
          <a:ext cx="2940051" cy="485775"/>
        </p:xfrm>
        <a:graphic>
          <a:graphicData uri="http://schemas.openxmlformats.org/presentationml/2006/ole">
            <mc:AlternateContent xmlns:mc="http://schemas.openxmlformats.org/markup-compatibility/2006">
              <mc:Choice xmlns:v="urn:schemas-microsoft-com:vml" Requires="v">
                <p:oleObj spid="_x0000_s8289" r:id="rId4" imgW="1384300" imgH="228600" progId="Equation.KSEE3">
                  <p:embed/>
                </p:oleObj>
              </mc:Choice>
              <mc:Fallback>
                <p:oleObj r:id="rId4" imgW="1384300" imgH="228600" progId="Equation.KSEE3">
                  <p:embed/>
                  <p:pic>
                    <p:nvPicPr>
                      <p:cNvPr id="0" name="图片 3075"/>
                      <p:cNvPicPr/>
                      <p:nvPr/>
                    </p:nvPicPr>
                    <p:blipFill>
                      <a:blip r:embed="rId5"/>
                      <a:stretch>
                        <a:fillRect/>
                      </a:stretch>
                    </p:blipFill>
                    <p:spPr>
                      <a:xfrm>
                        <a:off x="4328797" y="1697990"/>
                        <a:ext cx="2940051" cy="485775"/>
                      </a:xfrm>
                      <a:prstGeom prst="rect">
                        <a:avLst/>
                      </a:prstGeom>
                      <a:noFill/>
                      <a:ln w="38100">
                        <a:noFill/>
                        <a:miter/>
                      </a:ln>
                    </p:spPr>
                  </p:pic>
                </p:oleObj>
              </mc:Fallback>
            </mc:AlternateContent>
          </a:graphicData>
        </a:graphic>
      </p:graphicFrame>
      <p:sp>
        <p:nvSpPr>
          <p:cNvPr id="16" name="文本框 15"/>
          <p:cNvSpPr txBox="1"/>
          <p:nvPr/>
        </p:nvSpPr>
        <p:spPr>
          <a:xfrm>
            <a:off x="586107" y="2295531"/>
            <a:ext cx="1333500" cy="461665"/>
          </a:xfrm>
          <a:prstGeom prst="rect">
            <a:avLst/>
          </a:prstGeom>
          <a:noFill/>
          <a:ln w="9525">
            <a:noFill/>
          </a:ln>
        </p:spPr>
        <p:txBody>
          <a:bodyPr wrap="square">
            <a:spAutoFit/>
          </a:bodyPr>
          <a:lstStyle/>
          <a:p>
            <a:pPr indent="304800"/>
            <a:r>
              <a:rPr sz="2400" b="0"/>
              <a:t>式中</a:t>
            </a:r>
          </a:p>
        </p:txBody>
      </p:sp>
      <p:graphicFrame>
        <p:nvGraphicFramePr>
          <p:cNvPr id="3" name="对象 -2147482563"/>
          <p:cNvGraphicFramePr>
            <a:graphicFrameLocks noChangeAspect="1"/>
          </p:cNvGraphicFramePr>
          <p:nvPr/>
        </p:nvGraphicFramePr>
        <p:xfrm>
          <a:off x="4328796" y="2576836"/>
          <a:ext cx="4182111" cy="1356995"/>
        </p:xfrm>
        <a:graphic>
          <a:graphicData uri="http://schemas.openxmlformats.org/presentationml/2006/ole">
            <mc:AlternateContent xmlns:mc="http://schemas.openxmlformats.org/markup-compatibility/2006">
              <mc:Choice xmlns:v="urn:schemas-microsoft-com:vml" Requires="v">
                <p:oleObj spid="_x0000_s8290" r:id="rId6" imgW="2349500" imgH="762000" progId="Equation.KSEE3">
                  <p:embed/>
                </p:oleObj>
              </mc:Choice>
              <mc:Fallback>
                <p:oleObj r:id="rId6" imgW="2349500" imgH="762000" progId="Equation.KSEE3">
                  <p:embed/>
                  <p:pic>
                    <p:nvPicPr>
                      <p:cNvPr id="0" name="图片 16"/>
                      <p:cNvPicPr/>
                      <p:nvPr/>
                    </p:nvPicPr>
                    <p:blipFill>
                      <a:blip r:embed="rId7"/>
                      <a:stretch>
                        <a:fillRect/>
                      </a:stretch>
                    </p:blipFill>
                    <p:spPr>
                      <a:xfrm>
                        <a:off x="4328796" y="2576836"/>
                        <a:ext cx="4182111" cy="1356995"/>
                      </a:xfrm>
                      <a:prstGeom prst="rect">
                        <a:avLst/>
                      </a:prstGeom>
                      <a:noFill/>
                      <a:ln w="38100">
                        <a:noFill/>
                        <a:miter/>
                      </a:ln>
                    </p:spPr>
                  </p:pic>
                </p:oleObj>
              </mc:Fallback>
            </mc:AlternateContent>
          </a:graphicData>
        </a:graphic>
      </p:graphicFrame>
      <p:graphicFrame>
        <p:nvGraphicFramePr>
          <p:cNvPr id="4" name="对象 -2147482570"/>
          <p:cNvGraphicFramePr>
            <a:graphicFrameLocks noChangeAspect="1"/>
          </p:cNvGraphicFramePr>
          <p:nvPr/>
        </p:nvGraphicFramePr>
        <p:xfrm>
          <a:off x="4328799" y="4637411"/>
          <a:ext cx="4041775" cy="488315"/>
        </p:xfrm>
        <a:graphic>
          <a:graphicData uri="http://schemas.openxmlformats.org/presentationml/2006/ole">
            <mc:AlternateContent xmlns:mc="http://schemas.openxmlformats.org/markup-compatibility/2006">
              <mc:Choice xmlns:v="urn:schemas-microsoft-com:vml" Requires="v">
                <p:oleObj spid="_x0000_s8291" r:id="rId8" imgW="1892300" imgH="228600" progId="Equation.KSEE3">
                  <p:embed/>
                </p:oleObj>
              </mc:Choice>
              <mc:Fallback>
                <p:oleObj r:id="rId8" imgW="1892300" imgH="228600" progId="Equation.KSEE3">
                  <p:embed/>
                  <p:pic>
                    <p:nvPicPr>
                      <p:cNvPr id="0" name="图片 17"/>
                      <p:cNvPicPr/>
                      <p:nvPr/>
                    </p:nvPicPr>
                    <p:blipFill>
                      <a:blip r:embed="rId9"/>
                      <a:stretch>
                        <a:fillRect/>
                      </a:stretch>
                    </p:blipFill>
                    <p:spPr>
                      <a:xfrm>
                        <a:off x="4328799" y="4637411"/>
                        <a:ext cx="4041775" cy="488315"/>
                      </a:xfrm>
                      <a:prstGeom prst="rect">
                        <a:avLst/>
                      </a:prstGeom>
                      <a:noFill/>
                      <a:ln w="38100">
                        <a:noFill/>
                        <a:miter/>
                      </a:ln>
                    </p:spPr>
                  </p:pic>
                </p:oleObj>
              </mc:Fallback>
            </mc:AlternateContent>
          </a:graphicData>
        </a:graphic>
      </p:graphicFrame>
      <p:graphicFrame>
        <p:nvGraphicFramePr>
          <p:cNvPr id="5" name="对象 -2147482569"/>
          <p:cNvGraphicFramePr>
            <a:graphicFrameLocks noChangeAspect="1"/>
          </p:cNvGraphicFramePr>
          <p:nvPr/>
        </p:nvGraphicFramePr>
        <p:xfrm>
          <a:off x="1769109" y="5217801"/>
          <a:ext cx="2000251" cy="450215"/>
        </p:xfrm>
        <a:graphic>
          <a:graphicData uri="http://schemas.openxmlformats.org/presentationml/2006/ole">
            <mc:AlternateContent xmlns:mc="http://schemas.openxmlformats.org/markup-compatibility/2006">
              <mc:Choice xmlns:v="urn:schemas-microsoft-com:vml" Requires="v">
                <p:oleObj spid="_x0000_s8292" r:id="rId10" imgW="1016000" imgH="228600" progId="Equation.KSEE3">
                  <p:embed/>
                </p:oleObj>
              </mc:Choice>
              <mc:Fallback>
                <p:oleObj r:id="rId10" imgW="1016000" imgH="228600" progId="Equation.KSEE3">
                  <p:embed/>
                  <p:pic>
                    <p:nvPicPr>
                      <p:cNvPr id="0" name="图片 18"/>
                      <p:cNvPicPr/>
                      <p:nvPr/>
                    </p:nvPicPr>
                    <p:blipFill>
                      <a:blip r:embed="rId11"/>
                      <a:stretch>
                        <a:fillRect/>
                      </a:stretch>
                    </p:blipFill>
                    <p:spPr>
                      <a:xfrm>
                        <a:off x="1769109" y="5217801"/>
                        <a:ext cx="2000251" cy="450215"/>
                      </a:xfrm>
                      <a:prstGeom prst="rect">
                        <a:avLst/>
                      </a:prstGeom>
                      <a:noFill/>
                      <a:ln w="38100">
                        <a:noFill/>
                        <a:miter/>
                      </a:ln>
                    </p:spPr>
                  </p:pic>
                </p:oleObj>
              </mc:Fallback>
            </mc:AlternateContent>
          </a:graphicData>
        </a:graphic>
      </p:graphicFrame>
      <p:graphicFrame>
        <p:nvGraphicFramePr>
          <p:cNvPr id="6" name="对象 -2147482568"/>
          <p:cNvGraphicFramePr>
            <a:graphicFrameLocks noChangeAspect="1"/>
          </p:cNvGraphicFramePr>
          <p:nvPr/>
        </p:nvGraphicFramePr>
        <p:xfrm>
          <a:off x="7830821" y="5207641"/>
          <a:ext cx="2233931" cy="441325"/>
        </p:xfrm>
        <a:graphic>
          <a:graphicData uri="http://schemas.openxmlformats.org/presentationml/2006/ole">
            <mc:AlternateContent xmlns:mc="http://schemas.openxmlformats.org/markup-compatibility/2006">
              <mc:Choice xmlns:v="urn:schemas-microsoft-com:vml" Requires="v">
                <p:oleObj spid="_x0000_s8293" r:id="rId12" imgW="1028700" imgH="203200" progId="Equation.KSEE3">
                  <p:embed/>
                </p:oleObj>
              </mc:Choice>
              <mc:Fallback>
                <p:oleObj r:id="rId12" imgW="1028700" imgH="203200" progId="Equation.KSEE3">
                  <p:embed/>
                  <p:pic>
                    <p:nvPicPr>
                      <p:cNvPr id="0" name="图片 19"/>
                      <p:cNvPicPr/>
                      <p:nvPr/>
                    </p:nvPicPr>
                    <p:blipFill>
                      <a:blip r:embed="rId13"/>
                      <a:stretch>
                        <a:fillRect/>
                      </a:stretch>
                    </p:blipFill>
                    <p:spPr>
                      <a:xfrm>
                        <a:off x="7830821" y="5207641"/>
                        <a:ext cx="2233931" cy="441325"/>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3794" name="Rectangle 14"/>
          <p:cNvSpPr/>
          <p:nvPr/>
        </p:nvSpPr>
        <p:spPr>
          <a:xfrm>
            <a:off x="621665" y="1061721"/>
            <a:ext cx="3368040" cy="584775"/>
          </a:xfrm>
          <a:prstGeom prst="rect">
            <a:avLst/>
          </a:prstGeom>
          <a:noFill/>
          <a:ln w="9525">
            <a:noFill/>
          </a:ln>
        </p:spPr>
        <p:txBody>
          <a:bodyPr wrap="squar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indent="0" defTabSz="457200" eaLnBrk="1" hangingPunct="1">
              <a:spcBef>
                <a:spcPct val="0"/>
              </a:spcBef>
              <a:buClrTx/>
              <a:buFontTx/>
              <a:buNone/>
            </a:pPr>
            <a:r>
              <a:rPr lang="en-US" altLang="zh-CN" sz="3200" dirty="0" smtClean="0">
                <a:solidFill>
                  <a:schemeClr val="tx1"/>
                </a:solidFill>
                <a:latin typeface="+mj-ea"/>
                <a:ea typeface="+mj-ea"/>
                <a:cs typeface="+mj-ea"/>
                <a:sym typeface="Constantia" panose="02030602050306030303" pitchFamily="18" charset="0"/>
              </a:rPr>
              <a:t> </a:t>
            </a:r>
            <a:r>
              <a:rPr lang="en-US" altLang="zh-CN" sz="3200" dirty="0">
                <a:solidFill>
                  <a:schemeClr val="tx1"/>
                </a:solidFill>
                <a:latin typeface="+mj-ea"/>
                <a:ea typeface="+mj-ea"/>
                <a:cs typeface="+mj-ea"/>
                <a:sym typeface="Constantia" panose="02030602050306030303" pitchFamily="18" charset="0"/>
              </a:rPr>
              <a:t>Lund </a:t>
            </a:r>
            <a:r>
              <a:rPr lang="zh-CN" altLang="en-US" sz="3200" dirty="0">
                <a:solidFill>
                  <a:schemeClr val="tx1"/>
                </a:solidFill>
                <a:latin typeface="+mj-ea"/>
                <a:ea typeface="+mj-ea"/>
                <a:cs typeface="+mj-ea"/>
                <a:sym typeface="Constantia" panose="02030602050306030303" pitchFamily="18" charset="0"/>
              </a:rPr>
              <a:t>弦碎裂</a:t>
            </a:r>
          </a:p>
        </p:txBody>
      </p:sp>
      <p:sp>
        <p:nvSpPr>
          <p:cNvPr id="9" name="Rectangle 3"/>
          <p:cNvSpPr/>
          <p:nvPr/>
        </p:nvSpPr>
        <p:spPr>
          <a:xfrm>
            <a:off x="356552" y="331790"/>
            <a:ext cx="2757486"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spcBef>
                <a:spcPts val="1000"/>
              </a:spcBef>
              <a:buClrTx/>
              <a:buSzTx/>
              <a:buFontTx/>
              <a:buNone/>
            </a:pPr>
            <a:r>
              <a:rPr lang="en-US" altLang="zh-CN" sz="3200" b="1" dirty="0">
                <a:solidFill>
                  <a:schemeClr val="tx1"/>
                </a:solidFill>
                <a:latin typeface="Arial" panose="020B0604020202020204" pitchFamily="34" charset="0"/>
                <a:ea typeface="宋体" panose="02010600030101010101" pitchFamily="2" charset="-122"/>
                <a:sym typeface="Constantia" panose="02030602050306030303" pitchFamily="18" charset="0"/>
              </a:rPr>
              <a:t> PACIAE </a:t>
            </a:r>
            <a:r>
              <a:rPr lang="en-US" altLang="zh-CN" sz="3200" b="1" dirty="0">
                <a:solidFill>
                  <a:schemeClr val="tx1"/>
                </a:solidFill>
                <a:latin typeface="+mj-ea"/>
                <a:ea typeface="+mj-ea"/>
                <a:sym typeface="Constantia" panose="02030602050306030303" pitchFamily="18" charset="0"/>
              </a:rPr>
              <a:t>模型</a:t>
            </a:r>
          </a:p>
        </p:txBody>
      </p:sp>
      <p:sp>
        <p:nvSpPr>
          <p:cNvPr id="13" name="文本框 12"/>
          <p:cNvSpPr txBox="1"/>
          <p:nvPr/>
        </p:nvSpPr>
        <p:spPr>
          <a:xfrm>
            <a:off x="3121029" y="440055"/>
            <a:ext cx="877163" cy="369332"/>
          </a:xfrm>
          <a:prstGeom prst="rect">
            <a:avLst/>
          </a:prstGeom>
          <a:noFill/>
        </p:spPr>
        <p:txBody>
          <a:bodyPr wrap="none" rtlCol="0" anchor="t">
            <a:spAutoFit/>
          </a:bodyPr>
          <a:lstStyle/>
          <a:p>
            <a:pPr>
              <a:buClrTx/>
              <a:buSzTx/>
              <a:buFontTx/>
            </a:pPr>
            <a:r>
              <a:rPr lang="zh-CN" altLang="en-US" b="1">
                <a:sym typeface="Constantia" panose="02030602050306030303" pitchFamily="18" charset="0"/>
              </a:rPr>
              <a:t>强子化</a:t>
            </a:r>
          </a:p>
        </p:txBody>
      </p:sp>
      <p:sp>
        <p:nvSpPr>
          <p:cNvPr id="2" name="文本框 1"/>
          <p:cNvSpPr txBox="1"/>
          <p:nvPr/>
        </p:nvSpPr>
        <p:spPr>
          <a:xfrm>
            <a:off x="621669" y="1583691"/>
            <a:ext cx="10695305" cy="2308324"/>
          </a:xfrm>
          <a:prstGeom prst="rect">
            <a:avLst/>
          </a:prstGeom>
          <a:noFill/>
          <a:ln w="9525">
            <a:noFill/>
          </a:ln>
        </p:spPr>
        <p:txBody>
          <a:bodyPr wrap="square">
            <a:spAutoFit/>
          </a:bodyPr>
          <a:lstStyle/>
          <a:p>
            <a:pPr indent="0"/>
            <a:r>
              <a:rPr lang="en-US" altLang="zh-CN" sz="2400" b="0" dirty="0"/>
              <a:t>       </a:t>
            </a:r>
            <a:r>
              <a:rPr lang="zh-CN" altLang="en-US" sz="2400" b="0" dirty="0"/>
              <a:t>Lund弦碎裂机制的核心思想如下：一对正反夸克</a:t>
            </a:r>
            <a:r>
              <a:rPr lang="zh-CN" altLang="en-US" sz="2400" dirty="0">
                <a:sym typeface="+mn-ea"/>
              </a:rPr>
              <a:t>对      离得比较远时，它们之间会形成一个色场，类似于“一根弦”，新的正反夸克对      会在色场中激发出来，激发出的   可能会与   结合成介子，也可能与接下来激发出的      中的    结合成介子，如此迭代下去，直到能量不足以激发出新的正反夸克对为止。当正反夸克对以双夸克或双反夸克替代时，类似的弦碎裂机制正是产生重子的关键。</a:t>
            </a:r>
            <a:endParaRPr lang="zh-CN" altLang="en-US" sz="2400" dirty="0"/>
          </a:p>
        </p:txBody>
      </p:sp>
      <p:graphicFrame>
        <p:nvGraphicFramePr>
          <p:cNvPr id="10" name="对象 -2147482564"/>
          <p:cNvGraphicFramePr>
            <a:graphicFrameLocks noChangeAspect="1"/>
          </p:cNvGraphicFramePr>
          <p:nvPr/>
        </p:nvGraphicFramePr>
        <p:xfrm>
          <a:off x="4093211" y="4803140"/>
          <a:ext cx="4005580" cy="702310"/>
        </p:xfrm>
        <a:graphic>
          <a:graphicData uri="http://schemas.openxmlformats.org/presentationml/2006/ole">
            <mc:AlternateContent xmlns:mc="http://schemas.openxmlformats.org/markup-compatibility/2006">
              <mc:Choice xmlns:v="urn:schemas-microsoft-com:vml" Requires="v">
                <p:oleObj spid="_x0000_s9389" r:id="rId3" imgW="2387600" imgH="419100" progId="Equation.DSMT4">
                  <p:embed/>
                </p:oleObj>
              </mc:Choice>
              <mc:Fallback>
                <p:oleObj r:id="rId3" imgW="2387600" imgH="419100" progId="Equation.DSMT4">
                  <p:embed/>
                  <p:pic>
                    <p:nvPicPr>
                      <p:cNvPr id="0" name="图片 3075"/>
                      <p:cNvPicPr/>
                      <p:nvPr/>
                    </p:nvPicPr>
                    <p:blipFill>
                      <a:blip r:embed="rId4"/>
                      <a:stretch>
                        <a:fillRect/>
                      </a:stretch>
                    </p:blipFill>
                    <p:spPr>
                      <a:xfrm>
                        <a:off x="4093211" y="4803140"/>
                        <a:ext cx="4005580" cy="702310"/>
                      </a:xfrm>
                      <a:prstGeom prst="rect">
                        <a:avLst/>
                      </a:prstGeom>
                      <a:noFill/>
                      <a:ln w="38100">
                        <a:noFill/>
                        <a:miter/>
                      </a:ln>
                    </p:spPr>
                  </p:pic>
                </p:oleObj>
              </mc:Fallback>
            </mc:AlternateContent>
          </a:graphicData>
        </a:graphic>
      </p:graphicFrame>
      <p:sp>
        <p:nvSpPr>
          <p:cNvPr id="14" name="文本框 13"/>
          <p:cNvSpPr txBox="1"/>
          <p:nvPr/>
        </p:nvSpPr>
        <p:spPr>
          <a:xfrm>
            <a:off x="621664" y="5638171"/>
            <a:ext cx="10694671" cy="461665"/>
          </a:xfrm>
          <a:prstGeom prst="rect">
            <a:avLst/>
          </a:prstGeom>
          <a:noFill/>
        </p:spPr>
        <p:txBody>
          <a:bodyPr wrap="square" rtlCol="0">
            <a:spAutoFit/>
          </a:bodyPr>
          <a:lstStyle/>
          <a:p>
            <a:r>
              <a:rPr lang="zh-CN" altLang="en-US" sz="2400"/>
              <a:t>其中，  为弦张量，m和    分别是正反夸克对中夸克的质量和横动量。</a:t>
            </a:r>
          </a:p>
        </p:txBody>
      </p:sp>
      <p:pic>
        <p:nvPicPr>
          <p:cNvPr id="17" name="图片 16"/>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
        <p:nvSpPr>
          <p:cNvPr id="19" name="文本框 18"/>
          <p:cNvSpPr txBox="1"/>
          <p:nvPr/>
        </p:nvSpPr>
        <p:spPr>
          <a:xfrm>
            <a:off x="621667" y="3890645"/>
            <a:ext cx="10695940" cy="829945"/>
          </a:xfrm>
          <a:prstGeom prst="rect">
            <a:avLst/>
          </a:prstGeom>
          <a:noFill/>
        </p:spPr>
        <p:txBody>
          <a:bodyPr wrap="square" rtlCol="0">
            <a:spAutoFit/>
          </a:bodyPr>
          <a:lstStyle/>
          <a:p>
            <a:pPr>
              <a:buClrTx/>
              <a:buSzTx/>
              <a:buFontTx/>
            </a:pPr>
            <a:r>
              <a:rPr lang="en-US" altLang="zh-CN" sz="2400">
                <a:sym typeface="+mn-ea"/>
              </a:rPr>
              <a:t>       </a:t>
            </a:r>
            <a:r>
              <a:rPr lang="zh-CN" altLang="en-US" sz="2400">
                <a:sym typeface="+mn-ea"/>
              </a:rPr>
              <a:t>在碎裂中产生的正反夸克对对味的选择与色场中的量子隧穿效应有关，正反夸克对的产生概由下式决定：</a:t>
            </a:r>
            <a:endParaRPr lang="zh-CN" altLang="en-US" sz="2400"/>
          </a:p>
        </p:txBody>
      </p:sp>
      <p:graphicFrame>
        <p:nvGraphicFramePr>
          <p:cNvPr id="22" name="对象 -2147482623"/>
          <p:cNvGraphicFramePr>
            <a:graphicFrameLocks noChangeAspect="1"/>
          </p:cNvGraphicFramePr>
          <p:nvPr>
            <p:extLst>
              <p:ext uri="{D42A27DB-BD31-4B8C-83A1-F6EECF244321}">
                <p14:modId xmlns:p14="http://schemas.microsoft.com/office/powerpoint/2010/main" val="817419589"/>
              </p:ext>
            </p:extLst>
          </p:nvPr>
        </p:nvGraphicFramePr>
        <p:xfrm>
          <a:off x="7897086" y="1583691"/>
          <a:ext cx="537845" cy="467995"/>
        </p:xfrm>
        <a:graphic>
          <a:graphicData uri="http://schemas.openxmlformats.org/presentationml/2006/ole">
            <mc:AlternateContent xmlns:mc="http://schemas.openxmlformats.org/markup-compatibility/2006">
              <mc:Choice xmlns:v="urn:schemas-microsoft-com:vml" Requires="v">
                <p:oleObj spid="_x0000_s9390" name="Equation" r:id="rId6" imgW="215640" imgH="190440" progId="Equation.DSMT4">
                  <p:embed/>
                </p:oleObj>
              </mc:Choice>
              <mc:Fallback>
                <p:oleObj name="Equation" r:id="rId6" imgW="215640" imgH="190440" progId="Equation.DSMT4">
                  <p:embed/>
                  <p:pic>
                    <p:nvPicPr>
                      <p:cNvPr id="0" name="图片 20"/>
                      <p:cNvPicPr/>
                      <p:nvPr/>
                    </p:nvPicPr>
                    <p:blipFill>
                      <a:blip r:embed="rId7"/>
                      <a:stretch>
                        <a:fillRect/>
                      </a:stretch>
                    </p:blipFill>
                    <p:spPr>
                      <a:xfrm>
                        <a:off x="7897086" y="1583691"/>
                        <a:ext cx="537845" cy="467995"/>
                      </a:xfrm>
                      <a:prstGeom prst="rect">
                        <a:avLst/>
                      </a:prstGeom>
                      <a:noFill/>
                      <a:ln w="38100">
                        <a:noFill/>
                        <a:miter/>
                      </a:ln>
                    </p:spPr>
                  </p:pic>
                </p:oleObj>
              </mc:Fallback>
            </mc:AlternateContent>
          </a:graphicData>
        </a:graphic>
      </p:graphicFrame>
      <p:graphicFrame>
        <p:nvGraphicFramePr>
          <p:cNvPr id="3" name="对象 -2147482610"/>
          <p:cNvGraphicFramePr>
            <a:graphicFrameLocks noChangeAspect="1"/>
          </p:cNvGraphicFramePr>
          <p:nvPr>
            <p:extLst>
              <p:ext uri="{D42A27DB-BD31-4B8C-83A1-F6EECF244321}">
                <p14:modId xmlns:p14="http://schemas.microsoft.com/office/powerpoint/2010/main" val="1253485629"/>
              </p:ext>
            </p:extLst>
          </p:nvPr>
        </p:nvGraphicFramePr>
        <p:xfrm>
          <a:off x="8626961" y="1892080"/>
          <a:ext cx="541020" cy="464185"/>
        </p:xfrm>
        <a:graphic>
          <a:graphicData uri="http://schemas.openxmlformats.org/presentationml/2006/ole">
            <mc:AlternateContent xmlns:mc="http://schemas.openxmlformats.org/markup-compatibility/2006">
              <mc:Choice xmlns:v="urn:schemas-microsoft-com:vml" Requires="v">
                <p:oleObj spid="_x0000_s9391" r:id="rId8" imgW="266700" imgH="228600" progId="Equation.DSMT4">
                  <p:embed/>
                </p:oleObj>
              </mc:Choice>
              <mc:Fallback>
                <p:oleObj r:id="rId8" imgW="266700" imgH="228600" progId="Equation.DSMT4">
                  <p:embed/>
                  <p:pic>
                    <p:nvPicPr>
                      <p:cNvPr id="0" name="图片 23"/>
                      <p:cNvPicPr/>
                      <p:nvPr/>
                    </p:nvPicPr>
                    <p:blipFill>
                      <a:blip r:embed="rId9"/>
                      <a:stretch>
                        <a:fillRect/>
                      </a:stretch>
                    </p:blipFill>
                    <p:spPr>
                      <a:xfrm>
                        <a:off x="8626961" y="1892080"/>
                        <a:ext cx="541020" cy="464185"/>
                      </a:xfrm>
                      <a:prstGeom prst="rect">
                        <a:avLst/>
                      </a:prstGeom>
                      <a:noFill/>
                      <a:ln w="38100">
                        <a:noFill/>
                        <a:miter/>
                      </a:ln>
                    </p:spPr>
                  </p:pic>
                </p:oleObj>
              </mc:Fallback>
            </mc:AlternateContent>
          </a:graphicData>
        </a:graphic>
      </p:graphicFrame>
      <p:graphicFrame>
        <p:nvGraphicFramePr>
          <p:cNvPr id="4" name="对象 -2147482609"/>
          <p:cNvGraphicFramePr>
            <a:graphicFrameLocks noChangeAspect="1"/>
          </p:cNvGraphicFramePr>
          <p:nvPr>
            <p:extLst>
              <p:ext uri="{D42A27DB-BD31-4B8C-83A1-F6EECF244321}">
                <p14:modId xmlns:p14="http://schemas.microsoft.com/office/powerpoint/2010/main" val="2119638339"/>
              </p:ext>
            </p:extLst>
          </p:nvPr>
        </p:nvGraphicFramePr>
        <p:xfrm>
          <a:off x="4254949" y="2277478"/>
          <a:ext cx="351155" cy="460375"/>
        </p:xfrm>
        <a:graphic>
          <a:graphicData uri="http://schemas.openxmlformats.org/presentationml/2006/ole">
            <mc:AlternateContent xmlns:mc="http://schemas.openxmlformats.org/markup-compatibility/2006">
              <mc:Choice xmlns:v="urn:schemas-microsoft-com:vml" Requires="v">
                <p:oleObj spid="_x0000_s9392" r:id="rId10" imgW="127000" imgH="165100" progId="Equation.DSMT4">
                  <p:embed/>
                </p:oleObj>
              </mc:Choice>
              <mc:Fallback>
                <p:oleObj r:id="rId10" imgW="127000" imgH="165100" progId="Equation.DSMT4">
                  <p:embed/>
                  <p:pic>
                    <p:nvPicPr>
                      <p:cNvPr id="0" name="图片 24"/>
                      <p:cNvPicPr/>
                      <p:nvPr/>
                    </p:nvPicPr>
                    <p:blipFill>
                      <a:blip r:embed="rId11"/>
                      <a:stretch>
                        <a:fillRect/>
                      </a:stretch>
                    </p:blipFill>
                    <p:spPr>
                      <a:xfrm>
                        <a:off x="4254949" y="2277478"/>
                        <a:ext cx="351155" cy="460375"/>
                      </a:xfrm>
                      <a:prstGeom prst="rect">
                        <a:avLst/>
                      </a:prstGeom>
                      <a:noFill/>
                      <a:ln w="38100">
                        <a:noFill/>
                        <a:miter/>
                      </a:ln>
                    </p:spPr>
                  </p:pic>
                </p:oleObj>
              </mc:Fallback>
            </mc:AlternateContent>
          </a:graphicData>
        </a:graphic>
      </p:graphicFrame>
      <p:graphicFrame>
        <p:nvGraphicFramePr>
          <p:cNvPr id="5" name="对象 -2147482621"/>
          <p:cNvGraphicFramePr>
            <a:graphicFrameLocks noChangeAspect="1"/>
          </p:cNvGraphicFramePr>
          <p:nvPr>
            <p:extLst>
              <p:ext uri="{D42A27DB-BD31-4B8C-83A1-F6EECF244321}">
                <p14:modId xmlns:p14="http://schemas.microsoft.com/office/powerpoint/2010/main" val="4244260523"/>
              </p:ext>
            </p:extLst>
          </p:nvPr>
        </p:nvGraphicFramePr>
        <p:xfrm>
          <a:off x="2788289" y="2237473"/>
          <a:ext cx="332740" cy="500380"/>
        </p:xfrm>
        <a:graphic>
          <a:graphicData uri="http://schemas.openxmlformats.org/presentationml/2006/ole">
            <mc:AlternateContent xmlns:mc="http://schemas.openxmlformats.org/markup-compatibility/2006">
              <mc:Choice xmlns:v="urn:schemas-microsoft-com:vml" Requires="v">
                <p:oleObj spid="_x0000_s9393" r:id="rId12" imgW="152400" imgH="228600" progId="Equation.DSMT4">
                  <p:embed/>
                </p:oleObj>
              </mc:Choice>
              <mc:Fallback>
                <p:oleObj r:id="rId12" imgW="152400" imgH="228600" progId="Equation.DSMT4">
                  <p:embed/>
                  <p:pic>
                    <p:nvPicPr>
                      <p:cNvPr id="0" name="图片 25"/>
                      <p:cNvPicPr/>
                      <p:nvPr/>
                    </p:nvPicPr>
                    <p:blipFill>
                      <a:blip r:embed="rId13"/>
                      <a:stretch>
                        <a:fillRect/>
                      </a:stretch>
                    </p:blipFill>
                    <p:spPr>
                      <a:xfrm>
                        <a:off x="2788289" y="2237473"/>
                        <a:ext cx="332740" cy="500380"/>
                      </a:xfrm>
                      <a:prstGeom prst="rect">
                        <a:avLst/>
                      </a:prstGeom>
                      <a:noFill/>
                      <a:ln w="38100">
                        <a:noFill/>
                        <a:miter/>
                      </a:ln>
                    </p:spPr>
                  </p:pic>
                </p:oleObj>
              </mc:Fallback>
            </mc:AlternateContent>
          </a:graphicData>
        </a:graphic>
      </p:graphicFrame>
      <p:graphicFrame>
        <p:nvGraphicFramePr>
          <p:cNvPr id="6" name="对象 -2147482619"/>
          <p:cNvGraphicFramePr>
            <a:graphicFrameLocks noChangeAspect="1"/>
          </p:cNvGraphicFramePr>
          <p:nvPr>
            <p:extLst>
              <p:ext uri="{D42A27DB-BD31-4B8C-83A1-F6EECF244321}">
                <p14:modId xmlns:p14="http://schemas.microsoft.com/office/powerpoint/2010/main" val="3444244693"/>
              </p:ext>
            </p:extLst>
          </p:nvPr>
        </p:nvGraphicFramePr>
        <p:xfrm>
          <a:off x="9580654" y="2262873"/>
          <a:ext cx="613411" cy="474980"/>
        </p:xfrm>
        <a:graphic>
          <a:graphicData uri="http://schemas.openxmlformats.org/presentationml/2006/ole">
            <mc:AlternateContent xmlns:mc="http://schemas.openxmlformats.org/markup-compatibility/2006">
              <mc:Choice xmlns:v="urn:schemas-microsoft-com:vml" Requires="v">
                <p:oleObj spid="_x0000_s9394" r:id="rId14" imgW="292100" imgH="228600" progId="Equation.DSMT4">
                  <p:embed/>
                </p:oleObj>
              </mc:Choice>
              <mc:Fallback>
                <p:oleObj r:id="rId14" imgW="292100" imgH="228600" progId="Equation.DSMT4">
                  <p:embed/>
                  <p:pic>
                    <p:nvPicPr>
                      <p:cNvPr id="0" name="图片 26"/>
                      <p:cNvPicPr/>
                      <p:nvPr/>
                    </p:nvPicPr>
                    <p:blipFill>
                      <a:blip r:embed="rId15"/>
                      <a:stretch>
                        <a:fillRect/>
                      </a:stretch>
                    </p:blipFill>
                    <p:spPr>
                      <a:xfrm>
                        <a:off x="9580654" y="2262873"/>
                        <a:ext cx="613411" cy="474980"/>
                      </a:xfrm>
                      <a:prstGeom prst="rect">
                        <a:avLst/>
                      </a:prstGeom>
                      <a:noFill/>
                      <a:ln w="38100">
                        <a:noFill/>
                        <a:miter/>
                      </a:ln>
                    </p:spPr>
                  </p:pic>
                </p:oleObj>
              </mc:Fallback>
            </mc:AlternateContent>
          </a:graphicData>
        </a:graphic>
      </p:graphicFrame>
      <p:graphicFrame>
        <p:nvGraphicFramePr>
          <p:cNvPr id="30" name="对象 -2147482609"/>
          <p:cNvGraphicFramePr>
            <a:graphicFrameLocks noChangeAspect="1"/>
          </p:cNvGraphicFramePr>
          <p:nvPr>
            <p:extLst>
              <p:ext uri="{D42A27DB-BD31-4B8C-83A1-F6EECF244321}">
                <p14:modId xmlns:p14="http://schemas.microsoft.com/office/powerpoint/2010/main" val="446959106"/>
              </p:ext>
            </p:extLst>
          </p:nvPr>
        </p:nvGraphicFramePr>
        <p:xfrm>
          <a:off x="10729337" y="2277478"/>
          <a:ext cx="351155" cy="460375"/>
        </p:xfrm>
        <a:graphic>
          <a:graphicData uri="http://schemas.openxmlformats.org/presentationml/2006/ole">
            <mc:AlternateContent xmlns:mc="http://schemas.openxmlformats.org/markup-compatibility/2006">
              <mc:Choice xmlns:v="urn:schemas-microsoft-com:vml" Requires="v">
                <p:oleObj spid="_x0000_s9395" r:id="rId16" imgW="127000" imgH="165100" progId="Equation.DSMT4">
                  <p:embed/>
                </p:oleObj>
              </mc:Choice>
              <mc:Fallback>
                <p:oleObj r:id="rId16" imgW="127000" imgH="165100" progId="Equation.DSMT4">
                  <p:embed/>
                  <p:pic>
                    <p:nvPicPr>
                      <p:cNvPr id="0" name="图片 24"/>
                      <p:cNvPicPr/>
                      <p:nvPr/>
                    </p:nvPicPr>
                    <p:blipFill>
                      <a:blip r:embed="rId11"/>
                      <a:stretch>
                        <a:fillRect/>
                      </a:stretch>
                    </p:blipFill>
                    <p:spPr>
                      <a:xfrm>
                        <a:off x="10729337" y="2277478"/>
                        <a:ext cx="351155" cy="460375"/>
                      </a:xfrm>
                      <a:prstGeom prst="rect">
                        <a:avLst/>
                      </a:prstGeom>
                      <a:noFill/>
                      <a:ln w="38100">
                        <a:noFill/>
                        <a:miter/>
                      </a:ln>
                    </p:spPr>
                  </p:pic>
                </p:oleObj>
              </mc:Fallback>
            </mc:AlternateContent>
          </a:graphicData>
        </a:graphic>
      </p:graphicFrame>
      <p:graphicFrame>
        <p:nvGraphicFramePr>
          <p:cNvPr id="7" name="对象 -2147482616"/>
          <p:cNvGraphicFramePr>
            <a:graphicFrameLocks noChangeAspect="1"/>
          </p:cNvGraphicFramePr>
          <p:nvPr/>
        </p:nvGraphicFramePr>
        <p:xfrm>
          <a:off x="1358267" y="5638171"/>
          <a:ext cx="530225" cy="460375"/>
        </p:xfrm>
        <a:graphic>
          <a:graphicData uri="http://schemas.openxmlformats.org/presentationml/2006/ole">
            <mc:AlternateContent xmlns:mc="http://schemas.openxmlformats.org/markup-compatibility/2006">
              <mc:Choice xmlns:v="urn:schemas-microsoft-com:vml" Requires="v">
                <p:oleObj spid="_x0000_s9396" r:id="rId17" imgW="139700" imgH="127000" progId="Equation.DSMT4">
                  <p:embed/>
                </p:oleObj>
              </mc:Choice>
              <mc:Fallback>
                <p:oleObj r:id="rId17" imgW="139700" imgH="127000" progId="Equation.DSMT4">
                  <p:embed/>
                  <p:pic>
                    <p:nvPicPr>
                      <p:cNvPr id="0" name="图片 31"/>
                      <p:cNvPicPr/>
                      <p:nvPr/>
                    </p:nvPicPr>
                    <p:blipFill>
                      <a:blip r:embed="rId18"/>
                      <a:stretch>
                        <a:fillRect/>
                      </a:stretch>
                    </p:blipFill>
                    <p:spPr>
                      <a:xfrm>
                        <a:off x="1358267" y="5638171"/>
                        <a:ext cx="530225" cy="460375"/>
                      </a:xfrm>
                      <a:prstGeom prst="rect">
                        <a:avLst/>
                      </a:prstGeom>
                      <a:noFill/>
                      <a:ln w="38100">
                        <a:noFill/>
                        <a:miter/>
                      </a:ln>
                    </p:spPr>
                  </p:pic>
                </p:oleObj>
              </mc:Fallback>
            </mc:AlternateContent>
          </a:graphicData>
        </a:graphic>
      </p:graphicFrame>
      <p:graphicFrame>
        <p:nvGraphicFramePr>
          <p:cNvPr id="33" name="对象 32"/>
          <p:cNvGraphicFramePr>
            <a:graphicFrameLocks noChangeAspect="1"/>
          </p:cNvGraphicFramePr>
          <p:nvPr/>
        </p:nvGraphicFramePr>
        <p:xfrm>
          <a:off x="3815080" y="5588006"/>
          <a:ext cx="421640" cy="481965"/>
        </p:xfrm>
        <a:graphic>
          <a:graphicData uri="http://schemas.openxmlformats.org/presentationml/2006/ole">
            <mc:AlternateContent xmlns:mc="http://schemas.openxmlformats.org/markup-compatibility/2006">
              <mc:Choice xmlns:v="urn:schemas-microsoft-com:vml" Requires="v">
                <p:oleObj spid="_x0000_s9397" r:id="rId19" imgW="203200" imgH="228600" progId="Equation.DSMT4">
                  <p:embed/>
                </p:oleObj>
              </mc:Choice>
              <mc:Fallback>
                <p:oleObj r:id="rId19" imgW="203200" imgH="228600" progId="Equation.DSMT4">
                  <p:embed/>
                  <p:pic>
                    <p:nvPicPr>
                      <p:cNvPr id="0" name="图片 33"/>
                      <p:cNvPicPr/>
                      <p:nvPr/>
                    </p:nvPicPr>
                    <p:blipFill>
                      <a:blip r:embed="rId20"/>
                      <a:stretch>
                        <a:fillRect/>
                      </a:stretch>
                    </p:blipFill>
                    <p:spPr>
                      <a:xfrm>
                        <a:off x="3815080" y="5588006"/>
                        <a:ext cx="421640" cy="481965"/>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9" name="Rectangle 3"/>
          <p:cNvSpPr/>
          <p:nvPr/>
        </p:nvSpPr>
        <p:spPr>
          <a:xfrm>
            <a:off x="356552" y="331790"/>
            <a:ext cx="2757486"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spcBef>
                <a:spcPts val="1000"/>
              </a:spcBef>
              <a:buClrTx/>
              <a:buSzTx/>
              <a:buFontTx/>
              <a:buNone/>
            </a:pPr>
            <a:r>
              <a:rPr lang="en-US" altLang="zh-CN" sz="3200" b="1" dirty="0">
                <a:solidFill>
                  <a:schemeClr val="tx1"/>
                </a:solidFill>
                <a:latin typeface="Arial" panose="020B0604020202020204" pitchFamily="34" charset="0"/>
                <a:ea typeface="宋体" panose="02010600030101010101" pitchFamily="2" charset="-122"/>
                <a:sym typeface="Constantia" panose="02030602050306030303" pitchFamily="18" charset="0"/>
              </a:rPr>
              <a:t> PACIAE </a:t>
            </a:r>
            <a:r>
              <a:rPr lang="en-US" altLang="zh-CN" sz="3200" b="1" dirty="0">
                <a:solidFill>
                  <a:schemeClr val="tx1"/>
                </a:solidFill>
                <a:latin typeface="+mj-ea"/>
                <a:ea typeface="+mj-ea"/>
                <a:sym typeface="Constantia" panose="02030602050306030303" pitchFamily="18" charset="0"/>
              </a:rPr>
              <a:t>模型</a:t>
            </a:r>
          </a:p>
        </p:txBody>
      </p:sp>
      <p:sp>
        <p:nvSpPr>
          <p:cNvPr id="13" name="文本框 12"/>
          <p:cNvSpPr txBox="1"/>
          <p:nvPr/>
        </p:nvSpPr>
        <p:spPr>
          <a:xfrm>
            <a:off x="3121029" y="440055"/>
            <a:ext cx="877163" cy="369332"/>
          </a:xfrm>
          <a:prstGeom prst="rect">
            <a:avLst/>
          </a:prstGeom>
          <a:noFill/>
        </p:spPr>
        <p:txBody>
          <a:bodyPr wrap="none" rtlCol="0" anchor="t">
            <a:spAutoFit/>
          </a:bodyPr>
          <a:lstStyle/>
          <a:p>
            <a:pPr>
              <a:buClrTx/>
              <a:buSzTx/>
              <a:buFontTx/>
            </a:pPr>
            <a:r>
              <a:rPr lang="zh-CN" altLang="en-US" b="1">
                <a:sym typeface="Constantia" panose="02030602050306030303" pitchFamily="18" charset="0"/>
              </a:rPr>
              <a:t>强子化</a:t>
            </a:r>
          </a:p>
        </p:txBody>
      </p:sp>
      <p:sp>
        <p:nvSpPr>
          <p:cNvPr id="2" name="文本框 1"/>
          <p:cNvSpPr txBox="1"/>
          <p:nvPr/>
        </p:nvSpPr>
        <p:spPr>
          <a:xfrm>
            <a:off x="579120" y="1138561"/>
            <a:ext cx="10260965" cy="829945"/>
          </a:xfrm>
          <a:prstGeom prst="rect">
            <a:avLst/>
          </a:prstGeom>
          <a:noFill/>
        </p:spPr>
        <p:txBody>
          <a:bodyPr wrap="square" rtlCol="0">
            <a:spAutoFit/>
          </a:bodyPr>
          <a:lstStyle/>
          <a:p>
            <a:r>
              <a:rPr lang="zh-CN" altLang="en-US" sz="2400"/>
              <a:t>弦碎裂模型对奇异夸克这样的重味夸克的产生有压低效应，这表现在各味夸克的产生概率比：</a:t>
            </a:r>
          </a:p>
        </p:txBody>
      </p:sp>
      <p:graphicFrame>
        <p:nvGraphicFramePr>
          <p:cNvPr id="3" name="对象 -2147482561"/>
          <p:cNvGraphicFramePr>
            <a:graphicFrameLocks noChangeAspect="1"/>
          </p:cNvGraphicFramePr>
          <p:nvPr/>
        </p:nvGraphicFramePr>
        <p:xfrm>
          <a:off x="4264027" y="2072640"/>
          <a:ext cx="3467100" cy="538480"/>
        </p:xfrm>
        <a:graphic>
          <a:graphicData uri="http://schemas.openxmlformats.org/presentationml/2006/ole">
            <mc:AlternateContent xmlns:mc="http://schemas.openxmlformats.org/markup-compatibility/2006">
              <mc:Choice xmlns:v="urn:schemas-microsoft-com:vml" Requires="v">
                <p:oleObj spid="_x0000_s10280" r:id="rId3" imgW="1536700" imgH="241300" progId="Equation.DSMT4">
                  <p:embed/>
                </p:oleObj>
              </mc:Choice>
              <mc:Fallback>
                <p:oleObj r:id="rId3" imgW="1536700" imgH="241300" progId="Equation.DSMT4">
                  <p:embed/>
                  <p:pic>
                    <p:nvPicPr>
                      <p:cNvPr id="0" name="图片 3075"/>
                      <p:cNvPicPr/>
                      <p:nvPr/>
                    </p:nvPicPr>
                    <p:blipFill>
                      <a:blip r:embed="rId4"/>
                      <a:stretch>
                        <a:fillRect/>
                      </a:stretch>
                    </p:blipFill>
                    <p:spPr>
                      <a:xfrm>
                        <a:off x="4264027" y="2072640"/>
                        <a:ext cx="3467100" cy="538480"/>
                      </a:xfrm>
                      <a:prstGeom prst="rect">
                        <a:avLst/>
                      </a:prstGeom>
                      <a:noFill/>
                      <a:ln w="38100">
                        <a:noFill/>
                        <a:miter/>
                      </a:ln>
                    </p:spPr>
                  </p:pic>
                </p:oleObj>
              </mc:Fallback>
            </mc:AlternateContent>
          </a:graphicData>
        </a:graphic>
      </p:graphicFrame>
      <p:sp>
        <p:nvSpPr>
          <p:cNvPr id="4" name="文本框 3"/>
          <p:cNvSpPr txBox="1"/>
          <p:nvPr/>
        </p:nvSpPr>
        <p:spPr>
          <a:xfrm>
            <a:off x="579120" y="2829560"/>
            <a:ext cx="10260965" cy="1198880"/>
          </a:xfrm>
          <a:prstGeom prst="rect">
            <a:avLst/>
          </a:prstGeom>
          <a:noFill/>
        </p:spPr>
        <p:txBody>
          <a:bodyPr wrap="square" rtlCol="0">
            <a:spAutoFit/>
          </a:bodyPr>
          <a:lstStyle/>
          <a:p>
            <a:r>
              <a:rPr lang="zh-CN" altLang="en-US" sz="2400"/>
              <a:t>上式中的     就是奇异夸克s的压低因子，其缺省值为0.3。而比粲夸克c更重的夸克一般不能通过弦碎裂机制产生。只能在硬散射和初末态部分子簇射的过程之中。</a:t>
            </a:r>
          </a:p>
        </p:txBody>
      </p:sp>
      <p:graphicFrame>
        <p:nvGraphicFramePr>
          <p:cNvPr id="5" name="对象 -2147482556"/>
          <p:cNvGraphicFramePr>
            <a:graphicFrameLocks noChangeAspect="1"/>
          </p:cNvGraphicFramePr>
          <p:nvPr/>
        </p:nvGraphicFramePr>
        <p:xfrm>
          <a:off x="1912624" y="2811780"/>
          <a:ext cx="362585" cy="511810"/>
        </p:xfrm>
        <a:graphic>
          <a:graphicData uri="http://schemas.openxmlformats.org/presentationml/2006/ole">
            <mc:AlternateContent xmlns:mc="http://schemas.openxmlformats.org/markup-compatibility/2006">
              <mc:Choice xmlns:v="urn:schemas-microsoft-com:vml" Requires="v">
                <p:oleObj spid="_x0000_s10281" r:id="rId5" imgW="165100" imgH="228600" progId="Equation.DSMT4">
                  <p:embed/>
                </p:oleObj>
              </mc:Choice>
              <mc:Fallback>
                <p:oleObj r:id="rId5" imgW="165100" imgH="228600" progId="Equation.DSMT4">
                  <p:embed/>
                  <p:pic>
                    <p:nvPicPr>
                      <p:cNvPr id="0" name="图片 3"/>
                      <p:cNvPicPr/>
                      <p:nvPr/>
                    </p:nvPicPr>
                    <p:blipFill>
                      <a:blip r:embed="rId6"/>
                      <a:stretch>
                        <a:fillRect/>
                      </a:stretch>
                    </p:blipFill>
                    <p:spPr>
                      <a:xfrm>
                        <a:off x="1912624" y="2811780"/>
                        <a:ext cx="362585" cy="511810"/>
                      </a:xfrm>
                      <a:prstGeom prst="rect">
                        <a:avLst/>
                      </a:prstGeom>
                      <a:noFill/>
                      <a:ln w="38100">
                        <a:noFill/>
                        <a:miter/>
                      </a:ln>
                    </p:spPr>
                  </p:pic>
                </p:oleObj>
              </mc:Fallback>
            </mc:AlternateContent>
          </a:graphicData>
        </a:graphic>
      </p:graphicFrame>
      <p:sp>
        <p:nvSpPr>
          <p:cNvPr id="37891" name="文本框 2"/>
          <p:cNvSpPr txBox="1"/>
          <p:nvPr/>
        </p:nvSpPr>
        <p:spPr>
          <a:xfrm>
            <a:off x="579120" y="4647571"/>
            <a:ext cx="10260965" cy="829945"/>
          </a:xfrm>
          <a:prstGeom prst="rect">
            <a:avLst/>
          </a:prstGeom>
          <a:noFill/>
          <a:ln w="9525">
            <a:noFill/>
          </a:ln>
        </p:spPr>
        <p:txBody>
          <a:bodyPr wrap="square">
            <a:spAutoFit/>
          </a:bodyPr>
          <a:lstStyle/>
          <a:p>
            <a:r>
              <a:rPr lang="zh-CN" altLang="en-US" sz="2400"/>
              <a:t>增大有效弦张量进而减少奇异夸克压低，此机制中假设有效弦张量随胶子的数目和硬度的增大而增大</a:t>
            </a:r>
          </a:p>
        </p:txBody>
      </p:sp>
      <p:pic>
        <p:nvPicPr>
          <p:cNvPr id="10" name="图片 9"/>
          <p:cNvPicPr>
            <a:picLocks noChangeAspect="1"/>
          </p:cNvPicPr>
          <p:nvPr/>
        </p:nvPicPr>
        <p:blipFill>
          <a:blip r:embed="rId7">
            <a:clrChange>
              <a:clrFrom>
                <a:srgbClr val="FEFEFE">
                  <a:alpha val="100000"/>
                </a:srgbClr>
              </a:clrFrom>
              <a:clrTo>
                <a:srgbClr val="FEFEFE">
                  <a:alpha val="100000"/>
                  <a:alpha val="0"/>
                </a:srgbClr>
              </a:clrTo>
            </a:clrChange>
          </a:blip>
          <a:stretch>
            <a:fillRect/>
          </a:stretch>
        </p:blipFill>
        <p:spPr>
          <a:xfrm>
            <a:off x="8991600" y="0"/>
            <a:ext cx="3200400" cy="86868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9938" name="灯片编号占位符 5"/>
          <p:cNvSpPr txBox="1">
            <a:spLocks noGrp="1"/>
          </p:cNvSpPr>
          <p:nvPr/>
        </p:nvSpPr>
        <p:spPr>
          <a:xfrm>
            <a:off x="8472488" y="6450019"/>
            <a:ext cx="2133600" cy="365125"/>
          </a:xfrm>
          <a:prstGeom prst="rect">
            <a:avLst/>
          </a:prstGeom>
          <a:noFill/>
          <a:ln w="9525">
            <a:noFill/>
          </a:ln>
        </p:spPr>
        <p:txBody>
          <a:bodyPr anchor="ct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indent="0" algn="r" defTabSz="457200" eaLnBrk="1" hangingPunct="1">
              <a:spcBef>
                <a:spcPct val="0"/>
              </a:spcBef>
              <a:buClrTx/>
              <a:buFontTx/>
              <a:buNone/>
            </a:pPr>
            <a:fld id="{9A0DB2DC-4C9A-4742-B13C-FB6460FD3503}" type="slidenum">
              <a:rPr lang="zh-CN" altLang="en-US" sz="2400" dirty="0">
                <a:solidFill>
                  <a:schemeClr val="tx1"/>
                </a:solidFill>
                <a:latin typeface="宋体" panose="02010600030101010101" pitchFamily="2" charset="-122"/>
                <a:ea typeface="宋体" panose="02010600030101010101" pitchFamily="2" charset="-122"/>
                <a:sym typeface="Constantia" panose="02030602050306030303" pitchFamily="18" charset="0"/>
              </a:rPr>
              <a:t>19</a:t>
            </a:fld>
            <a:endParaRPr lang="zh-CN" altLang="en-US" sz="2400" dirty="0">
              <a:solidFill>
                <a:schemeClr val="tx1"/>
              </a:solidFill>
              <a:latin typeface="宋体" panose="02010600030101010101" pitchFamily="2" charset="-122"/>
              <a:ea typeface="宋体" panose="02010600030101010101" pitchFamily="2" charset="-122"/>
              <a:sym typeface="Constantia" panose="02030602050306030303" pitchFamily="18" charset="0"/>
            </a:endParaRPr>
          </a:p>
        </p:txBody>
      </p:sp>
      <p:sp>
        <p:nvSpPr>
          <p:cNvPr id="39940" name="文本框 2"/>
          <p:cNvSpPr txBox="1"/>
          <p:nvPr/>
        </p:nvSpPr>
        <p:spPr>
          <a:xfrm>
            <a:off x="596268" y="929642"/>
            <a:ext cx="4185761" cy="461665"/>
          </a:xfrm>
          <a:prstGeom prst="rect">
            <a:avLst/>
          </a:prstGeom>
          <a:noFill/>
          <a:ln w="9525">
            <a:noFill/>
          </a:ln>
        </p:spPr>
        <p:txBody>
          <a:bodyPr wrap="none">
            <a:spAutoFit/>
          </a:bodyPr>
          <a:lstStyle/>
          <a:p>
            <a:r>
              <a:rPr lang="zh-CN" altLang="en-US" sz="2400"/>
              <a:t>（Ⅰ）建立强子碰撞时间列表</a:t>
            </a:r>
            <a:endParaRPr lang="zh-CN" altLang="en-US" sz="2400" dirty="0">
              <a:latin typeface="Gill Sans MT" panose="020B0502020104020203" pitchFamily="34" charset="0"/>
              <a:ea typeface="华文中宋" panose="02010600040101010101" pitchFamily="2" charset="-122"/>
            </a:endParaRPr>
          </a:p>
        </p:txBody>
      </p:sp>
      <p:sp>
        <p:nvSpPr>
          <p:cNvPr id="39942" name="文本框 2"/>
          <p:cNvSpPr txBox="1"/>
          <p:nvPr/>
        </p:nvSpPr>
        <p:spPr>
          <a:xfrm>
            <a:off x="596265" y="2211708"/>
            <a:ext cx="2924811" cy="584775"/>
          </a:xfrm>
          <a:prstGeom prst="rect">
            <a:avLst/>
          </a:prstGeom>
          <a:noFill/>
          <a:ln w="9525">
            <a:noFill/>
          </a:ln>
        </p:spPr>
        <p:txBody>
          <a:bodyPr wrap="square">
            <a:spAutoFit/>
          </a:bodyPr>
          <a:lstStyle/>
          <a:p>
            <a:pPr algn="l">
              <a:buClrTx/>
              <a:buSzTx/>
              <a:buFontTx/>
            </a:pPr>
            <a:r>
              <a:rPr lang="zh-CN" altLang="en-US" sz="3200"/>
              <a:t>模型中假设：</a:t>
            </a:r>
          </a:p>
        </p:txBody>
      </p:sp>
      <p:sp>
        <p:nvSpPr>
          <p:cNvPr id="39943" name="文本框 4"/>
          <p:cNvSpPr txBox="1"/>
          <p:nvPr/>
        </p:nvSpPr>
        <p:spPr>
          <a:xfrm>
            <a:off x="534988" y="2888939"/>
            <a:ext cx="3377848" cy="461665"/>
          </a:xfrm>
          <a:prstGeom prst="rect">
            <a:avLst/>
          </a:prstGeom>
          <a:noFill/>
          <a:ln w="9525">
            <a:noFill/>
          </a:ln>
        </p:spPr>
        <p:txBody>
          <a:bodyPr wrap="none">
            <a:spAutoFit/>
          </a:bodyPr>
          <a:lstStyle/>
          <a:p>
            <a:r>
              <a:rPr lang="en-US" altLang="zh-CN" sz="2400" dirty="0">
                <a:latin typeface="+mn-ea"/>
                <a:cs typeface="+mn-ea"/>
              </a:rPr>
              <a:t>RHIC</a:t>
            </a:r>
            <a:r>
              <a:rPr lang="zh-CN" altLang="en-US" sz="2400" dirty="0">
                <a:latin typeface="+mn-ea"/>
                <a:cs typeface="+mn-ea"/>
              </a:rPr>
              <a:t>能区的总截面为：</a:t>
            </a:r>
          </a:p>
        </p:txBody>
      </p:sp>
      <p:sp>
        <p:nvSpPr>
          <p:cNvPr id="39945" name="文本框 6"/>
          <p:cNvSpPr txBox="1"/>
          <p:nvPr/>
        </p:nvSpPr>
        <p:spPr>
          <a:xfrm>
            <a:off x="596264" y="3620459"/>
            <a:ext cx="2018501" cy="461665"/>
          </a:xfrm>
          <a:prstGeom prst="rect">
            <a:avLst/>
          </a:prstGeom>
          <a:noFill/>
          <a:ln w="9525">
            <a:noFill/>
          </a:ln>
        </p:spPr>
        <p:txBody>
          <a:bodyPr wrap="none">
            <a:spAutoFit/>
          </a:bodyPr>
          <a:lstStyle/>
          <a:p>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LHC</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能区为：</a:t>
            </a:r>
          </a:p>
        </p:txBody>
      </p:sp>
      <p:sp>
        <p:nvSpPr>
          <p:cNvPr id="39947" name="文本框 7"/>
          <p:cNvSpPr txBox="1"/>
          <p:nvPr/>
        </p:nvSpPr>
        <p:spPr>
          <a:xfrm>
            <a:off x="535306" y="4351661"/>
            <a:ext cx="4828540" cy="461665"/>
          </a:xfrm>
          <a:prstGeom prst="rect">
            <a:avLst/>
          </a:prstGeom>
          <a:noFill/>
          <a:ln w="9525">
            <a:noFill/>
          </a:ln>
        </p:spPr>
        <p:txBody>
          <a:bodyPr wrap="square">
            <a:spAutoFit/>
          </a:bodyPr>
          <a:lstStyle/>
          <a:p>
            <a:pPr algn="l">
              <a:buClrTx/>
              <a:buSzTx/>
              <a:buFontTx/>
            </a:pPr>
            <a:r>
              <a:rPr lang="zh-CN" altLang="en-US" sz="2400"/>
              <a:t>非弹性截面与总截面的比为：0.85</a:t>
            </a:r>
          </a:p>
        </p:txBody>
      </p:sp>
      <p:sp>
        <p:nvSpPr>
          <p:cNvPr id="9" name="Rectangle 3"/>
          <p:cNvSpPr/>
          <p:nvPr/>
        </p:nvSpPr>
        <p:spPr>
          <a:xfrm>
            <a:off x="356552" y="331790"/>
            <a:ext cx="2757486"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spcBef>
                <a:spcPts val="1000"/>
              </a:spcBef>
              <a:buClrTx/>
              <a:buSzTx/>
              <a:buFontTx/>
              <a:buNone/>
            </a:pPr>
            <a:r>
              <a:rPr lang="en-US" altLang="zh-CN" sz="3200" b="1" dirty="0">
                <a:solidFill>
                  <a:schemeClr val="tx1"/>
                </a:solidFill>
                <a:latin typeface="Arial" panose="020B0604020202020204" pitchFamily="34" charset="0"/>
                <a:ea typeface="宋体" panose="02010600030101010101" pitchFamily="2" charset="-122"/>
                <a:sym typeface="Constantia" panose="02030602050306030303" pitchFamily="18" charset="0"/>
              </a:rPr>
              <a:t> PACIAE </a:t>
            </a:r>
            <a:r>
              <a:rPr lang="en-US" altLang="zh-CN" sz="3200" b="1" dirty="0">
                <a:solidFill>
                  <a:schemeClr val="tx1"/>
                </a:solidFill>
                <a:latin typeface="+mj-ea"/>
                <a:ea typeface="+mj-ea"/>
                <a:sym typeface="Constantia" panose="02030602050306030303" pitchFamily="18" charset="0"/>
              </a:rPr>
              <a:t>模型</a:t>
            </a:r>
          </a:p>
        </p:txBody>
      </p:sp>
      <p:sp>
        <p:nvSpPr>
          <p:cNvPr id="13" name="文本框 12"/>
          <p:cNvSpPr txBox="1"/>
          <p:nvPr/>
        </p:nvSpPr>
        <p:spPr>
          <a:xfrm>
            <a:off x="3121025" y="440055"/>
            <a:ext cx="1338828" cy="369332"/>
          </a:xfrm>
          <a:prstGeom prst="rect">
            <a:avLst/>
          </a:prstGeom>
          <a:noFill/>
        </p:spPr>
        <p:txBody>
          <a:bodyPr wrap="none" rtlCol="0" anchor="t">
            <a:spAutoFit/>
          </a:bodyPr>
          <a:lstStyle/>
          <a:p>
            <a:pPr algn="l">
              <a:buClrTx/>
              <a:buSzTx/>
              <a:buFontTx/>
            </a:pPr>
            <a:r>
              <a:rPr lang="zh-CN" altLang="en-US" b="1">
                <a:sym typeface="Constantia" panose="02030602050306030303" pitchFamily="18" charset="0"/>
              </a:rPr>
              <a:t>强子再散射</a:t>
            </a:r>
            <a:endParaRPr lang="zh-CN" altLang="en-US" b="1"/>
          </a:p>
        </p:txBody>
      </p:sp>
      <p:pic>
        <p:nvPicPr>
          <p:cNvPr id="10" name="图片 9"/>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graphicFrame>
        <p:nvGraphicFramePr>
          <p:cNvPr id="4" name="对象 3">
            <a:hlinkClick r:id="" action="ppaction://ole?verb=0"/>
          </p:cNvPr>
          <p:cNvGraphicFramePr>
            <a:graphicFrameLocks noChangeAspect="1"/>
          </p:cNvGraphicFramePr>
          <p:nvPr/>
        </p:nvGraphicFramePr>
        <p:xfrm>
          <a:off x="2381885" y="4812030"/>
          <a:ext cx="3410291" cy="1886400"/>
        </p:xfrm>
        <a:graphic>
          <a:graphicData uri="http://schemas.openxmlformats.org/presentationml/2006/ole">
            <mc:AlternateContent xmlns:mc="http://schemas.openxmlformats.org/markup-compatibility/2006">
              <mc:Choice xmlns:v="urn:schemas-microsoft-com:vml" Requires="v">
                <p:oleObj spid="_x0000_s11323" r:id="rId4" imgW="1790700" imgH="990600" progId="Equation.KSEE3">
                  <p:embed/>
                </p:oleObj>
              </mc:Choice>
              <mc:Fallback>
                <p:oleObj r:id="rId4" imgW="1790700" imgH="990600" progId="Equation.KSEE3">
                  <p:embed/>
                  <p:pic>
                    <p:nvPicPr>
                      <p:cNvPr id="0" name="图片 2049"/>
                      <p:cNvPicPr/>
                      <p:nvPr/>
                    </p:nvPicPr>
                    <p:blipFill>
                      <a:blip r:embed="rId5"/>
                      <a:stretch>
                        <a:fillRect/>
                      </a:stretch>
                    </p:blipFill>
                    <p:spPr>
                      <a:xfrm>
                        <a:off x="2381885" y="4812030"/>
                        <a:ext cx="3410291" cy="1886400"/>
                      </a:xfrm>
                      <a:prstGeom prst="rect">
                        <a:avLst/>
                      </a:prstGeom>
                    </p:spPr>
                  </p:pic>
                </p:oleObj>
              </mc:Fallback>
            </mc:AlternateContent>
          </a:graphicData>
        </a:graphic>
      </p:graphicFrame>
      <p:graphicFrame>
        <p:nvGraphicFramePr>
          <p:cNvPr id="5" name="对象 4">
            <a:hlinkClick r:id="" action="ppaction://ole?verb=0"/>
          </p:cNvPr>
          <p:cNvGraphicFramePr>
            <a:graphicFrameLocks noChangeAspect="1"/>
          </p:cNvGraphicFramePr>
          <p:nvPr/>
        </p:nvGraphicFramePr>
        <p:xfrm>
          <a:off x="3884212" y="2877723"/>
          <a:ext cx="1589405" cy="471805"/>
        </p:xfrm>
        <a:graphic>
          <a:graphicData uri="http://schemas.openxmlformats.org/presentationml/2006/ole">
            <mc:AlternateContent xmlns:mc="http://schemas.openxmlformats.org/markup-compatibility/2006">
              <mc:Choice xmlns:v="urn:schemas-microsoft-com:vml" Requires="v">
                <p:oleObj spid="_x0000_s11324" r:id="rId6" imgW="812800" imgH="241300" progId="Equation.KSEE3">
                  <p:embed/>
                </p:oleObj>
              </mc:Choice>
              <mc:Fallback>
                <p:oleObj r:id="rId6" imgW="812800" imgH="241300" progId="Equation.KSEE3">
                  <p:embed/>
                  <p:pic>
                    <p:nvPicPr>
                      <p:cNvPr id="0" name="图片 2050"/>
                      <p:cNvPicPr/>
                      <p:nvPr/>
                    </p:nvPicPr>
                    <p:blipFill>
                      <a:blip r:embed="rId7"/>
                      <a:stretch>
                        <a:fillRect/>
                      </a:stretch>
                    </p:blipFill>
                    <p:spPr>
                      <a:xfrm>
                        <a:off x="3884212" y="2877723"/>
                        <a:ext cx="1589405" cy="471805"/>
                      </a:xfrm>
                      <a:prstGeom prst="rect">
                        <a:avLst/>
                      </a:prstGeom>
                    </p:spPr>
                  </p:pic>
                </p:oleObj>
              </mc:Fallback>
            </mc:AlternateContent>
          </a:graphicData>
        </a:graphic>
      </p:graphicFrame>
      <p:graphicFrame>
        <p:nvGraphicFramePr>
          <p:cNvPr id="7" name="对象 6">
            <a:hlinkClick r:id="" action="ppaction://ole?verb=0"/>
          </p:cNvPr>
          <p:cNvGraphicFramePr>
            <a:graphicFrameLocks noChangeAspect="1"/>
          </p:cNvGraphicFramePr>
          <p:nvPr/>
        </p:nvGraphicFramePr>
        <p:xfrm>
          <a:off x="2593975" y="3620770"/>
          <a:ext cx="1554480" cy="469900"/>
        </p:xfrm>
        <a:graphic>
          <a:graphicData uri="http://schemas.openxmlformats.org/presentationml/2006/ole">
            <mc:AlternateContent xmlns:mc="http://schemas.openxmlformats.org/markup-compatibility/2006">
              <mc:Choice xmlns:v="urn:schemas-microsoft-com:vml" Requires="v">
                <p:oleObj spid="_x0000_s11325" r:id="rId8" imgW="800100" imgH="241300" progId="Equation.KSEE3">
                  <p:embed/>
                </p:oleObj>
              </mc:Choice>
              <mc:Fallback>
                <p:oleObj r:id="rId8" imgW="800100" imgH="241300" progId="Equation.KSEE3">
                  <p:embed/>
                  <p:pic>
                    <p:nvPicPr>
                      <p:cNvPr id="0" name="图片 2051"/>
                      <p:cNvPicPr/>
                      <p:nvPr/>
                    </p:nvPicPr>
                    <p:blipFill>
                      <a:blip r:embed="rId9"/>
                      <a:stretch>
                        <a:fillRect/>
                      </a:stretch>
                    </p:blipFill>
                    <p:spPr>
                      <a:xfrm>
                        <a:off x="2593975" y="3620770"/>
                        <a:ext cx="1554480" cy="469900"/>
                      </a:xfrm>
                      <a:prstGeom prst="rect">
                        <a:avLst/>
                      </a:prstGeom>
                    </p:spPr>
                  </p:pic>
                </p:oleObj>
              </mc:Fallback>
            </mc:AlternateContent>
          </a:graphicData>
        </a:graphic>
      </p:graphicFrame>
      <p:sp>
        <p:nvSpPr>
          <p:cNvPr id="8" name="文本框 7"/>
          <p:cNvSpPr txBox="1"/>
          <p:nvPr/>
        </p:nvSpPr>
        <p:spPr>
          <a:xfrm>
            <a:off x="596267" y="1616078"/>
            <a:ext cx="10475945" cy="461665"/>
          </a:xfrm>
          <a:prstGeom prst="rect">
            <a:avLst/>
          </a:prstGeom>
          <a:noFill/>
          <a:ln w="9525">
            <a:noFill/>
          </a:ln>
        </p:spPr>
        <p:txBody>
          <a:bodyPr wrap="none" rtlCol="0">
            <a:spAutoFit/>
          </a:bodyPr>
          <a:lstStyle/>
          <a:p>
            <a:pPr lvl="0" algn="l">
              <a:buClrTx/>
              <a:buSzTx/>
              <a:buFontTx/>
            </a:pPr>
            <a:r>
              <a:rPr lang="zh-CN" altLang="en-US" sz="2400">
                <a:sym typeface="+mn-ea"/>
              </a:rPr>
              <a:t>（Ⅱ）用同位旋平均参数化的强子-强子碰撞截面，执行强子2➡2的碰撞过程</a:t>
            </a:r>
          </a:p>
        </p:txBody>
      </p:sp>
      <p:sp>
        <p:nvSpPr>
          <p:cNvPr id="11" name="文本框 10"/>
          <p:cNvSpPr txBox="1"/>
          <p:nvPr/>
        </p:nvSpPr>
        <p:spPr>
          <a:xfrm>
            <a:off x="596267" y="5525141"/>
            <a:ext cx="1785620" cy="461665"/>
          </a:xfrm>
          <a:prstGeom prst="rect">
            <a:avLst/>
          </a:prstGeom>
          <a:noFill/>
        </p:spPr>
        <p:txBody>
          <a:bodyPr wrap="square" rtlCol="0">
            <a:spAutoFit/>
          </a:bodyPr>
          <a:lstStyle/>
          <a:p>
            <a:r>
              <a:rPr lang="zh-CN" altLang="en-US" sz="2400"/>
              <a:t>最后假设</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240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9524" y="2705725"/>
            <a:ext cx="5472952" cy="1446550"/>
          </a:xfrm>
          <a:prstGeom prst="rect">
            <a:avLst/>
          </a:prstGeom>
          <a:noFill/>
        </p:spPr>
        <p:txBody>
          <a:bodyPr wrap="square" rtlCol="0">
            <a:spAutoFit/>
          </a:bodyPr>
          <a:lstStyle/>
          <a:p>
            <a:r>
              <a:rPr lang="zh-CN" altLang="en-US" sz="8800" dirty="0" smtClean="0"/>
              <a:t>理论介绍</a:t>
            </a:r>
            <a:endParaRPr lang="zh-CN" altLang="en-US" sz="8800" dirty="0"/>
          </a:p>
        </p:txBody>
      </p:sp>
    </p:spTree>
    <p:extLst>
      <p:ext uri="{BB962C8B-B14F-4D97-AF65-F5344CB8AC3E}">
        <p14:creationId xmlns:p14="http://schemas.microsoft.com/office/powerpoint/2010/main" val="19460151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9940" name="文本框 2"/>
          <p:cNvSpPr txBox="1"/>
          <p:nvPr/>
        </p:nvSpPr>
        <p:spPr>
          <a:xfrm>
            <a:off x="413388" y="1028069"/>
            <a:ext cx="11778615" cy="461665"/>
          </a:xfrm>
          <a:prstGeom prst="rect">
            <a:avLst/>
          </a:prstGeom>
          <a:noFill/>
          <a:ln w="9525">
            <a:noFill/>
          </a:ln>
        </p:spPr>
        <p:txBody>
          <a:bodyPr wrap="square">
            <a:spAutoFit/>
          </a:bodyPr>
          <a:lstStyle/>
          <a:p>
            <a:pPr algn="l"/>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强子</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强子碰撞的非弹性道数目太多，</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sym typeface="+mn-ea"/>
              </a:rPr>
              <a:t>PACIAE</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模型仅考虑如下非弹性道：</a:t>
            </a:r>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Rectangle 3"/>
          <p:cNvSpPr/>
          <p:nvPr/>
        </p:nvSpPr>
        <p:spPr>
          <a:xfrm>
            <a:off x="356552" y="331790"/>
            <a:ext cx="2757486"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spcBef>
                <a:spcPts val="1000"/>
              </a:spcBef>
              <a:buClrTx/>
              <a:buSzTx/>
              <a:buFontTx/>
              <a:buNone/>
            </a:pPr>
            <a:r>
              <a:rPr lang="en-US" altLang="zh-CN" sz="3200" b="1" dirty="0">
                <a:solidFill>
                  <a:schemeClr val="tx1"/>
                </a:solidFill>
                <a:latin typeface="Arial" panose="020B0604020202020204" pitchFamily="34" charset="0"/>
                <a:ea typeface="宋体" panose="02010600030101010101" pitchFamily="2" charset="-122"/>
                <a:sym typeface="Constantia" panose="02030602050306030303" pitchFamily="18" charset="0"/>
              </a:rPr>
              <a:t> PACIAE </a:t>
            </a:r>
            <a:r>
              <a:rPr lang="en-US" altLang="zh-CN" sz="3200" b="1" dirty="0">
                <a:solidFill>
                  <a:schemeClr val="tx1"/>
                </a:solidFill>
                <a:latin typeface="+mj-ea"/>
                <a:ea typeface="+mj-ea"/>
                <a:sym typeface="Constantia" panose="02030602050306030303" pitchFamily="18" charset="0"/>
              </a:rPr>
              <a:t>模型</a:t>
            </a:r>
          </a:p>
        </p:txBody>
      </p:sp>
      <p:sp>
        <p:nvSpPr>
          <p:cNvPr id="13" name="文本框 12"/>
          <p:cNvSpPr txBox="1"/>
          <p:nvPr/>
        </p:nvSpPr>
        <p:spPr>
          <a:xfrm>
            <a:off x="3121025" y="440055"/>
            <a:ext cx="1338828" cy="369332"/>
          </a:xfrm>
          <a:prstGeom prst="rect">
            <a:avLst/>
          </a:prstGeom>
          <a:noFill/>
        </p:spPr>
        <p:txBody>
          <a:bodyPr wrap="none" rtlCol="0" anchor="t">
            <a:spAutoFit/>
          </a:bodyPr>
          <a:lstStyle/>
          <a:p>
            <a:pPr algn="l">
              <a:buClrTx/>
              <a:buSzTx/>
              <a:buFontTx/>
            </a:pPr>
            <a:r>
              <a:rPr lang="zh-CN" altLang="en-US" b="1">
                <a:sym typeface="Constantia" panose="02030602050306030303" pitchFamily="18" charset="0"/>
              </a:rPr>
              <a:t>强子再散射</a:t>
            </a:r>
            <a:endParaRPr lang="zh-CN" altLang="en-US" b="1"/>
          </a:p>
        </p:txBody>
      </p:sp>
      <p:pic>
        <p:nvPicPr>
          <p:cNvPr id="10" name="图片 9"/>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pic>
        <p:nvPicPr>
          <p:cNvPr id="40962" name="图片 8"/>
          <p:cNvPicPr>
            <a:picLocks noChangeAspect="1"/>
          </p:cNvPicPr>
          <p:nvPr/>
        </p:nvPicPr>
        <p:blipFill>
          <a:blip r:embed="rId3"/>
          <a:stretch>
            <a:fillRect/>
          </a:stretch>
        </p:blipFill>
        <p:spPr>
          <a:xfrm>
            <a:off x="506096" y="1647825"/>
            <a:ext cx="6364605" cy="4955540"/>
          </a:xfrm>
          <a:prstGeom prst="rect">
            <a:avLst/>
          </a:prstGeom>
          <a:noFill/>
          <a:ln w="9525">
            <a:noFill/>
          </a:ln>
        </p:spPr>
      </p:pic>
      <p:sp>
        <p:nvSpPr>
          <p:cNvPr id="4" name="文本框 3"/>
          <p:cNvSpPr txBox="1"/>
          <p:nvPr/>
        </p:nvSpPr>
        <p:spPr>
          <a:xfrm>
            <a:off x="8128003" y="3648716"/>
            <a:ext cx="2861311" cy="830997"/>
          </a:xfrm>
          <a:prstGeom prst="rect">
            <a:avLst/>
          </a:prstGeom>
          <a:noFill/>
        </p:spPr>
        <p:txBody>
          <a:bodyPr wrap="square" rtlCol="0">
            <a:spAutoFit/>
          </a:bodyPr>
          <a:lstStyle/>
          <a:p>
            <a:r>
              <a:rPr lang="zh-CN" altLang="en-US" sz="2400">
                <a:latin typeface="微软雅黑" panose="020B0503020204020204" pitchFamily="34" charset="-122"/>
                <a:ea typeface="微软雅黑" panose="020B0503020204020204" pitchFamily="34" charset="-122"/>
              </a:rPr>
              <a:t>由各道的相对概率随机抽样决定</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9" name="Rectangle 3"/>
          <p:cNvSpPr/>
          <p:nvPr/>
        </p:nvSpPr>
        <p:spPr>
          <a:xfrm>
            <a:off x="356553" y="331790"/>
            <a:ext cx="3506088"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spcBef>
                <a:spcPts val="1000"/>
              </a:spcBef>
              <a:buClrTx/>
              <a:buSzTx/>
              <a:buFontTx/>
              <a:buNone/>
            </a:pPr>
            <a:r>
              <a:rPr lang="en-US" altLang="zh-CN" sz="3200" b="1" dirty="0">
                <a:latin typeface="Arial" panose="020B0604020202020204" pitchFamily="34" charset="0"/>
                <a:ea typeface="宋体" panose="02010600030101010101" pitchFamily="2" charset="-122"/>
                <a:sym typeface="Constantia" panose="02030602050306030303" pitchFamily="18" charset="0"/>
              </a:rPr>
              <a:t>PACIAE2.2</a:t>
            </a:r>
            <a:r>
              <a:rPr lang="zh-CN" altLang="en-US" sz="3200" b="1">
                <a:sym typeface="+mn-ea"/>
              </a:rPr>
              <a:t>程序包</a:t>
            </a:r>
            <a:endParaRPr lang="en-US" altLang="zh-CN" sz="3200" b="1" dirty="0">
              <a:solidFill>
                <a:schemeClr val="tx1"/>
              </a:solidFill>
              <a:latin typeface="+mj-ea"/>
              <a:ea typeface="+mj-ea"/>
              <a:sym typeface="Constantia" panose="02030602050306030303" pitchFamily="18" charset="0"/>
            </a:endParaRPr>
          </a:p>
        </p:txBody>
      </p:sp>
      <p:sp>
        <p:nvSpPr>
          <p:cNvPr id="2" name="文本框 1"/>
          <p:cNvSpPr txBox="1"/>
          <p:nvPr/>
        </p:nvSpPr>
        <p:spPr>
          <a:xfrm>
            <a:off x="356553" y="1257306"/>
            <a:ext cx="11514744" cy="830997"/>
          </a:xfrm>
          <a:prstGeom prst="rect">
            <a:avLst/>
          </a:prstGeom>
          <a:noFill/>
        </p:spPr>
        <p:txBody>
          <a:bodyPr wrap="square" rtlCol="0">
            <a:spAutoFit/>
          </a:bodyPr>
          <a:lstStyle/>
          <a:p>
            <a:r>
              <a:rPr lang="en-US" sz="2400" dirty="0">
                <a:latin typeface="+mn-ea"/>
                <a:sym typeface="+mn-ea"/>
              </a:rPr>
              <a:t>1</a:t>
            </a:r>
            <a:r>
              <a:rPr lang="zh-CN" altLang="en-US" sz="2400" dirty="0">
                <a:latin typeface="+mn-ea"/>
                <a:sym typeface="+mn-ea"/>
              </a:rPr>
              <a:t>、</a:t>
            </a:r>
            <a:r>
              <a:rPr lang="en-US" sz="2400" dirty="0">
                <a:latin typeface="+mn-ea"/>
                <a:sym typeface="+mn-ea"/>
              </a:rPr>
              <a:t> PACIAE2.2</a:t>
            </a:r>
            <a:r>
              <a:rPr lang="zh-CN" sz="2400" dirty="0">
                <a:latin typeface="+mn-ea"/>
                <a:sym typeface="+mn-ea"/>
              </a:rPr>
              <a:t>有</a:t>
            </a:r>
            <a:r>
              <a:rPr lang="en-US" sz="2400" dirty="0">
                <a:latin typeface="+mn-ea"/>
                <a:sym typeface="+mn-ea"/>
              </a:rPr>
              <a:t>3</a:t>
            </a:r>
            <a:r>
              <a:rPr lang="zh-CN" sz="2400" dirty="0">
                <a:latin typeface="+mn-ea"/>
                <a:sym typeface="+mn-ea"/>
              </a:rPr>
              <a:t>个程序包，其中，</a:t>
            </a:r>
            <a:r>
              <a:rPr lang="en-US" sz="2400" dirty="0">
                <a:latin typeface="+mn-ea"/>
                <a:sym typeface="+mn-ea"/>
              </a:rPr>
              <a:t>PACIAE2.2a</a:t>
            </a:r>
            <a:r>
              <a:rPr lang="zh-CN" sz="2400" dirty="0">
                <a:latin typeface="+mn-ea"/>
                <a:sym typeface="+mn-ea"/>
              </a:rPr>
              <a:t>用于描述高能基本粒子碰撞，如</a:t>
            </a:r>
            <a:r>
              <a:rPr lang="en-US" sz="2400" dirty="0">
                <a:latin typeface="+mn-ea"/>
                <a:sym typeface="+mn-ea"/>
              </a:rPr>
              <a:t>pp</a:t>
            </a:r>
            <a:r>
              <a:rPr lang="zh-CN" sz="2400" dirty="0">
                <a:latin typeface="+mn-ea"/>
                <a:sym typeface="+mn-ea"/>
              </a:rPr>
              <a:t>碰撞，而</a:t>
            </a:r>
            <a:r>
              <a:rPr lang="en-US" sz="2400" dirty="0">
                <a:latin typeface="+mn-ea"/>
                <a:sym typeface="+mn-ea"/>
              </a:rPr>
              <a:t>PACIAE2.2b</a:t>
            </a:r>
            <a:r>
              <a:rPr lang="zh-CN" sz="2400" dirty="0">
                <a:latin typeface="+mn-ea"/>
                <a:sym typeface="+mn-ea"/>
              </a:rPr>
              <a:t>和</a:t>
            </a:r>
            <a:r>
              <a:rPr lang="en-US" sz="2400" dirty="0">
                <a:latin typeface="+mn-ea"/>
                <a:sym typeface="+mn-ea"/>
              </a:rPr>
              <a:t>PACIAE2.2c</a:t>
            </a:r>
            <a:r>
              <a:rPr lang="zh-CN" sz="2400" dirty="0">
                <a:latin typeface="+mn-ea"/>
                <a:sym typeface="+mn-ea"/>
              </a:rPr>
              <a:t>用于描述高能质子</a:t>
            </a:r>
            <a:r>
              <a:rPr lang="en-US" sz="2400" dirty="0">
                <a:latin typeface="+mn-ea"/>
                <a:sym typeface="+mn-ea"/>
              </a:rPr>
              <a:t>-</a:t>
            </a:r>
            <a:r>
              <a:rPr lang="zh-CN" sz="2400" dirty="0">
                <a:latin typeface="+mn-ea"/>
                <a:sym typeface="+mn-ea"/>
              </a:rPr>
              <a:t>核碰撞与核</a:t>
            </a:r>
            <a:r>
              <a:rPr lang="en-US" sz="2400" dirty="0">
                <a:latin typeface="+mn-ea"/>
                <a:sym typeface="+mn-ea"/>
              </a:rPr>
              <a:t>-</a:t>
            </a:r>
            <a:r>
              <a:rPr lang="zh-CN" sz="2400" dirty="0">
                <a:latin typeface="+mn-ea"/>
                <a:sym typeface="+mn-ea"/>
              </a:rPr>
              <a:t>核碰撞；</a:t>
            </a:r>
            <a:endParaRPr lang="en-US" altLang="zh-CN" sz="2400" dirty="0">
              <a:latin typeface="+mn-ea"/>
            </a:endParaRPr>
          </a:p>
        </p:txBody>
      </p:sp>
      <p:sp>
        <p:nvSpPr>
          <p:cNvPr id="3" name="文本框 2"/>
          <p:cNvSpPr txBox="1"/>
          <p:nvPr/>
        </p:nvSpPr>
        <p:spPr>
          <a:xfrm>
            <a:off x="356552" y="2702560"/>
            <a:ext cx="11514743" cy="1107996"/>
          </a:xfrm>
          <a:prstGeom prst="rect">
            <a:avLst/>
          </a:prstGeom>
          <a:noFill/>
        </p:spPr>
        <p:txBody>
          <a:bodyPr wrap="square" rtlCol="0">
            <a:spAutoFit/>
          </a:bodyPr>
          <a:lstStyle/>
          <a:p>
            <a:r>
              <a:rPr lang="en-US" sz="2400" dirty="0">
                <a:latin typeface="+mn-ea"/>
                <a:sym typeface="+mn-ea"/>
              </a:rPr>
              <a:t>2</a:t>
            </a:r>
            <a:r>
              <a:rPr lang="zh-CN" altLang="en-US" sz="2400" dirty="0">
                <a:latin typeface="+mn-ea"/>
                <a:sym typeface="+mn-ea"/>
              </a:rPr>
              <a:t>、</a:t>
            </a:r>
            <a:r>
              <a:rPr lang="zh-CN" sz="2400" dirty="0">
                <a:latin typeface="+mn-ea"/>
                <a:sym typeface="+mn-ea"/>
              </a:rPr>
              <a:t>每一个程序包的强子化都有</a:t>
            </a:r>
            <a:r>
              <a:rPr lang="en-US" sz="2400" dirty="0">
                <a:latin typeface="+mn-ea"/>
                <a:cs typeface="Times New Roman" panose="02020603050405020304" pitchFamily="18" charset="0"/>
                <a:sym typeface="+mn-ea"/>
              </a:rPr>
              <a:t>2</a:t>
            </a:r>
            <a:r>
              <a:rPr lang="zh-CN" sz="2400" dirty="0">
                <a:latin typeface="+mn-ea"/>
                <a:sym typeface="+mn-ea"/>
              </a:rPr>
              <a:t>个程序，以</a:t>
            </a:r>
            <a:r>
              <a:rPr lang="en-US" sz="2400" dirty="0">
                <a:latin typeface="+mn-ea"/>
                <a:sym typeface="+mn-ea"/>
              </a:rPr>
              <a:t>PACIAE2.2a</a:t>
            </a:r>
            <a:r>
              <a:rPr lang="zh-CN" sz="2400" dirty="0">
                <a:latin typeface="+mn-ea"/>
                <a:sym typeface="+mn-ea"/>
              </a:rPr>
              <a:t>为例，</a:t>
            </a:r>
            <a:r>
              <a:rPr lang="en-US" sz="2400" dirty="0">
                <a:latin typeface="+mn-ea"/>
                <a:sym typeface="+mn-ea"/>
              </a:rPr>
              <a:t>sfm_22a.f</a:t>
            </a:r>
            <a:r>
              <a:rPr lang="zh-CN" sz="2400" dirty="0">
                <a:latin typeface="+mn-ea"/>
                <a:sym typeface="+mn-ea"/>
              </a:rPr>
              <a:t>用的是</a:t>
            </a:r>
            <a:r>
              <a:rPr lang="en-US" sz="2400" dirty="0">
                <a:latin typeface="+mn-ea"/>
                <a:sym typeface="+mn-ea"/>
              </a:rPr>
              <a:t>Lund</a:t>
            </a:r>
            <a:r>
              <a:rPr lang="zh-CN" sz="2400" dirty="0">
                <a:latin typeface="+mn-ea"/>
                <a:sym typeface="+mn-ea"/>
              </a:rPr>
              <a:t>弦碎裂机制进行强子化，而</a:t>
            </a:r>
            <a:r>
              <a:rPr lang="en-US" sz="2400" dirty="0">
                <a:latin typeface="+mn-ea"/>
                <a:sym typeface="+mn-ea"/>
              </a:rPr>
              <a:t>coales_22a.f</a:t>
            </a:r>
            <a:r>
              <a:rPr lang="zh-CN" sz="2400" dirty="0">
                <a:latin typeface="+mn-ea"/>
                <a:sym typeface="+mn-ea"/>
              </a:rPr>
              <a:t>用的是重组合模型进行强子化；</a:t>
            </a:r>
            <a:endParaRPr lang="en-US" sz="2400" dirty="0">
              <a:latin typeface="+mn-ea"/>
              <a:sym typeface="+mn-ea"/>
            </a:endParaRPr>
          </a:p>
          <a:p>
            <a:endParaRPr lang="en-US" altLang="zh-CN" dirty="0"/>
          </a:p>
        </p:txBody>
      </p:sp>
      <p:sp>
        <p:nvSpPr>
          <p:cNvPr id="4" name="文本框 3"/>
          <p:cNvSpPr txBox="1"/>
          <p:nvPr/>
        </p:nvSpPr>
        <p:spPr>
          <a:xfrm>
            <a:off x="356553" y="3952246"/>
            <a:ext cx="11514744" cy="2215991"/>
          </a:xfrm>
          <a:prstGeom prst="rect">
            <a:avLst/>
          </a:prstGeom>
          <a:noFill/>
        </p:spPr>
        <p:txBody>
          <a:bodyPr wrap="square" rtlCol="0">
            <a:spAutoFit/>
          </a:bodyPr>
          <a:lstStyle/>
          <a:p>
            <a:r>
              <a:rPr lang="en-US" altLang="zh-CN" sz="2400" dirty="0">
                <a:latin typeface="+mn-ea"/>
              </a:rPr>
              <a:t>3</a:t>
            </a:r>
            <a:r>
              <a:rPr lang="zh-CN" altLang="en-US" sz="2400" dirty="0">
                <a:latin typeface="+mn-ea"/>
              </a:rPr>
              <a:t>、</a:t>
            </a:r>
            <a:r>
              <a:rPr lang="en-US" sz="2400" dirty="0">
                <a:latin typeface="+mn-ea"/>
                <a:cs typeface="Times New Roman" panose="02020603050405020304" pitchFamily="18" charset="0"/>
                <a:sym typeface="+mn-ea"/>
              </a:rPr>
              <a:t>PACIAE2.2c</a:t>
            </a:r>
            <a:r>
              <a:rPr lang="zh-CN" sz="2400" dirty="0">
                <a:latin typeface="+mn-ea"/>
                <a:sym typeface="+mn-ea"/>
              </a:rPr>
              <a:t>与</a:t>
            </a:r>
            <a:r>
              <a:rPr lang="en-US" sz="2400" dirty="0">
                <a:latin typeface="+mn-ea"/>
                <a:sym typeface="+mn-ea"/>
              </a:rPr>
              <a:t>PACIAE2.2b</a:t>
            </a:r>
            <a:r>
              <a:rPr lang="zh-CN" sz="2400" dirty="0">
                <a:latin typeface="+mn-ea"/>
                <a:sym typeface="+mn-ea"/>
              </a:rPr>
              <a:t>相比的不同之处：主要是拓扑结构不同。</a:t>
            </a:r>
            <a:r>
              <a:rPr lang="en-US" sz="2400" dirty="0">
                <a:latin typeface="+mn-ea"/>
                <a:cs typeface="Times New Roman" panose="02020603050405020304" pitchFamily="18" charset="0"/>
                <a:sym typeface="+mn-ea"/>
              </a:rPr>
              <a:t>PACIAE2.2b</a:t>
            </a:r>
            <a:r>
              <a:rPr lang="zh-CN" sz="2400" dirty="0">
                <a:latin typeface="+mn-ea"/>
                <a:sym typeface="+mn-ea"/>
              </a:rPr>
              <a:t>是在碰撞表未空的情况下，继续后面的过程，强子化后强子再散射后更新碰撞表，又从部分子再散射开始循环，直到部分子空了为止，这才完成一次碰撞事件；而</a:t>
            </a:r>
            <a:r>
              <a:rPr lang="en-US" sz="2400" dirty="0">
                <a:latin typeface="+mn-ea"/>
                <a:sym typeface="+mn-ea"/>
              </a:rPr>
              <a:t>PACIAE2.2c</a:t>
            </a:r>
            <a:r>
              <a:rPr lang="zh-CN" sz="2400" dirty="0">
                <a:latin typeface="+mn-ea"/>
                <a:sym typeface="+mn-ea"/>
              </a:rPr>
              <a:t>则是直接通过部分子再散射更新碰撞表，直到碰撞表空了以后，再执行后面的流程，完成强子化后强子再散射即为一次碰撞事件。</a:t>
            </a:r>
            <a:endParaRPr lang="en-US" sz="2400" dirty="0">
              <a:latin typeface="+mn-ea"/>
              <a:sym typeface="+mn-ea"/>
            </a:endParaRPr>
          </a:p>
          <a:p>
            <a:endParaRPr lang="zh-CN" altLang="en-US" dirty="0"/>
          </a:p>
        </p:txBody>
      </p:sp>
      <p:pic>
        <p:nvPicPr>
          <p:cNvPr id="10" name="图片 9"/>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9" name="Rectangle 3"/>
          <p:cNvSpPr/>
          <p:nvPr/>
        </p:nvSpPr>
        <p:spPr>
          <a:xfrm>
            <a:off x="356553" y="331790"/>
            <a:ext cx="3506088"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spcBef>
                <a:spcPts val="1000"/>
              </a:spcBef>
              <a:buClrTx/>
              <a:buSzTx/>
              <a:buFontTx/>
              <a:buNone/>
            </a:pPr>
            <a:r>
              <a:rPr lang="en-US" altLang="zh-CN" sz="3200" b="1" dirty="0">
                <a:latin typeface="Arial" panose="020B0604020202020204" pitchFamily="34" charset="0"/>
                <a:ea typeface="宋体" panose="02010600030101010101" pitchFamily="2" charset="-122"/>
                <a:sym typeface="Constantia" panose="02030602050306030303" pitchFamily="18" charset="0"/>
              </a:rPr>
              <a:t>PACIAE2.2</a:t>
            </a:r>
            <a:r>
              <a:rPr lang="zh-CN" altLang="en-US" sz="3200" b="1">
                <a:sym typeface="+mn-ea"/>
              </a:rPr>
              <a:t>程序包</a:t>
            </a:r>
            <a:endParaRPr lang="en-US" altLang="zh-CN" sz="3200" b="1" dirty="0">
              <a:solidFill>
                <a:schemeClr val="tx1"/>
              </a:solidFill>
              <a:latin typeface="+mj-ea"/>
              <a:ea typeface="+mj-ea"/>
              <a:sym typeface="Constantia" panose="02030602050306030303" pitchFamily="18" charset="0"/>
            </a:endParaRPr>
          </a:p>
        </p:txBody>
      </p:sp>
      <mc:AlternateContent xmlns:mc="http://schemas.openxmlformats.org/markup-compatibility/2006" xmlns:a14="http://schemas.microsoft.com/office/drawing/2010/main">
        <mc:Choice Requires="a14">
          <p:sp>
            <p:nvSpPr>
              <p:cNvPr id="3" name="文本框 2"/>
              <p:cNvSpPr txBox="1"/>
              <p:nvPr/>
            </p:nvSpPr>
            <p:spPr>
              <a:xfrm>
                <a:off x="356556" y="1212853"/>
                <a:ext cx="11774487" cy="4184159"/>
              </a:xfrm>
              <a:prstGeom prst="rect">
                <a:avLst/>
              </a:prstGeom>
              <a:noFill/>
            </p:spPr>
            <p:txBody>
              <a:bodyPr wrap="square" rtlCol="0">
                <a:spAutoFit/>
              </a:bodyPr>
              <a:lstStyle/>
              <a:p>
                <a:r>
                  <a:rPr lang="zh-CN" altLang="en-US" sz="2400" b="1" dirty="0">
                    <a:latin typeface="+mn-ea"/>
                    <a:sym typeface="+mn-ea"/>
                  </a:rPr>
                  <a:t>PACIAE2.2a：</a:t>
                </a:r>
                <a:endParaRPr lang="en-US" altLang="zh-CN" sz="2400" dirty="0">
                  <a:latin typeface="+mn-ea"/>
                  <a:sym typeface="+mn-ea"/>
                </a:endParaRPr>
              </a:p>
              <a:p>
                <a:r>
                  <a:rPr lang="zh-CN" sz="2400" dirty="0">
                    <a:latin typeface="+mn-ea"/>
                    <a:sym typeface="+mn-ea"/>
                  </a:rPr>
                  <a:t>PACIAE2.2a程序包包含以下程序：</a:t>
                </a:r>
              </a:p>
              <a:p>
                <a:r>
                  <a:rPr lang="zh-CN" sz="2400" dirty="0">
                    <a:latin typeface="+mn-ea"/>
                    <a:sym typeface="+mn-ea"/>
                  </a:rPr>
                  <a:t>main_22a.f，parcas_22a.f，sfm_22a.f，coales_22a.f，hadcas_22a.f，p22a.f和usux.dat：</a:t>
                </a:r>
                <a:endParaRPr lang="en-US" altLang="zh-CN" sz="2400" dirty="0">
                  <a:latin typeface="+mn-ea"/>
                  <a:sym typeface="+mn-ea"/>
                </a:endParaRPr>
              </a:p>
              <a:p>
                <a:r>
                  <a:rPr lang="en-US" altLang="zh-CN" sz="2400" dirty="0">
                    <a:latin typeface="+mn-ea"/>
                    <a:sym typeface="+mn-ea"/>
                  </a:rPr>
                  <a:t>(1) </a:t>
                </a:r>
                <a:r>
                  <a:rPr lang="en-US" altLang="zh-CN" sz="2400" dirty="0">
                    <a:latin typeface="+mn-ea"/>
                    <a:cs typeface="Times New Roman" panose="02020603050405020304" charset="0"/>
                    <a:sym typeface="+mn-ea"/>
                  </a:rPr>
                  <a:t>main_22a.f</a:t>
                </a:r>
                <a:r>
                  <a:rPr lang="zh-CN" altLang="zh-CN" sz="2400" dirty="0">
                    <a:latin typeface="+mn-ea"/>
                    <a:sym typeface="+mn-ea"/>
                  </a:rPr>
                  <a:t>：得到部分子初态；</a:t>
                </a:r>
                <a:endParaRPr lang="en-US" altLang="zh-CN" sz="2400" dirty="0">
                  <a:latin typeface="+mn-ea"/>
                  <a:sym typeface="+mn-ea"/>
                </a:endParaRPr>
              </a:p>
              <a:p>
                <a:r>
                  <a:rPr lang="en-US" altLang="zh-CN" sz="2400" dirty="0">
                    <a:latin typeface="+mn-ea"/>
                    <a:sym typeface="+mn-ea"/>
                  </a:rPr>
                  <a:t>(2) </a:t>
                </a:r>
                <a:r>
                  <a:rPr lang="en-US" altLang="zh-CN" sz="2400" dirty="0">
                    <a:latin typeface="+mn-ea"/>
                    <a:cs typeface="Times New Roman" panose="02020603050405020304" charset="0"/>
                    <a:sym typeface="+mn-ea"/>
                  </a:rPr>
                  <a:t>parcas_22a.f</a:t>
                </a:r>
                <a:r>
                  <a:rPr lang="zh-CN" altLang="zh-CN" sz="2400" dirty="0">
                    <a:latin typeface="+mn-ea"/>
                    <a:sym typeface="+mn-ea"/>
                  </a:rPr>
                  <a:t>：部分子再散射；</a:t>
                </a:r>
                <a:endParaRPr lang="en-US" altLang="zh-CN" sz="2400" dirty="0">
                  <a:latin typeface="+mn-ea"/>
                  <a:sym typeface="+mn-ea"/>
                </a:endParaRPr>
              </a:p>
              <a:p>
                <a:r>
                  <a:rPr lang="en-US" altLang="zh-CN" sz="2400" dirty="0">
                    <a:latin typeface="+mn-ea"/>
                    <a:sym typeface="+mn-ea"/>
                  </a:rPr>
                  <a:t>(3) </a:t>
                </a:r>
                <a:r>
                  <a:rPr lang="en-US" altLang="zh-CN" sz="2400" dirty="0">
                    <a:latin typeface="+mn-ea"/>
                    <a:cs typeface="Times New Roman" panose="02020603050405020304" charset="0"/>
                    <a:sym typeface="+mn-ea"/>
                  </a:rPr>
                  <a:t>sfm_22a.f</a:t>
                </a:r>
                <a:r>
                  <a:rPr lang="zh-CN" altLang="zh-CN" sz="2400" dirty="0">
                    <a:latin typeface="+mn-ea"/>
                    <a:sym typeface="+mn-ea"/>
                  </a:rPr>
                  <a:t>：</a:t>
                </a:r>
                <a:r>
                  <a:rPr lang="en-US" altLang="zh-CN" sz="2400" dirty="0">
                    <a:latin typeface="+mn-ea"/>
                    <a:sym typeface="+mn-ea"/>
                  </a:rPr>
                  <a:t>Lund</a:t>
                </a:r>
                <a:r>
                  <a:rPr lang="zh-CN" altLang="zh-CN" sz="2400" dirty="0">
                    <a:latin typeface="+mn-ea"/>
                    <a:sym typeface="+mn-ea"/>
                  </a:rPr>
                  <a:t>弦碎裂机制进行强子化，</a:t>
                </a:r>
              </a:p>
              <a:p>
                <a:r>
                  <a:rPr lang="en-US" altLang="zh-CN" sz="2400" dirty="0">
                    <a:latin typeface="+mn-ea"/>
                    <a:sym typeface="+mn-ea"/>
                  </a:rPr>
                  <a:t>(4)coales_22a.f</a:t>
                </a:r>
                <a:r>
                  <a:rPr lang="zh-CN" altLang="zh-CN" sz="2400" dirty="0">
                    <a:latin typeface="+mn-ea"/>
                    <a:sym typeface="+mn-ea"/>
                  </a:rPr>
                  <a:t>：重组合模型进行强子化；</a:t>
                </a:r>
                <a:endParaRPr lang="en-US" altLang="zh-CN" sz="2400" dirty="0">
                  <a:latin typeface="+mn-ea"/>
                  <a:sym typeface="+mn-ea"/>
                </a:endParaRPr>
              </a:p>
              <a:p>
                <a:r>
                  <a:rPr lang="en-US" altLang="zh-CN" sz="2400" dirty="0">
                    <a:latin typeface="+mn-ea"/>
                    <a:sym typeface="+mn-ea"/>
                  </a:rPr>
                  <a:t>(5) </a:t>
                </a:r>
                <a:r>
                  <a:rPr lang="en-US" altLang="zh-CN" sz="2400" dirty="0">
                    <a:latin typeface="+mn-ea"/>
                    <a:cs typeface="Times New Roman" panose="02020603050405020304" charset="0"/>
                    <a:sym typeface="+mn-ea"/>
                  </a:rPr>
                  <a:t>hadcas_22a.f</a:t>
                </a:r>
                <a:r>
                  <a:rPr lang="zh-CN" altLang="zh-CN" sz="2400" dirty="0">
                    <a:latin typeface="+mn-ea"/>
                    <a:sym typeface="+mn-ea"/>
                  </a:rPr>
                  <a:t>：强子化后的强子再散射；</a:t>
                </a:r>
                <a:endParaRPr lang="en-US" altLang="zh-CN" sz="2400" dirty="0">
                  <a:latin typeface="+mn-ea"/>
                  <a:sym typeface="+mn-ea"/>
                </a:endParaRPr>
              </a:p>
              <a:p>
                <a:r>
                  <a:rPr lang="en-US" altLang="zh-CN" sz="2400" dirty="0">
                    <a:latin typeface="+mn-ea"/>
                    <a:sym typeface="+mn-ea"/>
                  </a:rPr>
                  <a:t>(6) </a:t>
                </a:r>
                <a:r>
                  <a:rPr lang="en-US" altLang="zh-CN" sz="2400" dirty="0">
                    <a:latin typeface="+mn-ea"/>
                    <a:cs typeface="Times New Roman" panose="02020603050405020304" charset="0"/>
                    <a:sym typeface="+mn-ea"/>
                  </a:rPr>
                  <a:t>p22a.f</a:t>
                </a:r>
                <a:r>
                  <a:rPr lang="zh-CN" altLang="zh-CN" sz="2400" dirty="0">
                    <a:latin typeface="+mn-ea"/>
                    <a:sym typeface="+mn-ea"/>
                  </a:rPr>
                  <a:t>：与</a:t>
                </a:r>
                <a:r>
                  <a:rPr lang="en-US" altLang="zh-CN" sz="2400" dirty="0">
                    <a:latin typeface="+mn-ea"/>
                    <a:sym typeface="+mn-ea"/>
                  </a:rPr>
                  <a:t>PYTHIA6.4</a:t>
                </a:r>
                <a:r>
                  <a:rPr lang="zh-CN" altLang="zh-CN" sz="2400" dirty="0">
                    <a:latin typeface="+mn-ea"/>
                    <a:sym typeface="+mn-ea"/>
                  </a:rPr>
                  <a:t>不同的是，这里初始末态强子的 </a:t>
                </a:r>
                <a14:m>
                  <m:oMath xmlns:m="http://schemas.openxmlformats.org/officeDocument/2006/math">
                    <m:sSub>
                      <m:sSubPr>
                        <m:ctrlPr>
                          <a:rPr lang="en-US" altLang="zh-CN" sz="2400" i="1" smtClean="0">
                            <a:latin typeface="Cambria Math"/>
                            <a:sym typeface="+mn-ea"/>
                          </a:rPr>
                        </m:ctrlPr>
                      </m:sSubPr>
                      <m:e>
                        <m:r>
                          <m:rPr>
                            <m:sty m:val="p"/>
                          </m:rPr>
                          <a:rPr lang="en-US" altLang="zh-CN" sz="2400" i="1">
                            <a:latin typeface="Cambria Math" panose="02040503050406030204" pitchFamily="18" charset="0"/>
                            <a:sym typeface="+mn-ea"/>
                          </a:rPr>
                          <m:t>p</m:t>
                        </m:r>
                      </m:e>
                      <m:sub>
                        <m:r>
                          <a:rPr lang="en-US" altLang="zh-CN" sz="2400" b="0" i="1" smtClean="0">
                            <a:latin typeface="Cambria Math" panose="02040503050406030204" pitchFamily="18" charset="0"/>
                            <a:sym typeface="+mn-ea"/>
                          </a:rPr>
                          <m:t>𝑥</m:t>
                        </m:r>
                      </m:sub>
                    </m:sSub>
                    <m:r>
                      <a:rPr lang="en-US" altLang="zh-CN" sz="2400" b="0" i="1" smtClean="0">
                        <a:latin typeface="Cambria Math" panose="02040503050406030204" pitchFamily="18" charset="0"/>
                        <a:sym typeface="+mn-ea"/>
                      </a:rPr>
                      <m:t>,</m:t>
                    </m:r>
                    <m:sSub>
                      <m:sSubPr>
                        <m:ctrlPr>
                          <a:rPr lang="en-US" altLang="zh-CN" sz="2400" b="0" i="1" smtClean="0">
                            <a:latin typeface="Cambria Math"/>
                            <a:sym typeface="+mn-ea"/>
                          </a:rPr>
                        </m:ctrlPr>
                      </m:sSubPr>
                      <m:e>
                        <m:r>
                          <a:rPr lang="en-US" altLang="zh-CN" sz="2400" b="0" i="1" smtClean="0">
                            <a:latin typeface="Cambria Math" panose="02040503050406030204" pitchFamily="18" charset="0"/>
                            <a:sym typeface="+mn-ea"/>
                          </a:rPr>
                          <m:t>𝑝</m:t>
                        </m:r>
                      </m:e>
                      <m:sub>
                        <m:r>
                          <a:rPr lang="en-US" altLang="zh-CN" sz="2400" b="0" i="1" smtClean="0">
                            <a:latin typeface="Cambria Math" panose="02040503050406030204" pitchFamily="18" charset="0"/>
                            <a:sym typeface="+mn-ea"/>
                          </a:rPr>
                          <m:t>𝑦</m:t>
                        </m:r>
                      </m:sub>
                    </m:sSub>
                  </m:oMath>
                </a14:m>
                <a:r>
                  <a:rPr lang="zh-CN" altLang="zh-CN" sz="2400" dirty="0">
                    <a:latin typeface="+mn-ea"/>
                    <a:sym typeface="+mn-ea"/>
                  </a:rPr>
                  <a:t>使用的是二维高斯分布抽样；</a:t>
                </a:r>
              </a:p>
              <a:p>
                <a:r>
                  <a:rPr lang="en-US" altLang="zh-CN" sz="2400" dirty="0">
                    <a:latin typeface="+mn-ea"/>
                  </a:rPr>
                  <a:t>(7)</a:t>
                </a:r>
                <a:r>
                  <a:rPr lang="en-US" altLang="zh-CN" sz="2400" dirty="0">
                    <a:latin typeface="+mn-ea"/>
                    <a:sym typeface="+mn-ea"/>
                  </a:rPr>
                  <a:t> </a:t>
                </a:r>
                <a:r>
                  <a:rPr lang="en-US" altLang="zh-CN" sz="2400" dirty="0">
                    <a:latin typeface="+mn-ea"/>
                    <a:cs typeface="Times New Roman" panose="02020603050405020304" charset="0"/>
                    <a:sym typeface="+mn-ea"/>
                  </a:rPr>
                  <a:t>usux.dat</a:t>
                </a:r>
                <a:r>
                  <a:rPr lang="zh-CN" altLang="zh-CN" sz="2400" dirty="0">
                    <a:latin typeface="+mn-ea"/>
                    <a:sym typeface="+mn-ea"/>
                  </a:rPr>
                  <a:t>：输入文件样本。</a:t>
                </a:r>
                <a:endParaRPr lang="en-US" altLang="zh-CN" sz="2400" dirty="0">
                  <a:latin typeface="+mn-ea"/>
                </a:endParaRPr>
              </a:p>
            </p:txBody>
          </p:sp>
        </mc:Choice>
        <mc:Fallback xmlns="">
          <p:sp>
            <p:nvSpPr>
              <p:cNvPr id="3" name="文本框 2"/>
              <p:cNvSpPr txBox="1">
                <a:spLocks noRot="1" noChangeAspect="1" noMove="1" noResize="1" noEditPoints="1" noAdjustHandles="1" noChangeArrowheads="1" noChangeShapeType="1" noTextEdit="1"/>
              </p:cNvSpPr>
              <p:nvPr/>
            </p:nvSpPr>
            <p:spPr>
              <a:xfrm>
                <a:off x="356553" y="1212850"/>
                <a:ext cx="11774487" cy="4524315"/>
              </a:xfrm>
              <a:prstGeom prst="rect">
                <a:avLst/>
              </a:prstGeom>
              <a:blipFill rotWithShape="1">
                <a:blip r:embed="rId2"/>
                <a:stretch>
                  <a:fillRect l="-776" t="-1078" b="-2830"/>
                </a:stretch>
              </a:blipFill>
            </p:spPr>
            <p:txBody>
              <a:bodyPr/>
              <a:lstStyle/>
              <a:p>
                <a:r>
                  <a:rPr lang="zh-CN" altLang="en-US">
                    <a:noFill/>
                  </a:rPr>
                  <a:t> </a:t>
                </a:r>
                <a:endParaRPr lang="zh-CN" altLang="en-US">
                  <a:noFill/>
                </a:endParaRPr>
              </a:p>
            </p:txBody>
          </p:sp>
        </mc:Fallback>
      </mc:AlternateContent>
      <p:pic>
        <p:nvPicPr>
          <p:cNvPr id="10" name="图片 9"/>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9" name="Rectangle 3"/>
          <p:cNvSpPr/>
          <p:nvPr/>
        </p:nvSpPr>
        <p:spPr>
          <a:xfrm>
            <a:off x="356553" y="331790"/>
            <a:ext cx="3506088"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spcBef>
                <a:spcPts val="1000"/>
              </a:spcBef>
              <a:buClrTx/>
              <a:buSzTx/>
              <a:buFontTx/>
              <a:buNone/>
            </a:pPr>
            <a:r>
              <a:rPr lang="en-US" altLang="zh-CN" sz="3200" b="1" dirty="0">
                <a:latin typeface="Arial" panose="020B0604020202020204" pitchFamily="34" charset="0"/>
                <a:ea typeface="宋体" panose="02010600030101010101" pitchFamily="2" charset="-122"/>
                <a:sym typeface="Constantia" panose="02030602050306030303" pitchFamily="18" charset="0"/>
              </a:rPr>
              <a:t>PACIAE2.2</a:t>
            </a:r>
            <a:r>
              <a:rPr lang="zh-CN" altLang="en-US" sz="3200" b="1">
                <a:sym typeface="+mn-ea"/>
              </a:rPr>
              <a:t>程序包</a:t>
            </a:r>
            <a:endParaRPr lang="en-US" altLang="zh-CN" sz="3200" b="1" dirty="0">
              <a:solidFill>
                <a:schemeClr val="tx1"/>
              </a:solidFill>
              <a:latin typeface="+mj-ea"/>
              <a:ea typeface="+mj-ea"/>
              <a:sym typeface="Constantia" panose="02030602050306030303" pitchFamily="18" charset="0"/>
            </a:endParaRPr>
          </a:p>
        </p:txBody>
      </p:sp>
      <p:sp>
        <p:nvSpPr>
          <p:cNvPr id="3" name="文本框 2"/>
          <p:cNvSpPr txBox="1"/>
          <p:nvPr/>
        </p:nvSpPr>
        <p:spPr>
          <a:xfrm>
            <a:off x="486192" y="998237"/>
            <a:ext cx="11151871" cy="1477328"/>
          </a:xfrm>
          <a:prstGeom prst="rect">
            <a:avLst/>
          </a:prstGeom>
          <a:noFill/>
        </p:spPr>
        <p:txBody>
          <a:bodyPr wrap="square" rtlCol="0">
            <a:spAutoFit/>
          </a:bodyPr>
          <a:lstStyle/>
          <a:p>
            <a:r>
              <a:rPr lang="zh-CN" sz="2400" dirty="0">
                <a:latin typeface="+mn-ea"/>
                <a:sym typeface="+mn-ea"/>
              </a:rPr>
              <a:t>PACIAE2.2</a:t>
            </a:r>
            <a:r>
              <a:rPr lang="en-US" altLang="zh-CN" sz="2400" dirty="0">
                <a:latin typeface="+mn-ea"/>
                <a:sym typeface="+mn-ea"/>
              </a:rPr>
              <a:t>b</a:t>
            </a:r>
            <a:r>
              <a:rPr lang="zh-CN" sz="2400" dirty="0">
                <a:latin typeface="+mn-ea"/>
                <a:sym typeface="+mn-ea"/>
              </a:rPr>
              <a:t>程序包包含以下程序：</a:t>
            </a:r>
          </a:p>
          <a:p>
            <a:r>
              <a:rPr lang="zh-CN" sz="2400" dirty="0">
                <a:latin typeface="+mn-ea"/>
                <a:sym typeface="+mn-ea"/>
              </a:rPr>
              <a:t>main_22b.f，parini_22b.f，sfm_22b.f，coales_22b.f，hadcas_22b.f，p22b.f和usu.dat</a:t>
            </a:r>
            <a:endParaRPr lang="en-US" altLang="zh-CN" sz="2400" dirty="0">
              <a:latin typeface="+mn-ea"/>
              <a:sym typeface="+mn-ea"/>
            </a:endParaRPr>
          </a:p>
          <a:p>
            <a:r>
              <a:rPr lang="zh-CN" sz="2400" dirty="0">
                <a:latin typeface="+mn-ea"/>
                <a:sym typeface="+mn-ea"/>
              </a:rPr>
              <a:t>PACIAE2.2c的程序包包含程序的内容大致相同，但也有区别</a:t>
            </a:r>
            <a:r>
              <a:rPr lang="zh-CN" altLang="en-US" sz="2400" dirty="0">
                <a:latin typeface="+mn-ea"/>
                <a:sym typeface="+mn-ea"/>
              </a:rPr>
              <a:t>。</a:t>
            </a:r>
            <a:endParaRPr lang="zh-CN" sz="2400" dirty="0">
              <a:latin typeface="+mn-ea"/>
              <a:sym typeface="+mn-ea"/>
            </a:endParaRPr>
          </a:p>
          <a:p>
            <a:endParaRPr lang="zh-CN" dirty="0">
              <a:ea typeface="宋体" panose="02010600030101010101" pitchFamily="2" charset="-122"/>
            </a:endParaRPr>
          </a:p>
        </p:txBody>
      </p:sp>
      <p:sp>
        <p:nvSpPr>
          <p:cNvPr id="4" name="文本框 3"/>
          <p:cNvSpPr txBox="1"/>
          <p:nvPr/>
        </p:nvSpPr>
        <p:spPr>
          <a:xfrm>
            <a:off x="508801" y="2617175"/>
            <a:ext cx="11129259" cy="3693319"/>
          </a:xfrm>
          <a:prstGeom prst="rect">
            <a:avLst/>
          </a:prstGeom>
          <a:noFill/>
        </p:spPr>
        <p:txBody>
          <a:bodyPr wrap="square" rtlCol="0">
            <a:spAutoFit/>
          </a:bodyPr>
          <a:lstStyle/>
          <a:p>
            <a:r>
              <a:rPr lang="en-US" altLang="zh-CN" sz="2400" dirty="0">
                <a:latin typeface="+mn-ea"/>
                <a:cs typeface="Times New Roman" panose="02020603050405020304" pitchFamily="18" charset="0"/>
                <a:sym typeface="+mn-ea"/>
              </a:rPr>
              <a:t>PACIAE2.2b</a:t>
            </a:r>
            <a:r>
              <a:rPr lang="zh-CN" altLang="zh-CN" sz="2400" dirty="0">
                <a:latin typeface="+mn-ea"/>
                <a:sym typeface="+mn-ea"/>
              </a:rPr>
              <a:t>程序包里的程序：</a:t>
            </a:r>
            <a:endParaRPr lang="en-US" sz="2400" dirty="0">
              <a:latin typeface="+mn-ea"/>
              <a:cs typeface="Times New Roman" panose="02020603050405020304" pitchFamily="18" charset="0"/>
              <a:sym typeface="+mn-ea"/>
            </a:endParaRPr>
          </a:p>
          <a:p>
            <a:r>
              <a:rPr lang="en-US" sz="2400" dirty="0">
                <a:latin typeface="+mn-ea"/>
                <a:cs typeface="Times New Roman" panose="02020603050405020304" pitchFamily="18" charset="0"/>
                <a:sym typeface="+mn-ea"/>
              </a:rPr>
              <a:t>main_22b.f</a:t>
            </a:r>
            <a:r>
              <a:rPr lang="zh-CN" sz="2400" dirty="0">
                <a:latin typeface="+mn-ea"/>
                <a:sym typeface="+mn-ea"/>
              </a:rPr>
              <a:t>：用户主程序；</a:t>
            </a:r>
            <a:endParaRPr lang="en-US" sz="2400" dirty="0">
              <a:latin typeface="+mn-ea"/>
              <a:cs typeface="Times New Roman" panose="02020603050405020304" pitchFamily="18" charset="0"/>
              <a:sym typeface="+mn-ea"/>
            </a:endParaRPr>
          </a:p>
          <a:p>
            <a:r>
              <a:rPr lang="en-US" sz="2400" dirty="0">
                <a:latin typeface="+mn-ea"/>
                <a:cs typeface="Times New Roman" panose="02020603050405020304" pitchFamily="18" charset="0"/>
                <a:sym typeface="+mn-ea"/>
              </a:rPr>
              <a:t>parini_22b.f</a:t>
            </a:r>
            <a:r>
              <a:rPr lang="zh-CN" sz="2400" dirty="0">
                <a:latin typeface="+mn-ea"/>
                <a:sym typeface="+mn-ea"/>
              </a:rPr>
              <a:t>：管理和产生一个核</a:t>
            </a:r>
            <a:r>
              <a:rPr lang="en-US" sz="2400" dirty="0">
                <a:latin typeface="+mn-ea"/>
                <a:sym typeface="+mn-ea"/>
              </a:rPr>
              <a:t>-</a:t>
            </a:r>
            <a:r>
              <a:rPr lang="zh-CN" sz="2400" dirty="0">
                <a:latin typeface="+mn-ea"/>
                <a:sym typeface="+mn-ea"/>
              </a:rPr>
              <a:t>核（</a:t>
            </a:r>
            <a:r>
              <a:rPr lang="en-US" sz="2400" dirty="0">
                <a:latin typeface="+mn-ea"/>
                <a:sym typeface="+mn-ea"/>
              </a:rPr>
              <a:t>A+B</a:t>
            </a:r>
            <a:r>
              <a:rPr lang="zh-CN" sz="2400" dirty="0">
                <a:latin typeface="+mn-ea"/>
                <a:sym typeface="+mn-ea"/>
              </a:rPr>
              <a:t>）碰撞事件，包含坐标和动量空间的初始化、建立初始碰撞表、从碰撞表中选出最小碰撞时间的碰撞对进行散射、部分子再散射；</a:t>
            </a:r>
            <a:endParaRPr lang="en-US" sz="2400" dirty="0">
              <a:latin typeface="+mn-ea"/>
              <a:cs typeface="Times New Roman" panose="02020603050405020304" pitchFamily="18" charset="0"/>
              <a:sym typeface="+mn-ea"/>
            </a:endParaRPr>
          </a:p>
          <a:p>
            <a:r>
              <a:rPr lang="en-US" sz="2400" dirty="0">
                <a:latin typeface="+mn-ea"/>
                <a:cs typeface="Times New Roman" panose="02020603050405020304" pitchFamily="18" charset="0"/>
                <a:sym typeface="+mn-ea"/>
              </a:rPr>
              <a:t>sfm_22b.f</a:t>
            </a:r>
            <a:r>
              <a:rPr lang="zh-CN" sz="2400" dirty="0">
                <a:latin typeface="+mn-ea"/>
                <a:sym typeface="+mn-ea"/>
              </a:rPr>
              <a:t>和</a:t>
            </a:r>
            <a:r>
              <a:rPr lang="en-US" sz="2400" dirty="0">
                <a:latin typeface="+mn-ea"/>
                <a:sym typeface="+mn-ea"/>
              </a:rPr>
              <a:t>coales_22b.f</a:t>
            </a:r>
            <a:r>
              <a:rPr lang="zh-CN" sz="2400" dirty="0">
                <a:latin typeface="+mn-ea"/>
                <a:sym typeface="+mn-ea"/>
              </a:rPr>
              <a:t>同</a:t>
            </a:r>
            <a:r>
              <a:rPr lang="en-US" sz="2400" dirty="0">
                <a:latin typeface="+mn-ea"/>
                <a:sym typeface="+mn-ea"/>
              </a:rPr>
              <a:t>PACIAE2.2a</a:t>
            </a:r>
            <a:r>
              <a:rPr lang="zh-CN" sz="2400" dirty="0">
                <a:latin typeface="+mn-ea"/>
                <a:sym typeface="+mn-ea"/>
              </a:rPr>
              <a:t>；</a:t>
            </a:r>
            <a:endParaRPr lang="en-US" sz="2400" dirty="0">
              <a:latin typeface="+mn-ea"/>
              <a:cs typeface="Times New Roman" panose="02020603050405020304" pitchFamily="18" charset="0"/>
              <a:sym typeface="+mn-ea"/>
            </a:endParaRPr>
          </a:p>
          <a:p>
            <a:r>
              <a:rPr lang="en-US" sz="2400" dirty="0">
                <a:latin typeface="+mn-ea"/>
                <a:cs typeface="Times New Roman" panose="02020603050405020304" pitchFamily="18" charset="0"/>
                <a:sym typeface="+mn-ea"/>
              </a:rPr>
              <a:t>p22b.f</a:t>
            </a:r>
            <a:r>
              <a:rPr lang="zh-CN" sz="2400" dirty="0">
                <a:latin typeface="+mn-ea"/>
                <a:sym typeface="+mn-ea"/>
              </a:rPr>
              <a:t>：在</a:t>
            </a:r>
            <a:r>
              <a:rPr lang="en-US" sz="2400" dirty="0">
                <a:latin typeface="+mn-ea"/>
                <a:sym typeface="+mn-ea"/>
              </a:rPr>
              <a:t>PACIAE2.2a</a:t>
            </a:r>
            <a:r>
              <a:rPr lang="zh-CN" sz="2400" dirty="0">
                <a:latin typeface="+mn-ea"/>
                <a:sym typeface="+mn-ea"/>
              </a:rPr>
              <a:t>的基础上增加了弦碎裂中电荷守恒的严格处理；</a:t>
            </a:r>
            <a:r>
              <a:rPr lang="en-US" sz="2400" dirty="0">
                <a:latin typeface="+mn-ea"/>
                <a:sym typeface="+mn-ea"/>
              </a:rPr>
              <a:t>hadcas_22b.f</a:t>
            </a:r>
            <a:r>
              <a:rPr lang="zh-CN" sz="2400" dirty="0">
                <a:latin typeface="+mn-ea"/>
                <a:sym typeface="+mn-ea"/>
              </a:rPr>
              <a:t>：强子化后的强子再散射；</a:t>
            </a:r>
            <a:endParaRPr lang="en-US" sz="2400" dirty="0">
              <a:latin typeface="+mn-ea"/>
              <a:cs typeface="Times New Roman" panose="02020603050405020304" pitchFamily="18" charset="0"/>
              <a:sym typeface="+mn-ea"/>
            </a:endParaRPr>
          </a:p>
          <a:p>
            <a:r>
              <a:rPr lang="en-US" sz="2400" dirty="0">
                <a:latin typeface="+mn-ea"/>
                <a:cs typeface="Times New Roman" panose="02020603050405020304" pitchFamily="18" charset="0"/>
                <a:sym typeface="+mn-ea"/>
              </a:rPr>
              <a:t>usu.dat</a:t>
            </a:r>
            <a:r>
              <a:rPr lang="zh-CN" sz="2400" dirty="0">
                <a:latin typeface="+mn-ea"/>
                <a:sym typeface="+mn-ea"/>
              </a:rPr>
              <a:t>：输入文件样本；</a:t>
            </a:r>
            <a:endParaRPr lang="en-US" sz="2400" dirty="0">
              <a:latin typeface="+mn-ea"/>
              <a:sym typeface="+mn-ea"/>
            </a:endParaRPr>
          </a:p>
          <a:p>
            <a:endParaRPr lang="en-US" altLang="zh-CN" dirty="0"/>
          </a:p>
        </p:txBody>
      </p:sp>
      <p:pic>
        <p:nvPicPr>
          <p:cNvPr id="11" name="图片 10"/>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81953" y="-30303"/>
            <a:ext cx="6006350" cy="7770255"/>
          </a:xfrm>
          <a:prstGeom prst="rect">
            <a:avLst/>
          </a:prstGeom>
        </p:spPr>
      </p:pic>
      <p:sp>
        <p:nvSpPr>
          <p:cNvPr id="4" name="文本框 3"/>
          <p:cNvSpPr txBox="1"/>
          <p:nvPr/>
        </p:nvSpPr>
        <p:spPr>
          <a:xfrm>
            <a:off x="0" y="87465"/>
            <a:ext cx="7770256" cy="584775"/>
          </a:xfrm>
          <a:prstGeom prst="rect">
            <a:avLst/>
          </a:prstGeom>
          <a:noFill/>
        </p:spPr>
        <p:txBody>
          <a:bodyPr wrap="square" rtlCol="0">
            <a:spAutoFit/>
          </a:bodyPr>
          <a:lstStyle/>
          <a:p>
            <a:r>
              <a:rPr lang="zh-CN" altLang="en-US" sz="3200" b="1" dirty="0">
                <a:latin typeface="+mj-ea"/>
                <a:ea typeface="+mj-ea"/>
              </a:rPr>
              <a:t>核</a:t>
            </a:r>
            <a:r>
              <a:rPr lang="en-US" altLang="zh-CN" sz="3200" b="1" dirty="0">
                <a:latin typeface="+mj-ea"/>
                <a:ea typeface="+mj-ea"/>
              </a:rPr>
              <a:t>-</a:t>
            </a:r>
            <a:r>
              <a:rPr lang="zh-CN" altLang="en-US" sz="3200" b="1" dirty="0">
                <a:latin typeface="+mj-ea"/>
                <a:ea typeface="+mj-ea"/>
              </a:rPr>
              <a:t>和碰撞动力学模拟框架图</a:t>
            </a:r>
          </a:p>
        </p:txBody>
      </p:sp>
      <p:sp>
        <p:nvSpPr>
          <p:cNvPr id="5" name="文本框 4"/>
          <p:cNvSpPr txBox="1"/>
          <p:nvPr/>
        </p:nvSpPr>
        <p:spPr>
          <a:xfrm>
            <a:off x="7770257" y="1001864"/>
            <a:ext cx="4421744" cy="5355312"/>
          </a:xfrm>
          <a:prstGeom prst="rect">
            <a:avLst/>
          </a:prstGeom>
          <a:noFill/>
        </p:spPr>
        <p:txBody>
          <a:bodyPr wrap="square" rtlCol="0">
            <a:spAutoFit/>
          </a:bodyPr>
          <a:lstStyle/>
          <a:p>
            <a:pPr>
              <a:lnSpc>
                <a:spcPct val="150000"/>
              </a:lnSpc>
            </a:pPr>
            <a:r>
              <a:rPr lang="en-US" altLang="zh-CN" sz="2400" dirty="0">
                <a:latin typeface="+mj-ea"/>
                <a:ea typeface="+mj-ea"/>
                <a:cs typeface="Times New Roman" panose="02020603050405020304" pitchFamily="18" charset="0"/>
                <a:sym typeface="+mn-ea"/>
              </a:rPr>
              <a:t>PACIAE2.2c</a:t>
            </a:r>
            <a:r>
              <a:rPr lang="zh-CN" altLang="zh-CN" sz="2400" dirty="0">
                <a:latin typeface="+mj-ea"/>
                <a:ea typeface="+mj-ea"/>
                <a:sym typeface="+mn-ea"/>
              </a:rPr>
              <a:t>与</a:t>
            </a:r>
            <a:r>
              <a:rPr lang="en-US" altLang="zh-CN" sz="2400" dirty="0">
                <a:latin typeface="+mj-ea"/>
                <a:ea typeface="+mj-ea"/>
                <a:sym typeface="+mn-ea"/>
              </a:rPr>
              <a:t>PACIAE2.2b</a:t>
            </a:r>
            <a:r>
              <a:rPr lang="zh-CN" altLang="zh-CN" sz="2400" dirty="0">
                <a:latin typeface="+mj-ea"/>
                <a:ea typeface="+mj-ea"/>
                <a:sym typeface="+mn-ea"/>
              </a:rPr>
              <a:t>相比的不同之处：主要是拓扑结构不同。</a:t>
            </a:r>
            <a:r>
              <a:rPr lang="en-US" altLang="zh-CN" sz="2400" dirty="0">
                <a:latin typeface="+mj-ea"/>
                <a:ea typeface="+mj-ea"/>
                <a:cs typeface="Times New Roman" panose="02020603050405020304" pitchFamily="18" charset="0"/>
                <a:sym typeface="+mn-ea"/>
              </a:rPr>
              <a:t>PACIAE2.2b</a:t>
            </a:r>
            <a:r>
              <a:rPr lang="zh-CN" altLang="zh-CN" sz="2400" dirty="0">
                <a:latin typeface="+mj-ea"/>
                <a:ea typeface="+mj-ea"/>
                <a:sym typeface="+mn-ea"/>
              </a:rPr>
              <a:t>是在碰撞表未空的情况下，继续后面的过程，强子化后强子再散射后更新碰撞表；而</a:t>
            </a:r>
            <a:r>
              <a:rPr lang="en-US" altLang="zh-CN" sz="2400" dirty="0">
                <a:latin typeface="+mj-ea"/>
                <a:ea typeface="+mj-ea"/>
                <a:sym typeface="+mn-ea"/>
              </a:rPr>
              <a:t>PACIAE2.2c</a:t>
            </a:r>
            <a:r>
              <a:rPr lang="zh-CN" altLang="zh-CN" sz="2400" dirty="0">
                <a:latin typeface="+mj-ea"/>
                <a:ea typeface="+mj-ea"/>
                <a:sym typeface="+mn-ea"/>
              </a:rPr>
              <a:t>则是直接通过部分子再散射更新碰撞表，直到碰撞表空了以后，再执行后面的流程。</a:t>
            </a:r>
            <a:endParaRPr lang="en-US" altLang="zh-CN" sz="2400" dirty="0">
              <a:latin typeface="+mj-ea"/>
              <a:ea typeface="+mj-ea"/>
              <a:cs typeface="Times New Roman" panose="02020603050405020304" pitchFamily="18" charset="0"/>
              <a:sym typeface="+mn-ea"/>
            </a:endParaRPr>
          </a:p>
          <a:p>
            <a:endParaRPr lang="zh-CN" altLang="en-US" dirty="0"/>
          </a:p>
        </p:txBody>
      </p:sp>
      <p:pic>
        <p:nvPicPr>
          <p:cNvPr id="10" name="图片 9"/>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9524" y="2705725"/>
            <a:ext cx="5044888" cy="1446550"/>
          </a:xfrm>
          <a:prstGeom prst="rect">
            <a:avLst/>
          </a:prstGeom>
          <a:noFill/>
        </p:spPr>
        <p:txBody>
          <a:bodyPr wrap="square" rtlCol="0">
            <a:spAutoFit/>
          </a:bodyPr>
          <a:lstStyle/>
          <a:p>
            <a:r>
              <a:rPr lang="zh-CN" altLang="en-US" sz="8800" dirty="0" smtClean="0"/>
              <a:t>结果展示</a:t>
            </a:r>
            <a:endParaRPr lang="zh-CN" altLang="en-US" sz="8800" dirty="0"/>
          </a:p>
        </p:txBody>
      </p:sp>
    </p:spTree>
    <p:extLst>
      <p:ext uri="{BB962C8B-B14F-4D97-AF65-F5344CB8AC3E}">
        <p14:creationId xmlns:p14="http://schemas.microsoft.com/office/powerpoint/2010/main" val="8179335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1329" y="1211688"/>
            <a:ext cx="11492753" cy="4524315"/>
          </a:xfrm>
          <a:prstGeom prst="rect">
            <a:avLst/>
          </a:prstGeom>
          <a:noFill/>
        </p:spPr>
        <p:txBody>
          <a:bodyPr wrap="square" rtlCol="0">
            <a:spAutoFit/>
          </a:bodyPr>
          <a:lstStyle/>
          <a:p>
            <a:r>
              <a:rPr lang="zh-CN" altLang="en-US" sz="3200" dirty="0" smtClean="0"/>
              <a:t>        运用</a:t>
            </a:r>
            <a:r>
              <a:rPr lang="en-US" altLang="zh-CN" sz="3200" dirty="0" smtClean="0"/>
              <a:t>PACIAE</a:t>
            </a:r>
            <a:r>
              <a:rPr lang="zh-CN" altLang="en-US" sz="3200" dirty="0" smtClean="0"/>
              <a:t>模型模拟</a:t>
            </a:r>
            <a:r>
              <a:rPr lang="en-US" altLang="zh-CN" sz="3200" dirty="0" smtClean="0"/>
              <a:t>p-p</a:t>
            </a:r>
            <a:r>
              <a:rPr lang="zh-CN" altLang="en-US" sz="3200" dirty="0" smtClean="0"/>
              <a:t>碰撞的末态粒子谱结果展示</a:t>
            </a:r>
            <a:endParaRPr lang="en-US" altLang="zh-CN" sz="3200" dirty="0" smtClean="0"/>
          </a:p>
          <a:p>
            <a:endParaRPr lang="en-US" altLang="zh-CN" sz="3200" dirty="0" smtClean="0"/>
          </a:p>
          <a:p>
            <a:r>
              <a:rPr lang="zh-CN" altLang="en-US" sz="3200" dirty="0" smtClean="0"/>
              <a:t>主要展示质心系能量为</a:t>
            </a:r>
            <a:r>
              <a:rPr lang="en-US" altLang="zh-CN" sz="3200" dirty="0" smtClean="0">
                <a:latin typeface="+mn-ea"/>
              </a:rPr>
              <a:t>0.9TeV,2.76TeV,5.02TeV,7TeV,8TeV,13TeV</a:t>
            </a:r>
            <a:r>
              <a:rPr lang="zh-CN" altLang="en-US" sz="3200" dirty="0" smtClean="0">
                <a:latin typeface="+mn-ea"/>
              </a:rPr>
              <a:t>下各种末态粒子的横动量、能量、快度、赝快度等</a:t>
            </a:r>
            <a:r>
              <a:rPr lang="zh-CN" altLang="en-US" sz="3200" dirty="0" smtClean="0">
                <a:latin typeface="+mn-ea"/>
              </a:rPr>
              <a:t>物理量分布。</a:t>
            </a:r>
            <a:endParaRPr lang="en-US" altLang="zh-CN" sz="3200" dirty="0" smtClean="0">
              <a:latin typeface="+mn-ea"/>
            </a:endParaRPr>
          </a:p>
          <a:p>
            <a:r>
              <a:rPr lang="zh-CN" altLang="en-US" sz="3200" dirty="0" smtClean="0">
                <a:latin typeface="+mn-ea"/>
              </a:rPr>
              <a:t>粒子</a:t>
            </a:r>
            <a:r>
              <a:rPr lang="zh-CN" altLang="en-US" sz="3200" dirty="0" smtClean="0">
                <a:latin typeface="+mn-ea"/>
              </a:rPr>
              <a:t>种类：    、   、     、    、    、</a:t>
            </a:r>
            <a:endParaRPr lang="en-US" altLang="zh-CN" sz="3200" dirty="0" smtClean="0">
              <a:latin typeface="+mn-ea"/>
            </a:endParaRPr>
          </a:p>
          <a:p>
            <a:endParaRPr lang="en-US" altLang="zh-CN" sz="3200" dirty="0">
              <a:latin typeface="+mn-ea"/>
            </a:endParaRPr>
          </a:p>
          <a:p>
            <a:pPr marL="457200" indent="-457200">
              <a:buFont typeface="Arial" pitchFamily="34" charset="0"/>
              <a:buChar char="•"/>
            </a:pPr>
            <a:r>
              <a:rPr lang="zh-CN" altLang="en-US" sz="3200" dirty="0" smtClean="0">
                <a:latin typeface="+mn-ea"/>
              </a:rPr>
              <a:t>同一质心系能量下不同粒子</a:t>
            </a:r>
            <a:endParaRPr lang="en-US" altLang="zh-CN" sz="3200" dirty="0" smtClean="0">
              <a:latin typeface="+mn-ea"/>
            </a:endParaRPr>
          </a:p>
          <a:p>
            <a:endParaRPr lang="en-US" altLang="zh-CN" sz="3200" dirty="0">
              <a:latin typeface="+mn-ea"/>
            </a:endParaRPr>
          </a:p>
          <a:p>
            <a:pPr marL="457200" indent="-457200">
              <a:buFont typeface="Arial" pitchFamily="34" charset="0"/>
              <a:buChar char="•"/>
            </a:pPr>
            <a:r>
              <a:rPr lang="zh-CN" altLang="en-US" sz="3200" dirty="0" smtClean="0">
                <a:latin typeface="+mn-ea"/>
              </a:rPr>
              <a:t>同一粒子不同质心系能量 </a:t>
            </a:r>
            <a:endParaRPr lang="zh-CN" altLang="en-US" sz="3200" dirty="0">
              <a:latin typeface="+mn-ea"/>
            </a:endParaRPr>
          </a:p>
        </p:txBody>
      </p:sp>
      <p:graphicFrame>
        <p:nvGraphicFramePr>
          <p:cNvPr id="5" name="对象 4"/>
          <p:cNvGraphicFramePr>
            <a:graphicFrameLocks noChangeAspect="1"/>
          </p:cNvGraphicFramePr>
          <p:nvPr>
            <p:extLst>
              <p:ext uri="{D42A27DB-BD31-4B8C-83A1-F6EECF244321}">
                <p14:modId xmlns:p14="http://schemas.microsoft.com/office/powerpoint/2010/main" val="3344536947"/>
              </p:ext>
            </p:extLst>
          </p:nvPr>
        </p:nvGraphicFramePr>
        <p:xfrm>
          <a:off x="2568388" y="3258551"/>
          <a:ext cx="618565" cy="430587"/>
        </p:xfrm>
        <a:graphic>
          <a:graphicData uri="http://schemas.openxmlformats.org/presentationml/2006/ole">
            <mc:AlternateContent xmlns:mc="http://schemas.openxmlformats.org/markup-compatibility/2006">
              <mc:Choice xmlns:v="urn:schemas-microsoft-com:vml" Requires="v">
                <p:oleObj spid="_x0000_s13395" name="Equation" r:id="rId3" imgW="152280" imgH="164880" progId="Equation.DSMT4">
                  <p:embed/>
                </p:oleObj>
              </mc:Choice>
              <mc:Fallback>
                <p:oleObj name="Equation" r:id="rId3" imgW="152280" imgH="164880" progId="Equation.DSMT4">
                  <p:embed/>
                  <p:pic>
                    <p:nvPicPr>
                      <p:cNvPr id="0" name=""/>
                      <p:cNvPicPr/>
                      <p:nvPr/>
                    </p:nvPicPr>
                    <p:blipFill>
                      <a:blip r:embed="rId4"/>
                      <a:stretch>
                        <a:fillRect/>
                      </a:stretch>
                    </p:blipFill>
                    <p:spPr>
                      <a:xfrm>
                        <a:off x="2568388" y="3258551"/>
                        <a:ext cx="618565" cy="430587"/>
                      </a:xfrm>
                      <a:prstGeom prst="rect">
                        <a:avLst/>
                      </a:prstGeom>
                    </p:spPr>
                  </p:pic>
                </p:oleObj>
              </mc:Fallback>
            </mc:AlternateContent>
          </a:graphicData>
        </a:graphic>
      </p:graphicFrame>
      <p:graphicFrame>
        <p:nvGraphicFramePr>
          <p:cNvPr id="6" name="对象 5"/>
          <p:cNvGraphicFramePr>
            <a:graphicFrameLocks noChangeAspect="1"/>
          </p:cNvGraphicFramePr>
          <p:nvPr>
            <p:extLst>
              <p:ext uri="{D42A27DB-BD31-4B8C-83A1-F6EECF244321}">
                <p14:modId xmlns:p14="http://schemas.microsoft.com/office/powerpoint/2010/main" val="3708479873"/>
              </p:ext>
            </p:extLst>
          </p:nvPr>
        </p:nvGraphicFramePr>
        <p:xfrm>
          <a:off x="3402106" y="3230117"/>
          <a:ext cx="389965" cy="487456"/>
        </p:xfrm>
        <a:graphic>
          <a:graphicData uri="http://schemas.openxmlformats.org/presentationml/2006/ole">
            <mc:AlternateContent xmlns:mc="http://schemas.openxmlformats.org/markup-compatibility/2006">
              <mc:Choice xmlns:v="urn:schemas-microsoft-com:vml" Requires="v">
                <p:oleObj spid="_x0000_s13396" name="Equation" r:id="rId5" imgW="152280" imgH="190440" progId="Equation.DSMT4">
                  <p:embed/>
                </p:oleObj>
              </mc:Choice>
              <mc:Fallback>
                <p:oleObj name="Equation" r:id="rId5" imgW="152280" imgH="190440" progId="Equation.DSMT4">
                  <p:embed/>
                  <p:pic>
                    <p:nvPicPr>
                      <p:cNvPr id="0" name=""/>
                      <p:cNvPicPr/>
                      <p:nvPr/>
                    </p:nvPicPr>
                    <p:blipFill>
                      <a:blip r:embed="rId6"/>
                      <a:stretch>
                        <a:fillRect/>
                      </a:stretch>
                    </p:blipFill>
                    <p:spPr>
                      <a:xfrm>
                        <a:off x="3402106" y="3230117"/>
                        <a:ext cx="389965" cy="487456"/>
                      </a:xfrm>
                      <a:prstGeom prst="rect">
                        <a:avLst/>
                      </a:prstGeom>
                    </p:spPr>
                  </p:pic>
                </p:oleObj>
              </mc:Fallback>
            </mc:AlternateContent>
          </a:graphicData>
        </a:graphic>
      </p:graphicFrame>
      <p:graphicFrame>
        <p:nvGraphicFramePr>
          <p:cNvPr id="7" name="对象 6"/>
          <p:cNvGraphicFramePr>
            <a:graphicFrameLocks noChangeAspect="1"/>
          </p:cNvGraphicFramePr>
          <p:nvPr>
            <p:extLst>
              <p:ext uri="{D42A27DB-BD31-4B8C-83A1-F6EECF244321}">
                <p14:modId xmlns:p14="http://schemas.microsoft.com/office/powerpoint/2010/main" val="2209164660"/>
              </p:ext>
            </p:extLst>
          </p:nvPr>
        </p:nvGraphicFramePr>
        <p:xfrm>
          <a:off x="4114799" y="3200400"/>
          <a:ext cx="528719" cy="440599"/>
        </p:xfrm>
        <a:graphic>
          <a:graphicData uri="http://schemas.openxmlformats.org/presentationml/2006/ole">
            <mc:AlternateContent xmlns:mc="http://schemas.openxmlformats.org/markup-compatibility/2006">
              <mc:Choice xmlns:v="urn:schemas-microsoft-com:vml" Requires="v">
                <p:oleObj spid="_x0000_s13397" name="Equation" r:id="rId7" imgW="228600" imgH="190440" progId="Equation.DSMT4">
                  <p:embed/>
                </p:oleObj>
              </mc:Choice>
              <mc:Fallback>
                <p:oleObj name="Equation" r:id="rId7" imgW="228600" imgH="190440" progId="Equation.DSMT4">
                  <p:embed/>
                  <p:pic>
                    <p:nvPicPr>
                      <p:cNvPr id="0" name=""/>
                      <p:cNvPicPr/>
                      <p:nvPr/>
                    </p:nvPicPr>
                    <p:blipFill>
                      <a:blip r:embed="rId8"/>
                      <a:stretch>
                        <a:fillRect/>
                      </a:stretch>
                    </p:blipFill>
                    <p:spPr>
                      <a:xfrm>
                        <a:off x="4114799" y="3200400"/>
                        <a:ext cx="528719" cy="440599"/>
                      </a:xfrm>
                      <a:prstGeom prst="rect">
                        <a:avLst/>
                      </a:prstGeom>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343300784"/>
              </p:ext>
            </p:extLst>
          </p:nvPr>
        </p:nvGraphicFramePr>
        <p:xfrm>
          <a:off x="4960283" y="3213847"/>
          <a:ext cx="513424" cy="427853"/>
        </p:xfrm>
        <a:graphic>
          <a:graphicData uri="http://schemas.openxmlformats.org/presentationml/2006/ole">
            <mc:AlternateContent xmlns:mc="http://schemas.openxmlformats.org/markup-compatibility/2006">
              <mc:Choice xmlns:v="urn:schemas-microsoft-com:vml" Requires="v">
                <p:oleObj spid="_x0000_s13398" name="Equation" r:id="rId9" imgW="228600" imgH="190440" progId="Equation.DSMT4">
                  <p:embed/>
                </p:oleObj>
              </mc:Choice>
              <mc:Fallback>
                <p:oleObj name="Equation" r:id="rId9" imgW="228600" imgH="190440" progId="Equation.DSMT4">
                  <p:embed/>
                  <p:pic>
                    <p:nvPicPr>
                      <p:cNvPr id="0" name=""/>
                      <p:cNvPicPr/>
                      <p:nvPr/>
                    </p:nvPicPr>
                    <p:blipFill>
                      <a:blip r:embed="rId10"/>
                      <a:stretch>
                        <a:fillRect/>
                      </a:stretch>
                    </p:blipFill>
                    <p:spPr>
                      <a:xfrm>
                        <a:off x="4960283" y="3213847"/>
                        <a:ext cx="513424" cy="427853"/>
                      </a:xfrm>
                      <a:prstGeom prst="rect">
                        <a:avLst/>
                      </a:prstGeom>
                    </p:spPr>
                  </p:pic>
                </p:oleObj>
              </mc:Fallback>
            </mc:AlternateContent>
          </a:graphicData>
        </a:graphic>
      </p:graphicFrame>
      <p:graphicFrame>
        <p:nvGraphicFramePr>
          <p:cNvPr id="9" name="对象 8"/>
          <p:cNvGraphicFramePr>
            <a:graphicFrameLocks noChangeAspect="1"/>
          </p:cNvGraphicFramePr>
          <p:nvPr>
            <p:extLst>
              <p:ext uri="{D42A27DB-BD31-4B8C-83A1-F6EECF244321}">
                <p14:modId xmlns:p14="http://schemas.microsoft.com/office/powerpoint/2010/main" val="1221906718"/>
              </p:ext>
            </p:extLst>
          </p:nvPr>
        </p:nvGraphicFramePr>
        <p:xfrm>
          <a:off x="5795682" y="3222833"/>
          <a:ext cx="502023" cy="502023"/>
        </p:xfrm>
        <a:graphic>
          <a:graphicData uri="http://schemas.openxmlformats.org/presentationml/2006/ole">
            <mc:AlternateContent xmlns:mc="http://schemas.openxmlformats.org/markup-compatibility/2006">
              <mc:Choice xmlns:v="urn:schemas-microsoft-com:vml" Requires="v">
                <p:oleObj spid="_x0000_s13399" name="Equation" r:id="rId11" imgW="203040" imgH="203040" progId="Equation.DSMT4">
                  <p:embed/>
                </p:oleObj>
              </mc:Choice>
              <mc:Fallback>
                <p:oleObj name="Equation" r:id="rId11" imgW="203040" imgH="203040" progId="Equation.DSMT4">
                  <p:embed/>
                  <p:pic>
                    <p:nvPicPr>
                      <p:cNvPr id="0" name=""/>
                      <p:cNvPicPr/>
                      <p:nvPr/>
                    </p:nvPicPr>
                    <p:blipFill>
                      <a:blip r:embed="rId12"/>
                      <a:stretch>
                        <a:fillRect/>
                      </a:stretch>
                    </p:blipFill>
                    <p:spPr>
                      <a:xfrm>
                        <a:off x="5795682" y="3222833"/>
                        <a:ext cx="502023" cy="502023"/>
                      </a:xfrm>
                      <a:prstGeom prst="rect">
                        <a:avLst/>
                      </a:prstGeom>
                    </p:spPr>
                  </p:pic>
                </p:oleObj>
              </mc:Fallback>
            </mc:AlternateContent>
          </a:graphicData>
        </a:graphic>
      </p:graphicFrame>
      <p:graphicFrame>
        <p:nvGraphicFramePr>
          <p:cNvPr id="10" name="对象 9"/>
          <p:cNvGraphicFramePr>
            <a:graphicFrameLocks noChangeAspect="1"/>
          </p:cNvGraphicFramePr>
          <p:nvPr>
            <p:extLst>
              <p:ext uri="{D42A27DB-BD31-4B8C-83A1-F6EECF244321}">
                <p14:modId xmlns:p14="http://schemas.microsoft.com/office/powerpoint/2010/main" val="2547147878"/>
              </p:ext>
            </p:extLst>
          </p:nvPr>
        </p:nvGraphicFramePr>
        <p:xfrm>
          <a:off x="6572623" y="3237027"/>
          <a:ext cx="473635" cy="473635"/>
        </p:xfrm>
        <a:graphic>
          <a:graphicData uri="http://schemas.openxmlformats.org/presentationml/2006/ole">
            <mc:AlternateContent xmlns:mc="http://schemas.openxmlformats.org/markup-compatibility/2006">
              <mc:Choice xmlns:v="urn:schemas-microsoft-com:vml" Requires="v">
                <p:oleObj spid="_x0000_s13400" name="Equation" r:id="rId13" imgW="203040" imgH="203040" progId="Equation.DSMT4">
                  <p:embed/>
                </p:oleObj>
              </mc:Choice>
              <mc:Fallback>
                <p:oleObj name="Equation" r:id="rId13" imgW="203040" imgH="203040" progId="Equation.DSMT4">
                  <p:embed/>
                  <p:pic>
                    <p:nvPicPr>
                      <p:cNvPr id="0" name=""/>
                      <p:cNvPicPr/>
                      <p:nvPr/>
                    </p:nvPicPr>
                    <p:blipFill>
                      <a:blip r:embed="rId14"/>
                      <a:stretch>
                        <a:fillRect/>
                      </a:stretch>
                    </p:blipFill>
                    <p:spPr>
                      <a:xfrm>
                        <a:off x="6572623" y="3237027"/>
                        <a:ext cx="473635" cy="473635"/>
                      </a:xfrm>
                      <a:prstGeom prst="rect">
                        <a:avLst/>
                      </a:prstGeom>
                    </p:spPr>
                  </p:pic>
                </p:oleObj>
              </mc:Fallback>
            </mc:AlternateContent>
          </a:graphicData>
        </a:graphic>
      </p:graphicFrame>
    </p:spTree>
    <p:extLst>
      <p:ext uri="{BB962C8B-B14F-4D97-AF65-F5344CB8AC3E}">
        <p14:creationId xmlns:p14="http://schemas.microsoft.com/office/powerpoint/2010/main" val="4053668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2622" y="1027417"/>
            <a:ext cx="1183341" cy="830997"/>
          </a:xfrm>
          <a:prstGeom prst="rect">
            <a:avLst/>
          </a:prstGeom>
          <a:noFill/>
        </p:spPr>
        <p:txBody>
          <a:bodyPr wrap="square" rtlCol="0">
            <a:spAutoFit/>
          </a:bodyPr>
          <a:lstStyle/>
          <a:p>
            <a:r>
              <a:rPr lang="en-US" altLang="zh-CN" sz="2400" dirty="0" smtClean="0">
                <a:solidFill>
                  <a:prstClr val="black"/>
                </a:solidFill>
                <a:latin typeface="华文楷体"/>
              </a:rPr>
              <a:t>0.9TeV</a:t>
            </a:r>
          </a:p>
          <a:p>
            <a:r>
              <a:rPr lang="en-US" altLang="zh-CN" sz="2400" dirty="0" smtClean="0"/>
              <a:t>  </a:t>
            </a:r>
            <a:endParaRPr lang="zh-CN" altLang="en-US" sz="2400" dirty="0"/>
          </a:p>
        </p:txBody>
      </p:sp>
      <p:pic>
        <p:nvPicPr>
          <p:cNvPr id="14339" name="Picture 3" descr="C:\Users\ASUS\Desktop\0.9-13图像(1)\0.9-13图像\0.9_p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6517" y="1653990"/>
            <a:ext cx="5684006" cy="30877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对象 3"/>
          <p:cNvGraphicFramePr>
            <a:graphicFrameLocks noChangeAspect="1"/>
          </p:cNvGraphicFramePr>
          <p:nvPr>
            <p:extLst>
              <p:ext uri="{D42A27DB-BD31-4B8C-83A1-F6EECF244321}">
                <p14:modId xmlns:p14="http://schemas.microsoft.com/office/powerpoint/2010/main" val="2745419013"/>
              </p:ext>
            </p:extLst>
          </p:nvPr>
        </p:nvGraphicFramePr>
        <p:xfrm>
          <a:off x="2806554" y="4867835"/>
          <a:ext cx="411966" cy="463462"/>
        </p:xfrm>
        <a:graphic>
          <a:graphicData uri="http://schemas.openxmlformats.org/presentationml/2006/ole">
            <mc:AlternateContent xmlns:mc="http://schemas.openxmlformats.org/markup-compatibility/2006">
              <mc:Choice xmlns:v="urn:schemas-microsoft-com:vml" Requires="v">
                <p:oleObj spid="_x0000_s14364" name="Equation" r:id="rId4" imgW="203040" imgH="228600" progId="Equation.DSMT4">
                  <p:embed/>
                </p:oleObj>
              </mc:Choice>
              <mc:Fallback>
                <p:oleObj name="Equation" r:id="rId4" imgW="203040" imgH="228600" progId="Equation.DSMT4">
                  <p:embed/>
                  <p:pic>
                    <p:nvPicPr>
                      <p:cNvPr id="0" name=""/>
                      <p:cNvPicPr/>
                      <p:nvPr/>
                    </p:nvPicPr>
                    <p:blipFill>
                      <a:blip r:embed="rId5"/>
                      <a:stretch>
                        <a:fillRect/>
                      </a:stretch>
                    </p:blipFill>
                    <p:spPr>
                      <a:xfrm>
                        <a:off x="2806554" y="4867835"/>
                        <a:ext cx="411966" cy="463462"/>
                      </a:xfrm>
                      <a:prstGeom prst="rect">
                        <a:avLst/>
                      </a:prstGeom>
                    </p:spPr>
                  </p:pic>
                </p:oleObj>
              </mc:Fallback>
            </mc:AlternateContent>
          </a:graphicData>
        </a:graphic>
      </p:graphicFrame>
      <p:sp>
        <p:nvSpPr>
          <p:cNvPr id="5" name="TextBox 4"/>
          <p:cNvSpPr txBox="1"/>
          <p:nvPr/>
        </p:nvSpPr>
        <p:spPr>
          <a:xfrm>
            <a:off x="3421565" y="4961965"/>
            <a:ext cx="1053827" cy="369332"/>
          </a:xfrm>
          <a:prstGeom prst="rect">
            <a:avLst/>
          </a:prstGeom>
          <a:noFill/>
        </p:spPr>
        <p:txBody>
          <a:bodyPr wrap="square" rtlCol="0">
            <a:spAutoFit/>
          </a:bodyPr>
          <a:lstStyle/>
          <a:p>
            <a:r>
              <a:rPr lang="en-US" altLang="zh-CN" dirty="0" smtClean="0"/>
              <a:t>(</a:t>
            </a:r>
            <a:r>
              <a:rPr lang="zh-CN" altLang="en-US" dirty="0" smtClean="0"/>
              <a:t>横动量</a:t>
            </a:r>
            <a:r>
              <a:rPr lang="en-US" altLang="zh-CN" dirty="0" smtClean="0"/>
              <a:t>)</a:t>
            </a:r>
            <a:endParaRPr lang="zh-CN" altLang="en-US" dirty="0"/>
          </a:p>
        </p:txBody>
      </p:sp>
      <p:pic>
        <p:nvPicPr>
          <p:cNvPr id="14340" name="Picture 4" descr="C:\Users\ASUS\Desktop\0.9-13图像(1)\0.9-13图像\0.9_e.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81968" y="1586754"/>
            <a:ext cx="5316973" cy="315496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对象 5"/>
          <p:cNvGraphicFramePr>
            <a:graphicFrameLocks noChangeAspect="1"/>
          </p:cNvGraphicFramePr>
          <p:nvPr>
            <p:extLst>
              <p:ext uri="{D42A27DB-BD31-4B8C-83A1-F6EECF244321}">
                <p14:modId xmlns:p14="http://schemas.microsoft.com/office/powerpoint/2010/main" val="3083247506"/>
              </p:ext>
            </p:extLst>
          </p:nvPr>
        </p:nvGraphicFramePr>
        <p:xfrm>
          <a:off x="8478715" y="4961965"/>
          <a:ext cx="346089" cy="374930"/>
        </p:xfrm>
        <a:graphic>
          <a:graphicData uri="http://schemas.openxmlformats.org/presentationml/2006/ole">
            <mc:AlternateContent xmlns:mc="http://schemas.openxmlformats.org/markup-compatibility/2006">
              <mc:Choice xmlns:v="urn:schemas-microsoft-com:vml" Requires="v">
                <p:oleObj spid="_x0000_s14365" name="Equation" r:id="rId7" imgW="152280" imgH="164880" progId="Equation.DSMT4">
                  <p:embed/>
                </p:oleObj>
              </mc:Choice>
              <mc:Fallback>
                <p:oleObj name="Equation" r:id="rId7" imgW="152280" imgH="164880" progId="Equation.DSMT4">
                  <p:embed/>
                  <p:pic>
                    <p:nvPicPr>
                      <p:cNvPr id="0" name=""/>
                      <p:cNvPicPr/>
                      <p:nvPr/>
                    </p:nvPicPr>
                    <p:blipFill>
                      <a:blip r:embed="rId8"/>
                      <a:stretch>
                        <a:fillRect/>
                      </a:stretch>
                    </p:blipFill>
                    <p:spPr>
                      <a:xfrm>
                        <a:off x="8478715" y="4961965"/>
                        <a:ext cx="346089" cy="374930"/>
                      </a:xfrm>
                      <a:prstGeom prst="rect">
                        <a:avLst/>
                      </a:prstGeom>
                    </p:spPr>
                  </p:pic>
                </p:oleObj>
              </mc:Fallback>
            </mc:AlternateContent>
          </a:graphicData>
        </a:graphic>
      </p:graphicFrame>
      <p:sp>
        <p:nvSpPr>
          <p:cNvPr id="7" name="TextBox 6"/>
          <p:cNvSpPr txBox="1"/>
          <p:nvPr/>
        </p:nvSpPr>
        <p:spPr>
          <a:xfrm>
            <a:off x="8942294" y="4958372"/>
            <a:ext cx="941294" cy="372925"/>
          </a:xfrm>
          <a:prstGeom prst="rect">
            <a:avLst/>
          </a:prstGeom>
          <a:noFill/>
        </p:spPr>
        <p:txBody>
          <a:bodyPr wrap="square" rtlCol="0">
            <a:spAutoFit/>
          </a:bodyPr>
          <a:lstStyle/>
          <a:p>
            <a:r>
              <a:rPr lang="en-US" altLang="zh-CN" dirty="0" smtClean="0"/>
              <a:t>(</a:t>
            </a:r>
            <a:r>
              <a:rPr lang="zh-CN" altLang="en-US" dirty="0" smtClean="0"/>
              <a:t>能量</a:t>
            </a:r>
            <a:r>
              <a:rPr lang="en-US" altLang="zh-CN" dirty="0" smtClean="0"/>
              <a:t>)</a:t>
            </a:r>
            <a:endParaRPr lang="zh-CN" altLang="en-US" dirty="0"/>
          </a:p>
        </p:txBody>
      </p:sp>
    </p:spTree>
    <p:extLst>
      <p:ext uri="{BB962C8B-B14F-4D97-AF65-F5344CB8AC3E}">
        <p14:creationId xmlns:p14="http://schemas.microsoft.com/office/powerpoint/2010/main" val="5178300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2621" y="879499"/>
            <a:ext cx="1183341" cy="830997"/>
          </a:xfrm>
          <a:prstGeom prst="rect">
            <a:avLst/>
          </a:prstGeom>
          <a:noFill/>
        </p:spPr>
        <p:txBody>
          <a:bodyPr wrap="square" rtlCol="0">
            <a:spAutoFit/>
          </a:bodyPr>
          <a:lstStyle/>
          <a:p>
            <a:r>
              <a:rPr lang="en-US" altLang="zh-CN" sz="2400" dirty="0" smtClean="0">
                <a:solidFill>
                  <a:prstClr val="black"/>
                </a:solidFill>
                <a:latin typeface="华文楷体"/>
              </a:rPr>
              <a:t>0.9TeV</a:t>
            </a:r>
          </a:p>
          <a:p>
            <a:r>
              <a:rPr lang="en-US" altLang="zh-CN" sz="2400" dirty="0" smtClean="0"/>
              <a:t>  </a:t>
            </a:r>
            <a:endParaRPr lang="zh-CN" altLang="en-US" sz="2400" dirty="0"/>
          </a:p>
        </p:txBody>
      </p:sp>
      <p:sp>
        <p:nvSpPr>
          <p:cNvPr id="5" name="TextBox 4"/>
          <p:cNvSpPr txBox="1"/>
          <p:nvPr/>
        </p:nvSpPr>
        <p:spPr>
          <a:xfrm>
            <a:off x="3421565" y="4961965"/>
            <a:ext cx="1053827" cy="369332"/>
          </a:xfrm>
          <a:prstGeom prst="rect">
            <a:avLst/>
          </a:prstGeom>
          <a:noFill/>
        </p:spPr>
        <p:txBody>
          <a:bodyPr wrap="square" rtlCol="0">
            <a:spAutoFit/>
          </a:bodyPr>
          <a:lstStyle/>
          <a:p>
            <a:r>
              <a:rPr lang="en-US" altLang="zh-CN" dirty="0" smtClean="0"/>
              <a:t>(</a:t>
            </a:r>
            <a:r>
              <a:rPr lang="zh-CN" altLang="en-US" dirty="0"/>
              <a:t>快度</a:t>
            </a:r>
            <a:r>
              <a:rPr lang="en-US" altLang="zh-CN" dirty="0" smtClean="0"/>
              <a:t>)</a:t>
            </a:r>
            <a:endParaRPr lang="zh-CN" altLang="en-US" dirty="0"/>
          </a:p>
        </p:txBody>
      </p:sp>
      <p:sp>
        <p:nvSpPr>
          <p:cNvPr id="7" name="TextBox 6"/>
          <p:cNvSpPr txBox="1"/>
          <p:nvPr/>
        </p:nvSpPr>
        <p:spPr>
          <a:xfrm>
            <a:off x="8942294" y="4958372"/>
            <a:ext cx="1223682" cy="369332"/>
          </a:xfrm>
          <a:prstGeom prst="rect">
            <a:avLst/>
          </a:prstGeom>
          <a:noFill/>
        </p:spPr>
        <p:txBody>
          <a:bodyPr wrap="square" rtlCol="0">
            <a:spAutoFit/>
          </a:bodyPr>
          <a:lstStyle/>
          <a:p>
            <a:r>
              <a:rPr lang="en-US" altLang="zh-CN" dirty="0" smtClean="0"/>
              <a:t>(</a:t>
            </a:r>
            <a:r>
              <a:rPr lang="zh-CN" altLang="en-US" dirty="0" smtClean="0"/>
              <a:t>赝快度</a:t>
            </a:r>
            <a:r>
              <a:rPr lang="en-US" altLang="zh-CN" dirty="0" smtClean="0"/>
              <a:t>)</a:t>
            </a:r>
            <a:endParaRPr lang="zh-CN" altLang="en-US" dirty="0"/>
          </a:p>
        </p:txBody>
      </p:sp>
      <p:graphicFrame>
        <p:nvGraphicFramePr>
          <p:cNvPr id="3" name="对象 2"/>
          <p:cNvGraphicFramePr>
            <a:graphicFrameLocks noChangeAspect="1"/>
          </p:cNvGraphicFramePr>
          <p:nvPr>
            <p:extLst>
              <p:ext uri="{D42A27DB-BD31-4B8C-83A1-F6EECF244321}">
                <p14:modId xmlns:p14="http://schemas.microsoft.com/office/powerpoint/2010/main" val="2569932020"/>
              </p:ext>
            </p:extLst>
          </p:nvPr>
        </p:nvGraphicFramePr>
        <p:xfrm>
          <a:off x="3098837" y="4961965"/>
          <a:ext cx="322728" cy="381406"/>
        </p:xfrm>
        <a:graphic>
          <a:graphicData uri="http://schemas.openxmlformats.org/presentationml/2006/ole">
            <mc:AlternateContent xmlns:mc="http://schemas.openxmlformats.org/markup-compatibility/2006">
              <mc:Choice xmlns:v="urn:schemas-microsoft-com:vml" Requires="v">
                <p:oleObj spid="_x0000_s15384" name="Equation" r:id="rId3" imgW="139680" imgH="164880" progId="Equation.DSMT4">
                  <p:embed/>
                </p:oleObj>
              </mc:Choice>
              <mc:Fallback>
                <p:oleObj name="Equation" r:id="rId3" imgW="139680" imgH="164880" progId="Equation.DSMT4">
                  <p:embed/>
                  <p:pic>
                    <p:nvPicPr>
                      <p:cNvPr id="0" name=""/>
                      <p:cNvPicPr/>
                      <p:nvPr/>
                    </p:nvPicPr>
                    <p:blipFill>
                      <a:blip r:embed="rId4"/>
                      <a:stretch>
                        <a:fillRect/>
                      </a:stretch>
                    </p:blipFill>
                    <p:spPr>
                      <a:xfrm>
                        <a:off x="3098837" y="4961965"/>
                        <a:ext cx="322728" cy="381406"/>
                      </a:xfrm>
                      <a:prstGeom prst="rect">
                        <a:avLst/>
                      </a:prstGeom>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1165164148"/>
              </p:ext>
            </p:extLst>
          </p:nvPr>
        </p:nvGraphicFramePr>
        <p:xfrm>
          <a:off x="8702209" y="4958372"/>
          <a:ext cx="281337" cy="365739"/>
        </p:xfrm>
        <a:graphic>
          <a:graphicData uri="http://schemas.openxmlformats.org/presentationml/2006/ole">
            <mc:AlternateContent xmlns:mc="http://schemas.openxmlformats.org/markup-compatibility/2006">
              <mc:Choice xmlns:v="urn:schemas-microsoft-com:vml" Requires="v">
                <p:oleObj spid="_x0000_s15385" name="Equation" r:id="rId5" imgW="126720" imgH="164880" progId="Equation.DSMT4">
                  <p:embed/>
                </p:oleObj>
              </mc:Choice>
              <mc:Fallback>
                <p:oleObj name="Equation" r:id="rId5" imgW="126720" imgH="164880" progId="Equation.DSMT4">
                  <p:embed/>
                  <p:pic>
                    <p:nvPicPr>
                      <p:cNvPr id="0" name=""/>
                      <p:cNvPicPr/>
                      <p:nvPr/>
                    </p:nvPicPr>
                    <p:blipFill>
                      <a:blip r:embed="rId6"/>
                      <a:stretch>
                        <a:fillRect/>
                      </a:stretch>
                    </p:blipFill>
                    <p:spPr>
                      <a:xfrm>
                        <a:off x="8702209" y="4958372"/>
                        <a:ext cx="281337" cy="365739"/>
                      </a:xfrm>
                      <a:prstGeom prst="rect">
                        <a:avLst/>
                      </a:prstGeom>
                    </p:spPr>
                  </p:pic>
                </p:oleObj>
              </mc:Fallback>
            </mc:AlternateContent>
          </a:graphicData>
        </a:graphic>
      </p:graphicFrame>
      <p:pic>
        <p:nvPicPr>
          <p:cNvPr id="15362" name="Picture 2" descr="C:\Users\ASUS\Desktop\0.9-13图像(1)\0.9-13图像\0.9_y.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0435" y="1710496"/>
            <a:ext cx="5453847" cy="3175123"/>
          </a:xfrm>
          <a:prstGeom prst="rect">
            <a:avLst/>
          </a:prstGeom>
          <a:noFill/>
          <a:extLst>
            <a:ext uri="{909E8E84-426E-40DD-AFC4-6F175D3DCCD1}">
              <a14:hiddenFill xmlns:a14="http://schemas.microsoft.com/office/drawing/2010/main">
                <a:solidFill>
                  <a:srgbClr val="FFFFFF"/>
                </a:solidFill>
              </a14:hiddenFill>
            </a:ext>
          </a:extLst>
        </p:spPr>
      </p:pic>
      <p:pic>
        <p:nvPicPr>
          <p:cNvPr id="15363" name="Picture 3" descr="C:\Users\ASUS\Desktop\0.9-13图像(1)\0.9-13图像\0.9_yita.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11788" y="1789198"/>
            <a:ext cx="4769224" cy="3096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18288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2622" y="1027417"/>
            <a:ext cx="1586754" cy="830997"/>
          </a:xfrm>
          <a:prstGeom prst="rect">
            <a:avLst/>
          </a:prstGeom>
          <a:noFill/>
        </p:spPr>
        <p:txBody>
          <a:bodyPr wrap="square" rtlCol="0">
            <a:spAutoFit/>
          </a:bodyPr>
          <a:lstStyle/>
          <a:p>
            <a:r>
              <a:rPr lang="en-US" altLang="zh-CN" sz="2400" dirty="0" smtClean="0">
                <a:solidFill>
                  <a:prstClr val="black"/>
                </a:solidFill>
                <a:latin typeface="华文楷体"/>
              </a:rPr>
              <a:t>2.76TeV</a:t>
            </a:r>
          </a:p>
          <a:p>
            <a:r>
              <a:rPr lang="en-US" altLang="zh-CN" sz="2400" dirty="0" smtClean="0">
                <a:solidFill>
                  <a:prstClr val="black"/>
                </a:solidFill>
              </a:rPr>
              <a:t>  </a:t>
            </a:r>
            <a:endParaRPr lang="zh-CN" altLang="en-US" sz="2400" dirty="0">
              <a:solidFill>
                <a:prstClr val="black"/>
              </a:solidFill>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1555819655"/>
              </p:ext>
            </p:extLst>
          </p:nvPr>
        </p:nvGraphicFramePr>
        <p:xfrm>
          <a:off x="2806554" y="4867835"/>
          <a:ext cx="411966" cy="463462"/>
        </p:xfrm>
        <a:graphic>
          <a:graphicData uri="http://schemas.openxmlformats.org/presentationml/2006/ole">
            <mc:AlternateContent xmlns:mc="http://schemas.openxmlformats.org/markup-compatibility/2006">
              <mc:Choice xmlns:v="urn:schemas-microsoft-com:vml" Requires="v">
                <p:oleObj spid="_x0000_s16408" name="Equation" r:id="rId3" imgW="203040" imgH="228600" progId="Equation.DSMT4">
                  <p:embed/>
                </p:oleObj>
              </mc:Choice>
              <mc:Fallback>
                <p:oleObj name="Equation" r:id="rId3" imgW="203040" imgH="228600" progId="Equation.DSMT4">
                  <p:embed/>
                  <p:pic>
                    <p:nvPicPr>
                      <p:cNvPr id="0" name=""/>
                      <p:cNvPicPr/>
                      <p:nvPr/>
                    </p:nvPicPr>
                    <p:blipFill>
                      <a:blip r:embed="rId4"/>
                      <a:stretch>
                        <a:fillRect/>
                      </a:stretch>
                    </p:blipFill>
                    <p:spPr>
                      <a:xfrm>
                        <a:off x="2806554" y="4867835"/>
                        <a:ext cx="411966" cy="463462"/>
                      </a:xfrm>
                      <a:prstGeom prst="rect">
                        <a:avLst/>
                      </a:prstGeom>
                    </p:spPr>
                  </p:pic>
                </p:oleObj>
              </mc:Fallback>
            </mc:AlternateContent>
          </a:graphicData>
        </a:graphic>
      </p:graphicFrame>
      <p:sp>
        <p:nvSpPr>
          <p:cNvPr id="5" name="TextBox 4"/>
          <p:cNvSpPr txBox="1"/>
          <p:nvPr/>
        </p:nvSpPr>
        <p:spPr>
          <a:xfrm>
            <a:off x="3421565" y="4961965"/>
            <a:ext cx="1053827" cy="369332"/>
          </a:xfrm>
          <a:prstGeom prst="rect">
            <a:avLst/>
          </a:prstGeom>
          <a:noFill/>
        </p:spPr>
        <p:txBody>
          <a:bodyPr wrap="square" rtlCol="0">
            <a:spAutoFit/>
          </a:bodyPr>
          <a:lstStyle/>
          <a:p>
            <a:r>
              <a:rPr lang="en-US" altLang="zh-CN" dirty="0" smtClean="0">
                <a:solidFill>
                  <a:prstClr val="black"/>
                </a:solidFill>
              </a:rPr>
              <a:t>(</a:t>
            </a:r>
            <a:r>
              <a:rPr lang="zh-CN" altLang="en-US" dirty="0" smtClean="0">
                <a:solidFill>
                  <a:prstClr val="black"/>
                </a:solidFill>
              </a:rPr>
              <a:t>横动量</a:t>
            </a:r>
            <a:r>
              <a:rPr lang="en-US" altLang="zh-CN" dirty="0" smtClean="0">
                <a:solidFill>
                  <a:prstClr val="black"/>
                </a:solidFill>
              </a:rPr>
              <a:t>)</a:t>
            </a:r>
            <a:endParaRPr lang="zh-CN" altLang="en-US" dirty="0">
              <a:solidFill>
                <a:prstClr val="black"/>
              </a:solidFill>
            </a:endParaRPr>
          </a:p>
        </p:txBody>
      </p:sp>
      <p:graphicFrame>
        <p:nvGraphicFramePr>
          <p:cNvPr id="6" name="对象 5"/>
          <p:cNvGraphicFramePr>
            <a:graphicFrameLocks noChangeAspect="1"/>
          </p:cNvGraphicFramePr>
          <p:nvPr>
            <p:extLst>
              <p:ext uri="{D42A27DB-BD31-4B8C-83A1-F6EECF244321}">
                <p14:modId xmlns:p14="http://schemas.microsoft.com/office/powerpoint/2010/main" val="700410274"/>
              </p:ext>
            </p:extLst>
          </p:nvPr>
        </p:nvGraphicFramePr>
        <p:xfrm>
          <a:off x="8478715" y="4961965"/>
          <a:ext cx="346089" cy="374930"/>
        </p:xfrm>
        <a:graphic>
          <a:graphicData uri="http://schemas.openxmlformats.org/presentationml/2006/ole">
            <mc:AlternateContent xmlns:mc="http://schemas.openxmlformats.org/markup-compatibility/2006">
              <mc:Choice xmlns:v="urn:schemas-microsoft-com:vml" Requires="v">
                <p:oleObj spid="_x0000_s16409" name="Equation" r:id="rId5" imgW="152280" imgH="164880" progId="Equation.DSMT4">
                  <p:embed/>
                </p:oleObj>
              </mc:Choice>
              <mc:Fallback>
                <p:oleObj name="Equation" r:id="rId5" imgW="152280" imgH="164880" progId="Equation.DSMT4">
                  <p:embed/>
                  <p:pic>
                    <p:nvPicPr>
                      <p:cNvPr id="0" name=""/>
                      <p:cNvPicPr/>
                      <p:nvPr/>
                    </p:nvPicPr>
                    <p:blipFill>
                      <a:blip r:embed="rId6"/>
                      <a:stretch>
                        <a:fillRect/>
                      </a:stretch>
                    </p:blipFill>
                    <p:spPr>
                      <a:xfrm>
                        <a:off x="8478715" y="4961965"/>
                        <a:ext cx="346089" cy="374930"/>
                      </a:xfrm>
                      <a:prstGeom prst="rect">
                        <a:avLst/>
                      </a:prstGeom>
                    </p:spPr>
                  </p:pic>
                </p:oleObj>
              </mc:Fallback>
            </mc:AlternateContent>
          </a:graphicData>
        </a:graphic>
      </p:graphicFrame>
      <p:sp>
        <p:nvSpPr>
          <p:cNvPr id="7" name="TextBox 6"/>
          <p:cNvSpPr txBox="1"/>
          <p:nvPr/>
        </p:nvSpPr>
        <p:spPr>
          <a:xfrm>
            <a:off x="8942294" y="4958372"/>
            <a:ext cx="941294" cy="372925"/>
          </a:xfrm>
          <a:prstGeom prst="rect">
            <a:avLst/>
          </a:prstGeom>
          <a:noFill/>
        </p:spPr>
        <p:txBody>
          <a:bodyPr wrap="square" rtlCol="0">
            <a:spAutoFit/>
          </a:bodyPr>
          <a:lstStyle/>
          <a:p>
            <a:r>
              <a:rPr lang="en-US" altLang="zh-CN" dirty="0" smtClean="0">
                <a:solidFill>
                  <a:prstClr val="black"/>
                </a:solidFill>
              </a:rPr>
              <a:t>(</a:t>
            </a:r>
            <a:r>
              <a:rPr lang="zh-CN" altLang="en-US" dirty="0" smtClean="0">
                <a:solidFill>
                  <a:prstClr val="black"/>
                </a:solidFill>
              </a:rPr>
              <a:t>能量</a:t>
            </a:r>
            <a:r>
              <a:rPr lang="en-US" altLang="zh-CN" dirty="0" smtClean="0">
                <a:solidFill>
                  <a:prstClr val="black"/>
                </a:solidFill>
              </a:rPr>
              <a:t>)</a:t>
            </a:r>
            <a:endParaRPr lang="zh-CN" altLang="en-US" dirty="0">
              <a:solidFill>
                <a:prstClr val="black"/>
              </a:solidFill>
            </a:endParaRPr>
          </a:p>
        </p:txBody>
      </p:sp>
      <p:pic>
        <p:nvPicPr>
          <p:cNvPr id="16388" name="Picture 4" descr="C:\Users\ASUS\Desktop\同一质心系能量不同粒子\2.76,5.02图像\2.76_pt.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7067" y="1599846"/>
            <a:ext cx="4839777" cy="3156376"/>
          </a:xfrm>
          <a:prstGeom prst="rect">
            <a:avLst/>
          </a:prstGeom>
          <a:noFill/>
          <a:extLst>
            <a:ext uri="{909E8E84-426E-40DD-AFC4-6F175D3DCCD1}">
              <a14:hiddenFill xmlns:a14="http://schemas.microsoft.com/office/drawing/2010/main">
                <a:solidFill>
                  <a:srgbClr val="FFFFFF"/>
                </a:solidFill>
              </a14:hiddenFill>
            </a:ext>
          </a:extLst>
        </p:spPr>
      </p:pic>
      <p:pic>
        <p:nvPicPr>
          <p:cNvPr id="16389" name="Picture 5" descr="C:\Users\ASUS\Desktop\同一质心系能量不同粒子\2.76,5.02图像\2.76_e.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10836" y="1599846"/>
            <a:ext cx="4839777" cy="3156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17215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8329" y="608331"/>
            <a:ext cx="9265920" cy="705485"/>
          </a:xfrm>
        </p:spPr>
        <p:txBody>
          <a:bodyPr>
            <a:normAutofit fontScale="90000"/>
          </a:bodyPr>
          <a:lstStyle/>
          <a:p>
            <a:pPr algn="l" defTabSz="457200" fontAlgn="base">
              <a:buClrTx/>
              <a:buSzTx/>
              <a:buFontTx/>
            </a:pPr>
            <a:r>
              <a:rPr lang="en-US" altLang="zh-CN" sz="3555" spc="0">
                <a:solidFill>
                  <a:schemeClr val="tx1"/>
                </a:solidFill>
                <a:latin typeface="+mj-ea"/>
                <a:ea typeface="+mj-ea"/>
                <a:cs typeface="+mj-ea"/>
              </a:rPr>
              <a:t>相对论性核碰撞的理论研究大致可以划分为5支</a:t>
            </a:r>
          </a:p>
        </p:txBody>
      </p:sp>
      <p:sp>
        <p:nvSpPr>
          <p:cNvPr id="4" name="文本框 3"/>
          <p:cNvSpPr txBox="1"/>
          <p:nvPr/>
        </p:nvSpPr>
        <p:spPr>
          <a:xfrm>
            <a:off x="2051054" y="1878331"/>
            <a:ext cx="3324225" cy="2862322"/>
          </a:xfrm>
          <a:prstGeom prst="rect">
            <a:avLst/>
          </a:prstGeom>
          <a:noFill/>
        </p:spPr>
        <p:txBody>
          <a:bodyPr wrap="square" rtlCol="0">
            <a:spAutoFit/>
          </a:bodyPr>
          <a:lstStyle/>
          <a:p>
            <a:pPr fontAlgn="auto">
              <a:lnSpc>
                <a:spcPct val="150000"/>
              </a:lnSpc>
            </a:pPr>
            <a:r>
              <a:rPr lang="zh-CN" altLang="en-US" sz="2400" dirty="0"/>
              <a:t>有效场论方法</a:t>
            </a:r>
          </a:p>
          <a:p>
            <a:pPr fontAlgn="auto">
              <a:lnSpc>
                <a:spcPct val="150000"/>
              </a:lnSpc>
            </a:pPr>
            <a:r>
              <a:rPr lang="zh-CN" altLang="en-US" sz="2400" dirty="0"/>
              <a:t>统计（热）模型</a:t>
            </a:r>
          </a:p>
          <a:p>
            <a:pPr fontAlgn="auto">
              <a:lnSpc>
                <a:spcPct val="150000"/>
              </a:lnSpc>
            </a:pPr>
            <a:r>
              <a:rPr lang="zh-CN" altLang="en-US" sz="2400" dirty="0"/>
              <a:t>流体力学方法</a:t>
            </a:r>
          </a:p>
          <a:p>
            <a:pPr fontAlgn="auto">
              <a:lnSpc>
                <a:spcPct val="150000"/>
              </a:lnSpc>
            </a:pPr>
            <a:r>
              <a:rPr lang="zh-CN" altLang="en-US" sz="2400" dirty="0"/>
              <a:t>夸克重组模型</a:t>
            </a:r>
          </a:p>
          <a:p>
            <a:pPr fontAlgn="auto">
              <a:lnSpc>
                <a:spcPct val="150000"/>
              </a:lnSpc>
            </a:pPr>
            <a:r>
              <a:rPr lang="zh-CN" altLang="en-US" sz="2400" dirty="0"/>
              <a:t>输运模型</a:t>
            </a:r>
          </a:p>
        </p:txBody>
      </p:sp>
      <p:sp>
        <p:nvSpPr>
          <p:cNvPr id="5" name="文本框 4"/>
          <p:cNvSpPr txBox="1"/>
          <p:nvPr/>
        </p:nvSpPr>
        <p:spPr>
          <a:xfrm>
            <a:off x="2051053" y="4996821"/>
            <a:ext cx="6544311" cy="461665"/>
          </a:xfrm>
          <a:prstGeom prst="rect">
            <a:avLst/>
          </a:prstGeom>
          <a:noFill/>
        </p:spPr>
        <p:txBody>
          <a:bodyPr wrap="square" rtlCol="0">
            <a:spAutoFit/>
          </a:bodyPr>
          <a:lstStyle/>
          <a:p>
            <a:r>
              <a:rPr lang="zh-CN" altLang="en-US" sz="2400" dirty="0"/>
              <a:t>本次交叉物理实验主要学习与应用输运模型</a:t>
            </a:r>
          </a:p>
        </p:txBody>
      </p:sp>
      <p:pic>
        <p:nvPicPr>
          <p:cNvPr id="10" name="图片 9"/>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Tree>
    <p:custDataLst>
      <p:tags r:id="rId1"/>
    </p:custDataLst>
    <p:extLst>
      <p:ext uri="{BB962C8B-B14F-4D97-AF65-F5344CB8AC3E}">
        <p14:creationId xmlns:p14="http://schemas.microsoft.com/office/powerpoint/2010/main" val="35620939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2621" y="879499"/>
            <a:ext cx="1804737" cy="830997"/>
          </a:xfrm>
          <a:prstGeom prst="rect">
            <a:avLst/>
          </a:prstGeom>
          <a:noFill/>
        </p:spPr>
        <p:txBody>
          <a:bodyPr wrap="square" rtlCol="0">
            <a:spAutoFit/>
          </a:bodyPr>
          <a:lstStyle/>
          <a:p>
            <a:r>
              <a:rPr lang="en-US" altLang="zh-CN" sz="2400" dirty="0" smtClean="0">
                <a:solidFill>
                  <a:prstClr val="black"/>
                </a:solidFill>
                <a:latin typeface="华文楷体"/>
              </a:rPr>
              <a:t>2.76</a:t>
            </a:r>
            <a:r>
              <a:rPr lang="en-US" altLang="zh-CN" sz="2400" dirty="0" smtClean="0">
                <a:solidFill>
                  <a:prstClr val="black"/>
                </a:solidFill>
                <a:latin typeface="华文楷体"/>
              </a:rPr>
              <a:t>TeV</a:t>
            </a:r>
            <a:endParaRPr lang="en-US" altLang="zh-CN" sz="2400" dirty="0" smtClean="0">
              <a:solidFill>
                <a:prstClr val="black"/>
              </a:solidFill>
              <a:latin typeface="华文楷体"/>
            </a:endParaRPr>
          </a:p>
          <a:p>
            <a:r>
              <a:rPr lang="en-US" altLang="zh-CN" sz="2400" dirty="0" smtClean="0"/>
              <a:t>  </a:t>
            </a:r>
            <a:endParaRPr lang="zh-CN" altLang="en-US" sz="2400" dirty="0"/>
          </a:p>
        </p:txBody>
      </p:sp>
      <p:sp>
        <p:nvSpPr>
          <p:cNvPr id="5" name="TextBox 4"/>
          <p:cNvSpPr txBox="1"/>
          <p:nvPr/>
        </p:nvSpPr>
        <p:spPr>
          <a:xfrm>
            <a:off x="3421565" y="4961965"/>
            <a:ext cx="1053827" cy="369332"/>
          </a:xfrm>
          <a:prstGeom prst="rect">
            <a:avLst/>
          </a:prstGeom>
          <a:noFill/>
        </p:spPr>
        <p:txBody>
          <a:bodyPr wrap="square" rtlCol="0">
            <a:spAutoFit/>
          </a:bodyPr>
          <a:lstStyle/>
          <a:p>
            <a:r>
              <a:rPr lang="en-US" altLang="zh-CN" dirty="0" smtClean="0"/>
              <a:t>(</a:t>
            </a:r>
            <a:r>
              <a:rPr lang="zh-CN" altLang="en-US" dirty="0"/>
              <a:t>快度</a:t>
            </a:r>
            <a:r>
              <a:rPr lang="en-US" altLang="zh-CN" dirty="0" smtClean="0"/>
              <a:t>)</a:t>
            </a:r>
            <a:endParaRPr lang="zh-CN" altLang="en-US" dirty="0"/>
          </a:p>
        </p:txBody>
      </p:sp>
      <p:sp>
        <p:nvSpPr>
          <p:cNvPr id="7" name="TextBox 6"/>
          <p:cNvSpPr txBox="1"/>
          <p:nvPr/>
        </p:nvSpPr>
        <p:spPr>
          <a:xfrm>
            <a:off x="8942294" y="4958372"/>
            <a:ext cx="1223682" cy="369332"/>
          </a:xfrm>
          <a:prstGeom prst="rect">
            <a:avLst/>
          </a:prstGeom>
          <a:noFill/>
        </p:spPr>
        <p:txBody>
          <a:bodyPr wrap="square" rtlCol="0">
            <a:spAutoFit/>
          </a:bodyPr>
          <a:lstStyle/>
          <a:p>
            <a:r>
              <a:rPr lang="en-US" altLang="zh-CN" dirty="0" smtClean="0"/>
              <a:t>(</a:t>
            </a:r>
            <a:r>
              <a:rPr lang="zh-CN" altLang="en-US" dirty="0" smtClean="0"/>
              <a:t>赝快度</a:t>
            </a:r>
            <a:r>
              <a:rPr lang="en-US" altLang="zh-CN" dirty="0" smtClean="0"/>
              <a:t>)</a:t>
            </a:r>
            <a:endParaRPr lang="zh-CN" altLang="en-US" dirty="0"/>
          </a:p>
        </p:txBody>
      </p:sp>
      <p:graphicFrame>
        <p:nvGraphicFramePr>
          <p:cNvPr id="3" name="对象 2"/>
          <p:cNvGraphicFramePr>
            <a:graphicFrameLocks noChangeAspect="1"/>
          </p:cNvGraphicFramePr>
          <p:nvPr>
            <p:extLst>
              <p:ext uri="{D42A27DB-BD31-4B8C-83A1-F6EECF244321}">
                <p14:modId xmlns:p14="http://schemas.microsoft.com/office/powerpoint/2010/main" val="1237317952"/>
              </p:ext>
            </p:extLst>
          </p:nvPr>
        </p:nvGraphicFramePr>
        <p:xfrm>
          <a:off x="3098837" y="4961965"/>
          <a:ext cx="322728" cy="381406"/>
        </p:xfrm>
        <a:graphic>
          <a:graphicData uri="http://schemas.openxmlformats.org/presentationml/2006/ole">
            <mc:AlternateContent xmlns:mc="http://schemas.openxmlformats.org/markup-compatibility/2006">
              <mc:Choice xmlns:v="urn:schemas-microsoft-com:vml" Requires="v">
                <p:oleObj spid="_x0000_s17430" name="Equation" r:id="rId3" imgW="139680" imgH="164880" progId="Equation.DSMT4">
                  <p:embed/>
                </p:oleObj>
              </mc:Choice>
              <mc:Fallback>
                <p:oleObj name="Equation" r:id="rId3" imgW="139680" imgH="164880" progId="Equation.DSMT4">
                  <p:embed/>
                  <p:pic>
                    <p:nvPicPr>
                      <p:cNvPr id="0" name=""/>
                      <p:cNvPicPr/>
                      <p:nvPr/>
                    </p:nvPicPr>
                    <p:blipFill>
                      <a:blip r:embed="rId4"/>
                      <a:stretch>
                        <a:fillRect/>
                      </a:stretch>
                    </p:blipFill>
                    <p:spPr>
                      <a:xfrm>
                        <a:off x="3098837" y="4961965"/>
                        <a:ext cx="322728" cy="381406"/>
                      </a:xfrm>
                      <a:prstGeom prst="rect">
                        <a:avLst/>
                      </a:prstGeom>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1713411197"/>
              </p:ext>
            </p:extLst>
          </p:nvPr>
        </p:nvGraphicFramePr>
        <p:xfrm>
          <a:off x="8702209" y="4958372"/>
          <a:ext cx="281337" cy="365739"/>
        </p:xfrm>
        <a:graphic>
          <a:graphicData uri="http://schemas.openxmlformats.org/presentationml/2006/ole">
            <mc:AlternateContent xmlns:mc="http://schemas.openxmlformats.org/markup-compatibility/2006">
              <mc:Choice xmlns:v="urn:schemas-microsoft-com:vml" Requires="v">
                <p:oleObj spid="_x0000_s17431" name="Equation" r:id="rId5" imgW="126720" imgH="164880" progId="Equation.DSMT4">
                  <p:embed/>
                </p:oleObj>
              </mc:Choice>
              <mc:Fallback>
                <p:oleObj name="Equation" r:id="rId5" imgW="126720" imgH="164880" progId="Equation.DSMT4">
                  <p:embed/>
                  <p:pic>
                    <p:nvPicPr>
                      <p:cNvPr id="0" name=""/>
                      <p:cNvPicPr/>
                      <p:nvPr/>
                    </p:nvPicPr>
                    <p:blipFill>
                      <a:blip r:embed="rId6"/>
                      <a:stretch>
                        <a:fillRect/>
                      </a:stretch>
                    </p:blipFill>
                    <p:spPr>
                      <a:xfrm>
                        <a:off x="8702209" y="4958372"/>
                        <a:ext cx="281337" cy="365739"/>
                      </a:xfrm>
                      <a:prstGeom prst="rect">
                        <a:avLst/>
                      </a:prstGeom>
                    </p:spPr>
                  </p:pic>
                </p:oleObj>
              </mc:Fallback>
            </mc:AlternateContent>
          </a:graphicData>
        </a:graphic>
      </p:graphicFrame>
      <p:pic>
        <p:nvPicPr>
          <p:cNvPr id="17410" name="Picture 2" descr="C:\Users\ASUS\Desktop\同一质心系能量不同粒子\2.76,5.02图像\2.76_y.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4102" y="1595049"/>
            <a:ext cx="5157095" cy="3363323"/>
          </a:xfrm>
          <a:prstGeom prst="rect">
            <a:avLst/>
          </a:prstGeom>
          <a:noFill/>
          <a:extLst>
            <a:ext uri="{909E8E84-426E-40DD-AFC4-6F175D3DCCD1}">
              <a14:hiddenFill xmlns:a14="http://schemas.microsoft.com/office/drawing/2010/main">
                <a:solidFill>
                  <a:srgbClr val="FFFFFF"/>
                </a:solidFill>
              </a14:hiddenFill>
            </a:ext>
          </a:extLst>
        </p:spPr>
      </p:pic>
      <p:pic>
        <p:nvPicPr>
          <p:cNvPr id="17411" name="Picture 3" descr="C:\Users\ASUS\Desktop\同一质心系能量不同粒子\2.76,5.02图像\2.76_eta.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39040" y="1595049"/>
            <a:ext cx="5006507" cy="3265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22395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2622" y="1027417"/>
            <a:ext cx="1586754" cy="830997"/>
          </a:xfrm>
          <a:prstGeom prst="rect">
            <a:avLst/>
          </a:prstGeom>
          <a:noFill/>
        </p:spPr>
        <p:txBody>
          <a:bodyPr wrap="square" rtlCol="0">
            <a:spAutoFit/>
          </a:bodyPr>
          <a:lstStyle/>
          <a:p>
            <a:r>
              <a:rPr lang="en-US" altLang="zh-CN" sz="2400" dirty="0" smtClean="0">
                <a:solidFill>
                  <a:prstClr val="black"/>
                </a:solidFill>
                <a:latin typeface="华文楷体"/>
              </a:rPr>
              <a:t>5.02</a:t>
            </a:r>
            <a:r>
              <a:rPr lang="en-US" altLang="zh-CN" sz="2400" dirty="0" smtClean="0">
                <a:solidFill>
                  <a:prstClr val="black"/>
                </a:solidFill>
                <a:latin typeface="华文楷体"/>
              </a:rPr>
              <a:t>TeV</a:t>
            </a:r>
            <a:endParaRPr lang="en-US" altLang="zh-CN" sz="2400" dirty="0" smtClean="0">
              <a:solidFill>
                <a:prstClr val="black"/>
              </a:solidFill>
              <a:latin typeface="华文楷体"/>
            </a:endParaRPr>
          </a:p>
          <a:p>
            <a:r>
              <a:rPr lang="en-US" altLang="zh-CN" sz="2400" dirty="0" smtClean="0">
                <a:solidFill>
                  <a:prstClr val="black"/>
                </a:solidFill>
              </a:rPr>
              <a:t>  </a:t>
            </a:r>
            <a:endParaRPr lang="zh-CN" altLang="en-US" sz="2400" dirty="0">
              <a:solidFill>
                <a:prstClr val="black"/>
              </a:solidFill>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2353664"/>
              </p:ext>
            </p:extLst>
          </p:nvPr>
        </p:nvGraphicFramePr>
        <p:xfrm>
          <a:off x="2806554" y="4867835"/>
          <a:ext cx="411966" cy="463462"/>
        </p:xfrm>
        <a:graphic>
          <a:graphicData uri="http://schemas.openxmlformats.org/presentationml/2006/ole">
            <mc:AlternateContent xmlns:mc="http://schemas.openxmlformats.org/markup-compatibility/2006">
              <mc:Choice xmlns:v="urn:schemas-microsoft-com:vml" Requires="v">
                <p:oleObj spid="_x0000_s18452" name="Equation" r:id="rId3" imgW="203040" imgH="228600" progId="Equation.DSMT4">
                  <p:embed/>
                </p:oleObj>
              </mc:Choice>
              <mc:Fallback>
                <p:oleObj name="Equation" r:id="rId3" imgW="203040" imgH="228600" progId="Equation.DSMT4">
                  <p:embed/>
                  <p:pic>
                    <p:nvPicPr>
                      <p:cNvPr id="0" name=""/>
                      <p:cNvPicPr/>
                      <p:nvPr/>
                    </p:nvPicPr>
                    <p:blipFill>
                      <a:blip r:embed="rId4"/>
                      <a:stretch>
                        <a:fillRect/>
                      </a:stretch>
                    </p:blipFill>
                    <p:spPr>
                      <a:xfrm>
                        <a:off x="2806554" y="4867835"/>
                        <a:ext cx="411966" cy="463462"/>
                      </a:xfrm>
                      <a:prstGeom prst="rect">
                        <a:avLst/>
                      </a:prstGeom>
                    </p:spPr>
                  </p:pic>
                </p:oleObj>
              </mc:Fallback>
            </mc:AlternateContent>
          </a:graphicData>
        </a:graphic>
      </p:graphicFrame>
      <p:sp>
        <p:nvSpPr>
          <p:cNvPr id="5" name="TextBox 4"/>
          <p:cNvSpPr txBox="1"/>
          <p:nvPr/>
        </p:nvSpPr>
        <p:spPr>
          <a:xfrm>
            <a:off x="3421565" y="4961965"/>
            <a:ext cx="1053827" cy="369332"/>
          </a:xfrm>
          <a:prstGeom prst="rect">
            <a:avLst/>
          </a:prstGeom>
          <a:noFill/>
        </p:spPr>
        <p:txBody>
          <a:bodyPr wrap="square" rtlCol="0">
            <a:spAutoFit/>
          </a:bodyPr>
          <a:lstStyle/>
          <a:p>
            <a:r>
              <a:rPr lang="en-US" altLang="zh-CN" dirty="0" smtClean="0">
                <a:solidFill>
                  <a:prstClr val="black"/>
                </a:solidFill>
              </a:rPr>
              <a:t>(</a:t>
            </a:r>
            <a:r>
              <a:rPr lang="zh-CN" altLang="en-US" dirty="0" smtClean="0">
                <a:solidFill>
                  <a:prstClr val="black"/>
                </a:solidFill>
              </a:rPr>
              <a:t>横动量</a:t>
            </a:r>
            <a:r>
              <a:rPr lang="en-US" altLang="zh-CN" dirty="0" smtClean="0">
                <a:solidFill>
                  <a:prstClr val="black"/>
                </a:solidFill>
              </a:rPr>
              <a:t>)</a:t>
            </a:r>
            <a:endParaRPr lang="zh-CN" altLang="en-US" dirty="0">
              <a:solidFill>
                <a:prstClr val="black"/>
              </a:solidFill>
            </a:endParaRPr>
          </a:p>
        </p:txBody>
      </p:sp>
      <p:graphicFrame>
        <p:nvGraphicFramePr>
          <p:cNvPr id="6" name="对象 5"/>
          <p:cNvGraphicFramePr>
            <a:graphicFrameLocks noChangeAspect="1"/>
          </p:cNvGraphicFramePr>
          <p:nvPr>
            <p:extLst>
              <p:ext uri="{D42A27DB-BD31-4B8C-83A1-F6EECF244321}">
                <p14:modId xmlns:p14="http://schemas.microsoft.com/office/powerpoint/2010/main" val="3537617054"/>
              </p:ext>
            </p:extLst>
          </p:nvPr>
        </p:nvGraphicFramePr>
        <p:xfrm>
          <a:off x="8478715" y="4961965"/>
          <a:ext cx="346089" cy="374930"/>
        </p:xfrm>
        <a:graphic>
          <a:graphicData uri="http://schemas.openxmlformats.org/presentationml/2006/ole">
            <mc:AlternateContent xmlns:mc="http://schemas.openxmlformats.org/markup-compatibility/2006">
              <mc:Choice xmlns:v="urn:schemas-microsoft-com:vml" Requires="v">
                <p:oleObj spid="_x0000_s18453" name="Equation" r:id="rId5" imgW="152280" imgH="164880" progId="Equation.DSMT4">
                  <p:embed/>
                </p:oleObj>
              </mc:Choice>
              <mc:Fallback>
                <p:oleObj name="Equation" r:id="rId5" imgW="152280" imgH="164880" progId="Equation.DSMT4">
                  <p:embed/>
                  <p:pic>
                    <p:nvPicPr>
                      <p:cNvPr id="0" name=""/>
                      <p:cNvPicPr/>
                      <p:nvPr/>
                    </p:nvPicPr>
                    <p:blipFill>
                      <a:blip r:embed="rId6"/>
                      <a:stretch>
                        <a:fillRect/>
                      </a:stretch>
                    </p:blipFill>
                    <p:spPr>
                      <a:xfrm>
                        <a:off x="8478715" y="4961965"/>
                        <a:ext cx="346089" cy="374930"/>
                      </a:xfrm>
                      <a:prstGeom prst="rect">
                        <a:avLst/>
                      </a:prstGeom>
                    </p:spPr>
                  </p:pic>
                </p:oleObj>
              </mc:Fallback>
            </mc:AlternateContent>
          </a:graphicData>
        </a:graphic>
      </p:graphicFrame>
      <p:sp>
        <p:nvSpPr>
          <p:cNvPr id="7" name="TextBox 6"/>
          <p:cNvSpPr txBox="1"/>
          <p:nvPr/>
        </p:nvSpPr>
        <p:spPr>
          <a:xfrm>
            <a:off x="8942294" y="4958372"/>
            <a:ext cx="941294" cy="372925"/>
          </a:xfrm>
          <a:prstGeom prst="rect">
            <a:avLst/>
          </a:prstGeom>
          <a:noFill/>
        </p:spPr>
        <p:txBody>
          <a:bodyPr wrap="square" rtlCol="0">
            <a:spAutoFit/>
          </a:bodyPr>
          <a:lstStyle/>
          <a:p>
            <a:r>
              <a:rPr lang="en-US" altLang="zh-CN" dirty="0" smtClean="0">
                <a:solidFill>
                  <a:prstClr val="black"/>
                </a:solidFill>
              </a:rPr>
              <a:t>(</a:t>
            </a:r>
            <a:r>
              <a:rPr lang="zh-CN" altLang="en-US" dirty="0" smtClean="0">
                <a:solidFill>
                  <a:prstClr val="black"/>
                </a:solidFill>
              </a:rPr>
              <a:t>能量</a:t>
            </a:r>
            <a:r>
              <a:rPr lang="en-US" altLang="zh-CN" dirty="0" smtClean="0">
                <a:solidFill>
                  <a:prstClr val="black"/>
                </a:solidFill>
              </a:rPr>
              <a:t>)</a:t>
            </a:r>
            <a:endParaRPr lang="zh-CN" altLang="en-US" dirty="0">
              <a:solidFill>
                <a:prstClr val="black"/>
              </a:solidFill>
            </a:endParaRPr>
          </a:p>
        </p:txBody>
      </p:sp>
      <p:pic>
        <p:nvPicPr>
          <p:cNvPr id="18434" name="Picture 2" descr="C:\Users\ASUS\Desktop\同一质心系能量不同粒子\2.76,5.02图像\5.02_pt.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28360" y="1711857"/>
            <a:ext cx="4759511" cy="3104029"/>
          </a:xfrm>
          <a:prstGeom prst="rect">
            <a:avLst/>
          </a:prstGeom>
          <a:noFill/>
          <a:extLst>
            <a:ext uri="{909E8E84-426E-40DD-AFC4-6F175D3DCCD1}">
              <a14:hiddenFill xmlns:a14="http://schemas.microsoft.com/office/drawing/2010/main">
                <a:solidFill>
                  <a:srgbClr val="FFFFFF"/>
                </a:solidFill>
              </a14:hiddenFill>
            </a:ext>
          </a:extLst>
        </p:spPr>
      </p:pic>
      <p:pic>
        <p:nvPicPr>
          <p:cNvPr id="18435" name="Picture 3" descr="C:\Users\ASUS\Desktop\同一质心系能量不同粒子\2.76,5.02图像\5.02_e.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84893" y="1688166"/>
            <a:ext cx="4795837" cy="3127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27493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2621" y="879499"/>
            <a:ext cx="1804737" cy="830997"/>
          </a:xfrm>
          <a:prstGeom prst="rect">
            <a:avLst/>
          </a:prstGeom>
          <a:noFill/>
        </p:spPr>
        <p:txBody>
          <a:bodyPr wrap="square" rtlCol="0">
            <a:spAutoFit/>
          </a:bodyPr>
          <a:lstStyle/>
          <a:p>
            <a:r>
              <a:rPr lang="en-US" altLang="zh-CN" sz="2400" dirty="0" smtClean="0">
                <a:solidFill>
                  <a:prstClr val="black"/>
                </a:solidFill>
                <a:latin typeface="华文楷体"/>
              </a:rPr>
              <a:t>5.02TeV</a:t>
            </a:r>
            <a:endParaRPr lang="en-US" altLang="zh-CN" sz="2400" dirty="0" smtClean="0">
              <a:solidFill>
                <a:prstClr val="black"/>
              </a:solidFill>
              <a:latin typeface="华文楷体"/>
            </a:endParaRPr>
          </a:p>
          <a:p>
            <a:r>
              <a:rPr lang="en-US" altLang="zh-CN" sz="2400" dirty="0" smtClean="0"/>
              <a:t>  </a:t>
            </a:r>
            <a:endParaRPr lang="zh-CN" altLang="en-US" sz="2400" dirty="0"/>
          </a:p>
        </p:txBody>
      </p:sp>
      <p:sp>
        <p:nvSpPr>
          <p:cNvPr id="5" name="TextBox 4"/>
          <p:cNvSpPr txBox="1"/>
          <p:nvPr/>
        </p:nvSpPr>
        <p:spPr>
          <a:xfrm>
            <a:off x="3421565" y="4961965"/>
            <a:ext cx="1053827" cy="369332"/>
          </a:xfrm>
          <a:prstGeom prst="rect">
            <a:avLst/>
          </a:prstGeom>
          <a:noFill/>
        </p:spPr>
        <p:txBody>
          <a:bodyPr wrap="square" rtlCol="0">
            <a:spAutoFit/>
          </a:bodyPr>
          <a:lstStyle/>
          <a:p>
            <a:r>
              <a:rPr lang="en-US" altLang="zh-CN" dirty="0" smtClean="0"/>
              <a:t>(</a:t>
            </a:r>
            <a:r>
              <a:rPr lang="zh-CN" altLang="en-US" dirty="0"/>
              <a:t>快度</a:t>
            </a:r>
            <a:r>
              <a:rPr lang="en-US" altLang="zh-CN" dirty="0" smtClean="0"/>
              <a:t>)</a:t>
            </a:r>
            <a:endParaRPr lang="zh-CN" altLang="en-US" dirty="0"/>
          </a:p>
        </p:txBody>
      </p:sp>
      <p:sp>
        <p:nvSpPr>
          <p:cNvPr id="7" name="TextBox 6"/>
          <p:cNvSpPr txBox="1"/>
          <p:nvPr/>
        </p:nvSpPr>
        <p:spPr>
          <a:xfrm>
            <a:off x="8942294" y="4958372"/>
            <a:ext cx="1223682" cy="369332"/>
          </a:xfrm>
          <a:prstGeom prst="rect">
            <a:avLst/>
          </a:prstGeom>
          <a:noFill/>
        </p:spPr>
        <p:txBody>
          <a:bodyPr wrap="square" rtlCol="0">
            <a:spAutoFit/>
          </a:bodyPr>
          <a:lstStyle/>
          <a:p>
            <a:r>
              <a:rPr lang="en-US" altLang="zh-CN" dirty="0" smtClean="0"/>
              <a:t>(</a:t>
            </a:r>
            <a:r>
              <a:rPr lang="zh-CN" altLang="en-US" dirty="0" smtClean="0"/>
              <a:t>赝快度</a:t>
            </a:r>
            <a:r>
              <a:rPr lang="en-US" altLang="zh-CN" dirty="0" smtClean="0"/>
              <a:t>)</a:t>
            </a:r>
            <a:endParaRPr lang="zh-CN" altLang="en-US" dirty="0"/>
          </a:p>
        </p:txBody>
      </p:sp>
      <p:graphicFrame>
        <p:nvGraphicFramePr>
          <p:cNvPr id="3" name="对象 2"/>
          <p:cNvGraphicFramePr>
            <a:graphicFrameLocks noChangeAspect="1"/>
          </p:cNvGraphicFramePr>
          <p:nvPr>
            <p:extLst>
              <p:ext uri="{D42A27DB-BD31-4B8C-83A1-F6EECF244321}">
                <p14:modId xmlns:p14="http://schemas.microsoft.com/office/powerpoint/2010/main" val="3668117350"/>
              </p:ext>
            </p:extLst>
          </p:nvPr>
        </p:nvGraphicFramePr>
        <p:xfrm>
          <a:off x="3098837" y="4961965"/>
          <a:ext cx="322728" cy="381406"/>
        </p:xfrm>
        <a:graphic>
          <a:graphicData uri="http://schemas.openxmlformats.org/presentationml/2006/ole">
            <mc:AlternateContent xmlns:mc="http://schemas.openxmlformats.org/markup-compatibility/2006">
              <mc:Choice xmlns:v="urn:schemas-microsoft-com:vml" Requires="v">
                <p:oleObj spid="_x0000_s19476" name="Equation" r:id="rId3" imgW="139680" imgH="164880" progId="Equation.DSMT4">
                  <p:embed/>
                </p:oleObj>
              </mc:Choice>
              <mc:Fallback>
                <p:oleObj name="Equation" r:id="rId3" imgW="139680" imgH="164880" progId="Equation.DSMT4">
                  <p:embed/>
                  <p:pic>
                    <p:nvPicPr>
                      <p:cNvPr id="0" name=""/>
                      <p:cNvPicPr/>
                      <p:nvPr/>
                    </p:nvPicPr>
                    <p:blipFill>
                      <a:blip r:embed="rId4"/>
                      <a:stretch>
                        <a:fillRect/>
                      </a:stretch>
                    </p:blipFill>
                    <p:spPr>
                      <a:xfrm>
                        <a:off x="3098837" y="4961965"/>
                        <a:ext cx="322728" cy="381406"/>
                      </a:xfrm>
                      <a:prstGeom prst="rect">
                        <a:avLst/>
                      </a:prstGeom>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2562770943"/>
              </p:ext>
            </p:extLst>
          </p:nvPr>
        </p:nvGraphicFramePr>
        <p:xfrm>
          <a:off x="8702209" y="4958372"/>
          <a:ext cx="281337" cy="365739"/>
        </p:xfrm>
        <a:graphic>
          <a:graphicData uri="http://schemas.openxmlformats.org/presentationml/2006/ole">
            <mc:AlternateContent xmlns:mc="http://schemas.openxmlformats.org/markup-compatibility/2006">
              <mc:Choice xmlns:v="urn:schemas-microsoft-com:vml" Requires="v">
                <p:oleObj spid="_x0000_s19477" name="Equation" r:id="rId5" imgW="126720" imgH="164880" progId="Equation.DSMT4">
                  <p:embed/>
                </p:oleObj>
              </mc:Choice>
              <mc:Fallback>
                <p:oleObj name="Equation" r:id="rId5" imgW="126720" imgH="164880" progId="Equation.DSMT4">
                  <p:embed/>
                  <p:pic>
                    <p:nvPicPr>
                      <p:cNvPr id="0" name=""/>
                      <p:cNvPicPr/>
                      <p:nvPr/>
                    </p:nvPicPr>
                    <p:blipFill>
                      <a:blip r:embed="rId6"/>
                      <a:stretch>
                        <a:fillRect/>
                      </a:stretch>
                    </p:blipFill>
                    <p:spPr>
                      <a:xfrm>
                        <a:off x="8702209" y="4958372"/>
                        <a:ext cx="281337" cy="365739"/>
                      </a:xfrm>
                      <a:prstGeom prst="rect">
                        <a:avLst/>
                      </a:prstGeom>
                    </p:spPr>
                  </p:pic>
                </p:oleObj>
              </mc:Fallback>
            </mc:AlternateContent>
          </a:graphicData>
        </a:graphic>
      </p:graphicFrame>
      <p:pic>
        <p:nvPicPr>
          <p:cNvPr id="19458" name="Picture 2" descr="C:\Users\ASUS\Desktop\同一质心系能量不同粒子\2.76,5.02图像\5.02_y.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8920" y="1349383"/>
            <a:ext cx="5393483" cy="3517489"/>
          </a:xfrm>
          <a:prstGeom prst="rect">
            <a:avLst/>
          </a:prstGeom>
          <a:noFill/>
          <a:extLst>
            <a:ext uri="{909E8E84-426E-40DD-AFC4-6F175D3DCCD1}">
              <a14:hiddenFill xmlns:a14="http://schemas.microsoft.com/office/drawing/2010/main">
                <a:solidFill>
                  <a:srgbClr val="FFFFFF"/>
                </a:solidFill>
              </a14:hiddenFill>
            </a:ext>
          </a:extLst>
        </p:spPr>
      </p:pic>
      <p:pic>
        <p:nvPicPr>
          <p:cNvPr id="19459" name="Picture 3" descr="C:\Users\ASUS\Desktop\同一质心系能量不同粒子\2.76,5.02图像\5.02_eta.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54588" y="1349383"/>
            <a:ext cx="5226143" cy="3408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42365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2622" y="1027417"/>
            <a:ext cx="1586754" cy="830997"/>
          </a:xfrm>
          <a:prstGeom prst="rect">
            <a:avLst/>
          </a:prstGeom>
          <a:noFill/>
        </p:spPr>
        <p:txBody>
          <a:bodyPr wrap="square" rtlCol="0">
            <a:spAutoFit/>
          </a:bodyPr>
          <a:lstStyle/>
          <a:p>
            <a:r>
              <a:rPr lang="en-US" altLang="zh-CN" sz="2400" dirty="0">
                <a:solidFill>
                  <a:prstClr val="black"/>
                </a:solidFill>
                <a:latin typeface="华文楷体"/>
              </a:rPr>
              <a:t>7</a:t>
            </a:r>
            <a:r>
              <a:rPr lang="en-US" altLang="zh-CN" sz="2400" dirty="0" smtClean="0">
                <a:solidFill>
                  <a:prstClr val="black"/>
                </a:solidFill>
                <a:latin typeface="华文楷体"/>
              </a:rPr>
              <a:t>TeV</a:t>
            </a:r>
            <a:endParaRPr lang="en-US" altLang="zh-CN" sz="2400" dirty="0" smtClean="0">
              <a:solidFill>
                <a:prstClr val="black"/>
              </a:solidFill>
              <a:latin typeface="华文楷体"/>
            </a:endParaRPr>
          </a:p>
          <a:p>
            <a:r>
              <a:rPr lang="en-US" altLang="zh-CN" sz="2400" dirty="0" smtClean="0">
                <a:solidFill>
                  <a:prstClr val="black"/>
                </a:solidFill>
              </a:rPr>
              <a:t>  </a:t>
            </a:r>
            <a:endParaRPr lang="zh-CN" altLang="en-US" sz="2400" dirty="0">
              <a:solidFill>
                <a:prstClr val="black"/>
              </a:solidFill>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586238751"/>
              </p:ext>
            </p:extLst>
          </p:nvPr>
        </p:nvGraphicFramePr>
        <p:xfrm>
          <a:off x="2806554" y="4867835"/>
          <a:ext cx="411966" cy="463462"/>
        </p:xfrm>
        <a:graphic>
          <a:graphicData uri="http://schemas.openxmlformats.org/presentationml/2006/ole">
            <mc:AlternateContent xmlns:mc="http://schemas.openxmlformats.org/markup-compatibility/2006">
              <mc:Choice xmlns:v="urn:schemas-microsoft-com:vml" Requires="v">
                <p:oleObj spid="_x0000_s20500" name="Equation" r:id="rId3" imgW="203040" imgH="228600" progId="Equation.DSMT4">
                  <p:embed/>
                </p:oleObj>
              </mc:Choice>
              <mc:Fallback>
                <p:oleObj name="Equation" r:id="rId3" imgW="203040" imgH="228600" progId="Equation.DSMT4">
                  <p:embed/>
                  <p:pic>
                    <p:nvPicPr>
                      <p:cNvPr id="0" name=""/>
                      <p:cNvPicPr/>
                      <p:nvPr/>
                    </p:nvPicPr>
                    <p:blipFill>
                      <a:blip r:embed="rId4"/>
                      <a:stretch>
                        <a:fillRect/>
                      </a:stretch>
                    </p:blipFill>
                    <p:spPr>
                      <a:xfrm>
                        <a:off x="2806554" y="4867835"/>
                        <a:ext cx="411966" cy="463462"/>
                      </a:xfrm>
                      <a:prstGeom prst="rect">
                        <a:avLst/>
                      </a:prstGeom>
                    </p:spPr>
                  </p:pic>
                </p:oleObj>
              </mc:Fallback>
            </mc:AlternateContent>
          </a:graphicData>
        </a:graphic>
      </p:graphicFrame>
      <p:sp>
        <p:nvSpPr>
          <p:cNvPr id="5" name="TextBox 4"/>
          <p:cNvSpPr txBox="1"/>
          <p:nvPr/>
        </p:nvSpPr>
        <p:spPr>
          <a:xfrm>
            <a:off x="3421565" y="4961965"/>
            <a:ext cx="1053827" cy="369332"/>
          </a:xfrm>
          <a:prstGeom prst="rect">
            <a:avLst/>
          </a:prstGeom>
          <a:noFill/>
        </p:spPr>
        <p:txBody>
          <a:bodyPr wrap="square" rtlCol="0">
            <a:spAutoFit/>
          </a:bodyPr>
          <a:lstStyle/>
          <a:p>
            <a:r>
              <a:rPr lang="en-US" altLang="zh-CN" dirty="0" smtClean="0">
                <a:solidFill>
                  <a:prstClr val="black"/>
                </a:solidFill>
              </a:rPr>
              <a:t>(</a:t>
            </a:r>
            <a:r>
              <a:rPr lang="zh-CN" altLang="en-US" dirty="0" smtClean="0">
                <a:solidFill>
                  <a:prstClr val="black"/>
                </a:solidFill>
              </a:rPr>
              <a:t>横动量</a:t>
            </a:r>
            <a:r>
              <a:rPr lang="en-US" altLang="zh-CN" dirty="0" smtClean="0">
                <a:solidFill>
                  <a:prstClr val="black"/>
                </a:solidFill>
              </a:rPr>
              <a:t>)</a:t>
            </a:r>
            <a:endParaRPr lang="zh-CN" altLang="en-US" dirty="0">
              <a:solidFill>
                <a:prstClr val="black"/>
              </a:solidFill>
            </a:endParaRPr>
          </a:p>
        </p:txBody>
      </p:sp>
      <p:graphicFrame>
        <p:nvGraphicFramePr>
          <p:cNvPr id="6" name="对象 5"/>
          <p:cNvGraphicFramePr>
            <a:graphicFrameLocks noChangeAspect="1"/>
          </p:cNvGraphicFramePr>
          <p:nvPr>
            <p:extLst>
              <p:ext uri="{D42A27DB-BD31-4B8C-83A1-F6EECF244321}">
                <p14:modId xmlns:p14="http://schemas.microsoft.com/office/powerpoint/2010/main" val="3941214174"/>
              </p:ext>
            </p:extLst>
          </p:nvPr>
        </p:nvGraphicFramePr>
        <p:xfrm>
          <a:off x="8478715" y="4961965"/>
          <a:ext cx="346089" cy="374930"/>
        </p:xfrm>
        <a:graphic>
          <a:graphicData uri="http://schemas.openxmlformats.org/presentationml/2006/ole">
            <mc:AlternateContent xmlns:mc="http://schemas.openxmlformats.org/markup-compatibility/2006">
              <mc:Choice xmlns:v="urn:schemas-microsoft-com:vml" Requires="v">
                <p:oleObj spid="_x0000_s20501" name="Equation" r:id="rId5" imgW="152280" imgH="164880" progId="Equation.DSMT4">
                  <p:embed/>
                </p:oleObj>
              </mc:Choice>
              <mc:Fallback>
                <p:oleObj name="Equation" r:id="rId5" imgW="152280" imgH="164880" progId="Equation.DSMT4">
                  <p:embed/>
                  <p:pic>
                    <p:nvPicPr>
                      <p:cNvPr id="0" name=""/>
                      <p:cNvPicPr/>
                      <p:nvPr/>
                    </p:nvPicPr>
                    <p:blipFill>
                      <a:blip r:embed="rId6"/>
                      <a:stretch>
                        <a:fillRect/>
                      </a:stretch>
                    </p:blipFill>
                    <p:spPr>
                      <a:xfrm>
                        <a:off x="8478715" y="4961965"/>
                        <a:ext cx="346089" cy="374930"/>
                      </a:xfrm>
                      <a:prstGeom prst="rect">
                        <a:avLst/>
                      </a:prstGeom>
                    </p:spPr>
                  </p:pic>
                </p:oleObj>
              </mc:Fallback>
            </mc:AlternateContent>
          </a:graphicData>
        </a:graphic>
      </p:graphicFrame>
      <p:sp>
        <p:nvSpPr>
          <p:cNvPr id="7" name="TextBox 6"/>
          <p:cNvSpPr txBox="1"/>
          <p:nvPr/>
        </p:nvSpPr>
        <p:spPr>
          <a:xfrm>
            <a:off x="8942294" y="4958372"/>
            <a:ext cx="941294" cy="372925"/>
          </a:xfrm>
          <a:prstGeom prst="rect">
            <a:avLst/>
          </a:prstGeom>
          <a:noFill/>
        </p:spPr>
        <p:txBody>
          <a:bodyPr wrap="square" rtlCol="0">
            <a:spAutoFit/>
          </a:bodyPr>
          <a:lstStyle/>
          <a:p>
            <a:r>
              <a:rPr lang="en-US" altLang="zh-CN" dirty="0" smtClean="0">
                <a:solidFill>
                  <a:prstClr val="black"/>
                </a:solidFill>
              </a:rPr>
              <a:t>(</a:t>
            </a:r>
            <a:r>
              <a:rPr lang="zh-CN" altLang="en-US" dirty="0" smtClean="0">
                <a:solidFill>
                  <a:prstClr val="black"/>
                </a:solidFill>
              </a:rPr>
              <a:t>能量</a:t>
            </a:r>
            <a:r>
              <a:rPr lang="en-US" altLang="zh-CN" dirty="0" smtClean="0">
                <a:solidFill>
                  <a:prstClr val="black"/>
                </a:solidFill>
              </a:rPr>
              <a:t>)</a:t>
            </a:r>
            <a:endParaRPr lang="zh-CN" altLang="en-US" dirty="0">
              <a:solidFill>
                <a:prstClr val="black"/>
              </a:solidFill>
            </a:endParaRPr>
          </a:p>
        </p:txBody>
      </p:sp>
      <p:pic>
        <p:nvPicPr>
          <p:cNvPr id="20482" name="Picture 2" descr="C:\Users\ASUS\Desktop\同一质心系能量不同粒子\7，8图像\7\7_TeV_pt.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0771" y="1698409"/>
            <a:ext cx="4621587" cy="3121228"/>
          </a:xfrm>
          <a:prstGeom prst="rect">
            <a:avLst/>
          </a:prstGeom>
          <a:noFill/>
          <a:extLst>
            <a:ext uri="{909E8E84-426E-40DD-AFC4-6F175D3DCCD1}">
              <a14:hiddenFill xmlns:a14="http://schemas.microsoft.com/office/drawing/2010/main">
                <a:solidFill>
                  <a:srgbClr val="FFFFFF"/>
                </a:solidFill>
              </a14:hiddenFill>
            </a:ext>
          </a:extLst>
        </p:spPr>
      </p:pic>
      <p:pic>
        <p:nvPicPr>
          <p:cNvPr id="20483" name="Picture 3" descr="C:\Users\ASUS\Desktop\同一质心系能量不同粒子\7，8图像\7\7_TeV_E.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31501" y="1590833"/>
            <a:ext cx="4621586" cy="3121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95962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2621" y="879499"/>
            <a:ext cx="1804737" cy="830997"/>
          </a:xfrm>
          <a:prstGeom prst="rect">
            <a:avLst/>
          </a:prstGeom>
          <a:noFill/>
        </p:spPr>
        <p:txBody>
          <a:bodyPr wrap="square" rtlCol="0">
            <a:spAutoFit/>
          </a:bodyPr>
          <a:lstStyle/>
          <a:p>
            <a:r>
              <a:rPr lang="en-US" altLang="zh-CN" sz="2400" dirty="0">
                <a:solidFill>
                  <a:prstClr val="black"/>
                </a:solidFill>
                <a:latin typeface="华文楷体"/>
              </a:rPr>
              <a:t>7</a:t>
            </a:r>
            <a:r>
              <a:rPr lang="en-US" altLang="zh-CN" sz="2400" dirty="0" smtClean="0">
                <a:solidFill>
                  <a:prstClr val="black"/>
                </a:solidFill>
                <a:latin typeface="华文楷体"/>
              </a:rPr>
              <a:t>TeV</a:t>
            </a:r>
            <a:endParaRPr lang="en-US" altLang="zh-CN" sz="2400" dirty="0" smtClean="0">
              <a:solidFill>
                <a:prstClr val="black"/>
              </a:solidFill>
              <a:latin typeface="华文楷体"/>
            </a:endParaRPr>
          </a:p>
          <a:p>
            <a:r>
              <a:rPr lang="en-US" altLang="zh-CN" sz="2400" dirty="0" smtClean="0"/>
              <a:t>  </a:t>
            </a:r>
            <a:endParaRPr lang="zh-CN" altLang="en-US" sz="2400" dirty="0"/>
          </a:p>
        </p:txBody>
      </p:sp>
      <p:sp>
        <p:nvSpPr>
          <p:cNvPr id="5" name="TextBox 4"/>
          <p:cNvSpPr txBox="1"/>
          <p:nvPr/>
        </p:nvSpPr>
        <p:spPr>
          <a:xfrm>
            <a:off x="3421565" y="4961965"/>
            <a:ext cx="1053827" cy="369332"/>
          </a:xfrm>
          <a:prstGeom prst="rect">
            <a:avLst/>
          </a:prstGeom>
          <a:noFill/>
        </p:spPr>
        <p:txBody>
          <a:bodyPr wrap="square" rtlCol="0">
            <a:spAutoFit/>
          </a:bodyPr>
          <a:lstStyle/>
          <a:p>
            <a:r>
              <a:rPr lang="en-US" altLang="zh-CN" dirty="0" smtClean="0"/>
              <a:t>(</a:t>
            </a:r>
            <a:r>
              <a:rPr lang="zh-CN" altLang="en-US" dirty="0"/>
              <a:t>快度</a:t>
            </a:r>
            <a:r>
              <a:rPr lang="en-US" altLang="zh-CN" dirty="0" smtClean="0"/>
              <a:t>)</a:t>
            </a:r>
            <a:endParaRPr lang="zh-CN" altLang="en-US" dirty="0"/>
          </a:p>
        </p:txBody>
      </p:sp>
      <p:sp>
        <p:nvSpPr>
          <p:cNvPr id="7" name="TextBox 6"/>
          <p:cNvSpPr txBox="1"/>
          <p:nvPr/>
        </p:nvSpPr>
        <p:spPr>
          <a:xfrm>
            <a:off x="8942294" y="4958372"/>
            <a:ext cx="1223682" cy="369332"/>
          </a:xfrm>
          <a:prstGeom prst="rect">
            <a:avLst/>
          </a:prstGeom>
          <a:noFill/>
        </p:spPr>
        <p:txBody>
          <a:bodyPr wrap="square" rtlCol="0">
            <a:spAutoFit/>
          </a:bodyPr>
          <a:lstStyle/>
          <a:p>
            <a:r>
              <a:rPr lang="en-US" altLang="zh-CN" dirty="0" smtClean="0"/>
              <a:t>(</a:t>
            </a:r>
            <a:r>
              <a:rPr lang="zh-CN" altLang="en-US" dirty="0" smtClean="0"/>
              <a:t>赝快度</a:t>
            </a:r>
            <a:r>
              <a:rPr lang="en-US" altLang="zh-CN" dirty="0" smtClean="0"/>
              <a:t>)</a:t>
            </a:r>
            <a:endParaRPr lang="zh-CN" altLang="en-US" dirty="0"/>
          </a:p>
        </p:txBody>
      </p:sp>
      <p:graphicFrame>
        <p:nvGraphicFramePr>
          <p:cNvPr id="3" name="对象 2"/>
          <p:cNvGraphicFramePr>
            <a:graphicFrameLocks noChangeAspect="1"/>
          </p:cNvGraphicFramePr>
          <p:nvPr>
            <p:extLst>
              <p:ext uri="{D42A27DB-BD31-4B8C-83A1-F6EECF244321}">
                <p14:modId xmlns:p14="http://schemas.microsoft.com/office/powerpoint/2010/main" val="2292508350"/>
              </p:ext>
            </p:extLst>
          </p:nvPr>
        </p:nvGraphicFramePr>
        <p:xfrm>
          <a:off x="3098837" y="4961965"/>
          <a:ext cx="322728" cy="381406"/>
        </p:xfrm>
        <a:graphic>
          <a:graphicData uri="http://schemas.openxmlformats.org/presentationml/2006/ole">
            <mc:AlternateContent xmlns:mc="http://schemas.openxmlformats.org/markup-compatibility/2006">
              <mc:Choice xmlns:v="urn:schemas-microsoft-com:vml" Requires="v">
                <p:oleObj spid="_x0000_s21524" name="Equation" r:id="rId3" imgW="139680" imgH="164880" progId="Equation.DSMT4">
                  <p:embed/>
                </p:oleObj>
              </mc:Choice>
              <mc:Fallback>
                <p:oleObj name="Equation" r:id="rId3" imgW="139680" imgH="164880" progId="Equation.DSMT4">
                  <p:embed/>
                  <p:pic>
                    <p:nvPicPr>
                      <p:cNvPr id="0" name=""/>
                      <p:cNvPicPr/>
                      <p:nvPr/>
                    </p:nvPicPr>
                    <p:blipFill>
                      <a:blip r:embed="rId4"/>
                      <a:stretch>
                        <a:fillRect/>
                      </a:stretch>
                    </p:blipFill>
                    <p:spPr>
                      <a:xfrm>
                        <a:off x="3098837" y="4961965"/>
                        <a:ext cx="322728" cy="381406"/>
                      </a:xfrm>
                      <a:prstGeom prst="rect">
                        <a:avLst/>
                      </a:prstGeom>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1383376316"/>
              </p:ext>
            </p:extLst>
          </p:nvPr>
        </p:nvGraphicFramePr>
        <p:xfrm>
          <a:off x="8702209" y="4958372"/>
          <a:ext cx="281337" cy="365739"/>
        </p:xfrm>
        <a:graphic>
          <a:graphicData uri="http://schemas.openxmlformats.org/presentationml/2006/ole">
            <mc:AlternateContent xmlns:mc="http://schemas.openxmlformats.org/markup-compatibility/2006">
              <mc:Choice xmlns:v="urn:schemas-microsoft-com:vml" Requires="v">
                <p:oleObj spid="_x0000_s21525" name="Equation" r:id="rId5" imgW="126720" imgH="164880" progId="Equation.DSMT4">
                  <p:embed/>
                </p:oleObj>
              </mc:Choice>
              <mc:Fallback>
                <p:oleObj name="Equation" r:id="rId5" imgW="126720" imgH="164880" progId="Equation.DSMT4">
                  <p:embed/>
                  <p:pic>
                    <p:nvPicPr>
                      <p:cNvPr id="0" name=""/>
                      <p:cNvPicPr/>
                      <p:nvPr/>
                    </p:nvPicPr>
                    <p:blipFill>
                      <a:blip r:embed="rId6"/>
                      <a:stretch>
                        <a:fillRect/>
                      </a:stretch>
                    </p:blipFill>
                    <p:spPr>
                      <a:xfrm>
                        <a:off x="8702209" y="4958372"/>
                        <a:ext cx="281337" cy="365739"/>
                      </a:xfrm>
                      <a:prstGeom prst="rect">
                        <a:avLst/>
                      </a:prstGeom>
                    </p:spPr>
                  </p:pic>
                </p:oleObj>
              </mc:Fallback>
            </mc:AlternateContent>
          </a:graphicData>
        </a:graphic>
      </p:graphicFrame>
      <p:pic>
        <p:nvPicPr>
          <p:cNvPr id="21506" name="Picture 2" descr="C:\Users\ASUS\Desktop\同一质心系能量不同粒子\7，8图像\7\7_TeV_Y.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2748" y="1463699"/>
            <a:ext cx="4889220" cy="3301976"/>
          </a:xfrm>
          <a:prstGeom prst="rect">
            <a:avLst/>
          </a:prstGeom>
          <a:noFill/>
          <a:extLst>
            <a:ext uri="{909E8E84-426E-40DD-AFC4-6F175D3DCCD1}">
              <a14:hiddenFill xmlns:a14="http://schemas.microsoft.com/office/drawing/2010/main">
                <a:solidFill>
                  <a:srgbClr val="FFFFFF"/>
                </a:solidFill>
              </a14:hiddenFill>
            </a:ext>
          </a:extLst>
        </p:spPr>
      </p:pic>
      <p:pic>
        <p:nvPicPr>
          <p:cNvPr id="21507" name="Picture 3" descr="C:\Users\ASUS\Desktop\同一质心系能量不同粒子\7，8图像\7\7_TeV_eta.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33565" y="1445472"/>
            <a:ext cx="4916207" cy="33202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90081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2622" y="1027417"/>
            <a:ext cx="1586754" cy="830997"/>
          </a:xfrm>
          <a:prstGeom prst="rect">
            <a:avLst/>
          </a:prstGeom>
          <a:noFill/>
        </p:spPr>
        <p:txBody>
          <a:bodyPr wrap="square" rtlCol="0">
            <a:spAutoFit/>
          </a:bodyPr>
          <a:lstStyle/>
          <a:p>
            <a:r>
              <a:rPr lang="en-US" altLang="zh-CN" sz="2400" dirty="0" smtClean="0">
                <a:solidFill>
                  <a:prstClr val="black"/>
                </a:solidFill>
                <a:latin typeface="华文楷体"/>
              </a:rPr>
              <a:t>8</a:t>
            </a:r>
            <a:r>
              <a:rPr lang="en-US" altLang="zh-CN" sz="2400" dirty="0" smtClean="0">
                <a:solidFill>
                  <a:prstClr val="black"/>
                </a:solidFill>
                <a:latin typeface="华文楷体"/>
              </a:rPr>
              <a:t>TeV</a:t>
            </a:r>
            <a:endParaRPr lang="en-US" altLang="zh-CN" sz="2400" dirty="0" smtClean="0">
              <a:solidFill>
                <a:prstClr val="black"/>
              </a:solidFill>
              <a:latin typeface="华文楷体"/>
            </a:endParaRPr>
          </a:p>
          <a:p>
            <a:r>
              <a:rPr lang="en-US" altLang="zh-CN" sz="2400" dirty="0" smtClean="0">
                <a:solidFill>
                  <a:prstClr val="black"/>
                </a:solidFill>
              </a:rPr>
              <a:t>  </a:t>
            </a:r>
            <a:endParaRPr lang="zh-CN" altLang="en-US" sz="2400" dirty="0">
              <a:solidFill>
                <a:prstClr val="black"/>
              </a:solidFill>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1771867200"/>
              </p:ext>
            </p:extLst>
          </p:nvPr>
        </p:nvGraphicFramePr>
        <p:xfrm>
          <a:off x="2806554" y="4867835"/>
          <a:ext cx="411966" cy="463462"/>
        </p:xfrm>
        <a:graphic>
          <a:graphicData uri="http://schemas.openxmlformats.org/presentationml/2006/ole">
            <mc:AlternateContent xmlns:mc="http://schemas.openxmlformats.org/markup-compatibility/2006">
              <mc:Choice xmlns:v="urn:schemas-microsoft-com:vml" Requires="v">
                <p:oleObj spid="_x0000_s22550" name="Equation" r:id="rId3" imgW="203040" imgH="228600" progId="Equation.DSMT4">
                  <p:embed/>
                </p:oleObj>
              </mc:Choice>
              <mc:Fallback>
                <p:oleObj name="Equation" r:id="rId3" imgW="203040" imgH="228600" progId="Equation.DSMT4">
                  <p:embed/>
                  <p:pic>
                    <p:nvPicPr>
                      <p:cNvPr id="0" name=""/>
                      <p:cNvPicPr/>
                      <p:nvPr/>
                    </p:nvPicPr>
                    <p:blipFill>
                      <a:blip r:embed="rId4"/>
                      <a:stretch>
                        <a:fillRect/>
                      </a:stretch>
                    </p:blipFill>
                    <p:spPr>
                      <a:xfrm>
                        <a:off x="2806554" y="4867835"/>
                        <a:ext cx="411966" cy="463462"/>
                      </a:xfrm>
                      <a:prstGeom prst="rect">
                        <a:avLst/>
                      </a:prstGeom>
                    </p:spPr>
                  </p:pic>
                </p:oleObj>
              </mc:Fallback>
            </mc:AlternateContent>
          </a:graphicData>
        </a:graphic>
      </p:graphicFrame>
      <p:sp>
        <p:nvSpPr>
          <p:cNvPr id="5" name="TextBox 4"/>
          <p:cNvSpPr txBox="1"/>
          <p:nvPr/>
        </p:nvSpPr>
        <p:spPr>
          <a:xfrm>
            <a:off x="3421565" y="4961965"/>
            <a:ext cx="1053827" cy="369332"/>
          </a:xfrm>
          <a:prstGeom prst="rect">
            <a:avLst/>
          </a:prstGeom>
          <a:noFill/>
        </p:spPr>
        <p:txBody>
          <a:bodyPr wrap="square" rtlCol="0">
            <a:spAutoFit/>
          </a:bodyPr>
          <a:lstStyle/>
          <a:p>
            <a:r>
              <a:rPr lang="en-US" altLang="zh-CN" dirty="0" smtClean="0">
                <a:solidFill>
                  <a:prstClr val="black"/>
                </a:solidFill>
              </a:rPr>
              <a:t>(</a:t>
            </a:r>
            <a:r>
              <a:rPr lang="zh-CN" altLang="en-US" dirty="0" smtClean="0">
                <a:solidFill>
                  <a:prstClr val="black"/>
                </a:solidFill>
              </a:rPr>
              <a:t>横动量</a:t>
            </a:r>
            <a:r>
              <a:rPr lang="en-US" altLang="zh-CN" dirty="0" smtClean="0">
                <a:solidFill>
                  <a:prstClr val="black"/>
                </a:solidFill>
              </a:rPr>
              <a:t>)</a:t>
            </a:r>
            <a:endParaRPr lang="zh-CN" altLang="en-US" dirty="0">
              <a:solidFill>
                <a:prstClr val="black"/>
              </a:solidFill>
            </a:endParaRPr>
          </a:p>
        </p:txBody>
      </p:sp>
      <p:graphicFrame>
        <p:nvGraphicFramePr>
          <p:cNvPr id="6" name="对象 5"/>
          <p:cNvGraphicFramePr>
            <a:graphicFrameLocks noChangeAspect="1"/>
          </p:cNvGraphicFramePr>
          <p:nvPr>
            <p:extLst>
              <p:ext uri="{D42A27DB-BD31-4B8C-83A1-F6EECF244321}">
                <p14:modId xmlns:p14="http://schemas.microsoft.com/office/powerpoint/2010/main" val="722996151"/>
              </p:ext>
            </p:extLst>
          </p:nvPr>
        </p:nvGraphicFramePr>
        <p:xfrm>
          <a:off x="8478715" y="4961965"/>
          <a:ext cx="346089" cy="374930"/>
        </p:xfrm>
        <a:graphic>
          <a:graphicData uri="http://schemas.openxmlformats.org/presentationml/2006/ole">
            <mc:AlternateContent xmlns:mc="http://schemas.openxmlformats.org/markup-compatibility/2006">
              <mc:Choice xmlns:v="urn:schemas-microsoft-com:vml" Requires="v">
                <p:oleObj spid="_x0000_s22551" name="Equation" r:id="rId5" imgW="152280" imgH="164880" progId="Equation.DSMT4">
                  <p:embed/>
                </p:oleObj>
              </mc:Choice>
              <mc:Fallback>
                <p:oleObj name="Equation" r:id="rId5" imgW="152280" imgH="164880" progId="Equation.DSMT4">
                  <p:embed/>
                  <p:pic>
                    <p:nvPicPr>
                      <p:cNvPr id="0" name=""/>
                      <p:cNvPicPr/>
                      <p:nvPr/>
                    </p:nvPicPr>
                    <p:blipFill>
                      <a:blip r:embed="rId6"/>
                      <a:stretch>
                        <a:fillRect/>
                      </a:stretch>
                    </p:blipFill>
                    <p:spPr>
                      <a:xfrm>
                        <a:off x="8478715" y="4961965"/>
                        <a:ext cx="346089" cy="374930"/>
                      </a:xfrm>
                      <a:prstGeom prst="rect">
                        <a:avLst/>
                      </a:prstGeom>
                    </p:spPr>
                  </p:pic>
                </p:oleObj>
              </mc:Fallback>
            </mc:AlternateContent>
          </a:graphicData>
        </a:graphic>
      </p:graphicFrame>
      <p:sp>
        <p:nvSpPr>
          <p:cNvPr id="7" name="TextBox 6"/>
          <p:cNvSpPr txBox="1"/>
          <p:nvPr/>
        </p:nvSpPr>
        <p:spPr>
          <a:xfrm>
            <a:off x="8942294" y="4958372"/>
            <a:ext cx="941294" cy="372925"/>
          </a:xfrm>
          <a:prstGeom prst="rect">
            <a:avLst/>
          </a:prstGeom>
          <a:noFill/>
        </p:spPr>
        <p:txBody>
          <a:bodyPr wrap="square" rtlCol="0">
            <a:spAutoFit/>
          </a:bodyPr>
          <a:lstStyle/>
          <a:p>
            <a:r>
              <a:rPr lang="en-US" altLang="zh-CN" dirty="0" smtClean="0">
                <a:solidFill>
                  <a:prstClr val="black"/>
                </a:solidFill>
              </a:rPr>
              <a:t>(</a:t>
            </a:r>
            <a:r>
              <a:rPr lang="zh-CN" altLang="en-US" dirty="0" smtClean="0">
                <a:solidFill>
                  <a:prstClr val="black"/>
                </a:solidFill>
              </a:rPr>
              <a:t>能量</a:t>
            </a:r>
            <a:r>
              <a:rPr lang="en-US" altLang="zh-CN" dirty="0" smtClean="0">
                <a:solidFill>
                  <a:prstClr val="black"/>
                </a:solidFill>
              </a:rPr>
              <a:t>)</a:t>
            </a:r>
            <a:endParaRPr lang="zh-CN" altLang="en-US" dirty="0">
              <a:solidFill>
                <a:prstClr val="black"/>
              </a:solidFill>
            </a:endParaRPr>
          </a:p>
        </p:txBody>
      </p:sp>
      <p:pic>
        <p:nvPicPr>
          <p:cNvPr id="22530" name="Picture 2" descr="C:\Users\ASUS\Desktop\同一质心系能量不同粒子\7，8图像\8TeV\8TeV\8_TeV_pt.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63386" y="1653988"/>
            <a:ext cx="4673232" cy="3156107"/>
          </a:xfrm>
          <a:prstGeom prst="rect">
            <a:avLst/>
          </a:prstGeom>
          <a:noFill/>
          <a:extLst>
            <a:ext uri="{909E8E84-426E-40DD-AFC4-6F175D3DCCD1}">
              <a14:hiddenFill xmlns:a14="http://schemas.microsoft.com/office/drawing/2010/main">
                <a:solidFill>
                  <a:srgbClr val="FFFFFF"/>
                </a:solidFill>
              </a14:hiddenFill>
            </a:ext>
          </a:extLst>
        </p:spPr>
      </p:pic>
      <p:pic>
        <p:nvPicPr>
          <p:cNvPr id="22531" name="Picture 3" descr="C:\Users\ASUS\Desktop\同一质心系能量不同粒子\7，8图像\8TeV\8TeV\8_TeV_E.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38680" y="1653988"/>
            <a:ext cx="4607673" cy="3111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13732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2621" y="879499"/>
            <a:ext cx="1804737" cy="830997"/>
          </a:xfrm>
          <a:prstGeom prst="rect">
            <a:avLst/>
          </a:prstGeom>
          <a:noFill/>
        </p:spPr>
        <p:txBody>
          <a:bodyPr wrap="square" rtlCol="0">
            <a:spAutoFit/>
          </a:bodyPr>
          <a:lstStyle/>
          <a:p>
            <a:r>
              <a:rPr lang="en-US" altLang="zh-CN" sz="2400" dirty="0" smtClean="0">
                <a:solidFill>
                  <a:prstClr val="black"/>
                </a:solidFill>
                <a:latin typeface="华文楷体"/>
              </a:rPr>
              <a:t>8TeV</a:t>
            </a:r>
            <a:endParaRPr lang="en-US" altLang="zh-CN" sz="2400" dirty="0" smtClean="0">
              <a:solidFill>
                <a:prstClr val="black"/>
              </a:solidFill>
              <a:latin typeface="华文楷体"/>
            </a:endParaRPr>
          </a:p>
          <a:p>
            <a:r>
              <a:rPr lang="en-US" altLang="zh-CN" sz="2400" dirty="0" smtClean="0"/>
              <a:t>  </a:t>
            </a:r>
            <a:endParaRPr lang="zh-CN" altLang="en-US" sz="2400" dirty="0"/>
          </a:p>
        </p:txBody>
      </p:sp>
      <p:sp>
        <p:nvSpPr>
          <p:cNvPr id="5" name="TextBox 4"/>
          <p:cNvSpPr txBox="1"/>
          <p:nvPr/>
        </p:nvSpPr>
        <p:spPr>
          <a:xfrm>
            <a:off x="3421565" y="4961965"/>
            <a:ext cx="1053827" cy="369332"/>
          </a:xfrm>
          <a:prstGeom prst="rect">
            <a:avLst/>
          </a:prstGeom>
          <a:noFill/>
        </p:spPr>
        <p:txBody>
          <a:bodyPr wrap="square" rtlCol="0">
            <a:spAutoFit/>
          </a:bodyPr>
          <a:lstStyle/>
          <a:p>
            <a:r>
              <a:rPr lang="en-US" altLang="zh-CN" dirty="0" smtClean="0"/>
              <a:t>(</a:t>
            </a:r>
            <a:r>
              <a:rPr lang="zh-CN" altLang="en-US" dirty="0"/>
              <a:t>快度</a:t>
            </a:r>
            <a:r>
              <a:rPr lang="en-US" altLang="zh-CN" dirty="0" smtClean="0"/>
              <a:t>)</a:t>
            </a:r>
            <a:endParaRPr lang="zh-CN" altLang="en-US" dirty="0"/>
          </a:p>
        </p:txBody>
      </p:sp>
      <p:sp>
        <p:nvSpPr>
          <p:cNvPr id="7" name="TextBox 6"/>
          <p:cNvSpPr txBox="1"/>
          <p:nvPr/>
        </p:nvSpPr>
        <p:spPr>
          <a:xfrm>
            <a:off x="8942294" y="4958372"/>
            <a:ext cx="1223682" cy="369332"/>
          </a:xfrm>
          <a:prstGeom prst="rect">
            <a:avLst/>
          </a:prstGeom>
          <a:noFill/>
        </p:spPr>
        <p:txBody>
          <a:bodyPr wrap="square" rtlCol="0">
            <a:spAutoFit/>
          </a:bodyPr>
          <a:lstStyle/>
          <a:p>
            <a:r>
              <a:rPr lang="en-US" altLang="zh-CN" dirty="0" smtClean="0"/>
              <a:t>(</a:t>
            </a:r>
            <a:r>
              <a:rPr lang="zh-CN" altLang="en-US" dirty="0" smtClean="0"/>
              <a:t>赝快度</a:t>
            </a:r>
            <a:r>
              <a:rPr lang="en-US" altLang="zh-CN" dirty="0" smtClean="0"/>
              <a:t>)</a:t>
            </a:r>
            <a:endParaRPr lang="zh-CN" altLang="en-US" dirty="0"/>
          </a:p>
        </p:txBody>
      </p:sp>
      <p:graphicFrame>
        <p:nvGraphicFramePr>
          <p:cNvPr id="3" name="对象 2"/>
          <p:cNvGraphicFramePr>
            <a:graphicFrameLocks noChangeAspect="1"/>
          </p:cNvGraphicFramePr>
          <p:nvPr>
            <p:extLst>
              <p:ext uri="{D42A27DB-BD31-4B8C-83A1-F6EECF244321}">
                <p14:modId xmlns:p14="http://schemas.microsoft.com/office/powerpoint/2010/main" val="3743596256"/>
              </p:ext>
            </p:extLst>
          </p:nvPr>
        </p:nvGraphicFramePr>
        <p:xfrm>
          <a:off x="3098837" y="4961965"/>
          <a:ext cx="322728" cy="381406"/>
        </p:xfrm>
        <a:graphic>
          <a:graphicData uri="http://schemas.openxmlformats.org/presentationml/2006/ole">
            <mc:AlternateContent xmlns:mc="http://schemas.openxmlformats.org/markup-compatibility/2006">
              <mc:Choice xmlns:v="urn:schemas-microsoft-com:vml" Requires="v">
                <p:oleObj spid="_x0000_s23572" name="Equation" r:id="rId3" imgW="139680" imgH="164880" progId="Equation.DSMT4">
                  <p:embed/>
                </p:oleObj>
              </mc:Choice>
              <mc:Fallback>
                <p:oleObj name="Equation" r:id="rId3" imgW="139680" imgH="164880" progId="Equation.DSMT4">
                  <p:embed/>
                  <p:pic>
                    <p:nvPicPr>
                      <p:cNvPr id="0" name=""/>
                      <p:cNvPicPr/>
                      <p:nvPr/>
                    </p:nvPicPr>
                    <p:blipFill>
                      <a:blip r:embed="rId4"/>
                      <a:stretch>
                        <a:fillRect/>
                      </a:stretch>
                    </p:blipFill>
                    <p:spPr>
                      <a:xfrm>
                        <a:off x="3098837" y="4961965"/>
                        <a:ext cx="322728" cy="381406"/>
                      </a:xfrm>
                      <a:prstGeom prst="rect">
                        <a:avLst/>
                      </a:prstGeom>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2652835650"/>
              </p:ext>
            </p:extLst>
          </p:nvPr>
        </p:nvGraphicFramePr>
        <p:xfrm>
          <a:off x="8702209" y="4958372"/>
          <a:ext cx="281337" cy="365739"/>
        </p:xfrm>
        <a:graphic>
          <a:graphicData uri="http://schemas.openxmlformats.org/presentationml/2006/ole">
            <mc:AlternateContent xmlns:mc="http://schemas.openxmlformats.org/markup-compatibility/2006">
              <mc:Choice xmlns:v="urn:schemas-microsoft-com:vml" Requires="v">
                <p:oleObj spid="_x0000_s23573" name="Equation" r:id="rId5" imgW="126720" imgH="164880" progId="Equation.DSMT4">
                  <p:embed/>
                </p:oleObj>
              </mc:Choice>
              <mc:Fallback>
                <p:oleObj name="Equation" r:id="rId5" imgW="126720" imgH="164880" progId="Equation.DSMT4">
                  <p:embed/>
                  <p:pic>
                    <p:nvPicPr>
                      <p:cNvPr id="0" name=""/>
                      <p:cNvPicPr/>
                      <p:nvPr/>
                    </p:nvPicPr>
                    <p:blipFill>
                      <a:blip r:embed="rId6"/>
                      <a:stretch>
                        <a:fillRect/>
                      </a:stretch>
                    </p:blipFill>
                    <p:spPr>
                      <a:xfrm>
                        <a:off x="8702209" y="4958372"/>
                        <a:ext cx="281337" cy="365739"/>
                      </a:xfrm>
                      <a:prstGeom prst="rect">
                        <a:avLst/>
                      </a:prstGeom>
                    </p:spPr>
                  </p:pic>
                </p:oleObj>
              </mc:Fallback>
            </mc:AlternateContent>
          </a:graphicData>
        </a:graphic>
      </p:graphicFrame>
      <p:pic>
        <p:nvPicPr>
          <p:cNvPr id="23554" name="Picture 2" descr="C:\Users\ASUS\Desktop\同一质心系能量不同粒子\7，8图像\8TeV\8TeV\8_TeV_Y.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5868" y="1401791"/>
            <a:ext cx="4933262" cy="3331721"/>
          </a:xfrm>
          <a:prstGeom prst="rect">
            <a:avLst/>
          </a:prstGeom>
          <a:noFill/>
          <a:extLst>
            <a:ext uri="{909E8E84-426E-40DD-AFC4-6F175D3DCCD1}">
              <a14:hiddenFill xmlns:a14="http://schemas.microsoft.com/office/drawing/2010/main">
                <a:solidFill>
                  <a:srgbClr val="FFFFFF"/>
                </a:solidFill>
              </a14:hiddenFill>
            </a:ext>
          </a:extLst>
        </p:spPr>
      </p:pic>
      <p:pic>
        <p:nvPicPr>
          <p:cNvPr id="23555" name="Picture 3" descr="C:\Users\ASUS\Desktop\同一质心系能量不同粒子\7，8图像\8TeV\8TeV\8_TeV_eta.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17657" y="1572777"/>
            <a:ext cx="4680085" cy="31607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82606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2622" y="1027417"/>
            <a:ext cx="1586754" cy="830997"/>
          </a:xfrm>
          <a:prstGeom prst="rect">
            <a:avLst/>
          </a:prstGeom>
          <a:noFill/>
        </p:spPr>
        <p:txBody>
          <a:bodyPr wrap="square" rtlCol="0">
            <a:spAutoFit/>
          </a:bodyPr>
          <a:lstStyle/>
          <a:p>
            <a:r>
              <a:rPr lang="en-US" altLang="zh-CN" sz="2400" dirty="0" smtClean="0">
                <a:solidFill>
                  <a:prstClr val="black"/>
                </a:solidFill>
                <a:latin typeface="华文楷体"/>
              </a:rPr>
              <a:t>13TeV</a:t>
            </a:r>
            <a:endParaRPr lang="en-US" altLang="zh-CN" sz="2400" dirty="0" smtClean="0">
              <a:solidFill>
                <a:prstClr val="black"/>
              </a:solidFill>
              <a:latin typeface="华文楷体"/>
            </a:endParaRPr>
          </a:p>
          <a:p>
            <a:r>
              <a:rPr lang="en-US" altLang="zh-CN" sz="2400" dirty="0" smtClean="0">
                <a:solidFill>
                  <a:prstClr val="black"/>
                </a:solidFill>
              </a:rPr>
              <a:t>  </a:t>
            </a:r>
            <a:endParaRPr lang="zh-CN" altLang="en-US" sz="2400" dirty="0">
              <a:solidFill>
                <a:prstClr val="black"/>
              </a:solidFill>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2742506830"/>
              </p:ext>
            </p:extLst>
          </p:nvPr>
        </p:nvGraphicFramePr>
        <p:xfrm>
          <a:off x="2806554" y="4867835"/>
          <a:ext cx="411966" cy="463462"/>
        </p:xfrm>
        <a:graphic>
          <a:graphicData uri="http://schemas.openxmlformats.org/presentationml/2006/ole">
            <mc:AlternateContent xmlns:mc="http://schemas.openxmlformats.org/markup-compatibility/2006">
              <mc:Choice xmlns:v="urn:schemas-microsoft-com:vml" Requires="v">
                <p:oleObj spid="_x0000_s24596" name="Equation" r:id="rId3" imgW="203040" imgH="228600" progId="Equation.DSMT4">
                  <p:embed/>
                </p:oleObj>
              </mc:Choice>
              <mc:Fallback>
                <p:oleObj name="Equation" r:id="rId3" imgW="203040" imgH="228600" progId="Equation.DSMT4">
                  <p:embed/>
                  <p:pic>
                    <p:nvPicPr>
                      <p:cNvPr id="0" name=""/>
                      <p:cNvPicPr/>
                      <p:nvPr/>
                    </p:nvPicPr>
                    <p:blipFill>
                      <a:blip r:embed="rId4"/>
                      <a:stretch>
                        <a:fillRect/>
                      </a:stretch>
                    </p:blipFill>
                    <p:spPr>
                      <a:xfrm>
                        <a:off x="2806554" y="4867835"/>
                        <a:ext cx="411966" cy="463462"/>
                      </a:xfrm>
                      <a:prstGeom prst="rect">
                        <a:avLst/>
                      </a:prstGeom>
                    </p:spPr>
                  </p:pic>
                </p:oleObj>
              </mc:Fallback>
            </mc:AlternateContent>
          </a:graphicData>
        </a:graphic>
      </p:graphicFrame>
      <p:sp>
        <p:nvSpPr>
          <p:cNvPr id="5" name="TextBox 4"/>
          <p:cNvSpPr txBox="1"/>
          <p:nvPr/>
        </p:nvSpPr>
        <p:spPr>
          <a:xfrm>
            <a:off x="3421565" y="4961965"/>
            <a:ext cx="1053827" cy="369332"/>
          </a:xfrm>
          <a:prstGeom prst="rect">
            <a:avLst/>
          </a:prstGeom>
          <a:noFill/>
        </p:spPr>
        <p:txBody>
          <a:bodyPr wrap="square" rtlCol="0">
            <a:spAutoFit/>
          </a:bodyPr>
          <a:lstStyle/>
          <a:p>
            <a:r>
              <a:rPr lang="en-US" altLang="zh-CN" dirty="0" smtClean="0">
                <a:solidFill>
                  <a:prstClr val="black"/>
                </a:solidFill>
              </a:rPr>
              <a:t>(</a:t>
            </a:r>
            <a:r>
              <a:rPr lang="zh-CN" altLang="en-US" dirty="0" smtClean="0">
                <a:solidFill>
                  <a:prstClr val="black"/>
                </a:solidFill>
              </a:rPr>
              <a:t>横动量</a:t>
            </a:r>
            <a:r>
              <a:rPr lang="en-US" altLang="zh-CN" dirty="0" smtClean="0">
                <a:solidFill>
                  <a:prstClr val="black"/>
                </a:solidFill>
              </a:rPr>
              <a:t>)</a:t>
            </a:r>
            <a:endParaRPr lang="zh-CN" altLang="en-US" dirty="0">
              <a:solidFill>
                <a:prstClr val="black"/>
              </a:solidFill>
            </a:endParaRPr>
          </a:p>
        </p:txBody>
      </p:sp>
      <p:graphicFrame>
        <p:nvGraphicFramePr>
          <p:cNvPr id="6" name="对象 5"/>
          <p:cNvGraphicFramePr>
            <a:graphicFrameLocks noChangeAspect="1"/>
          </p:cNvGraphicFramePr>
          <p:nvPr>
            <p:extLst>
              <p:ext uri="{D42A27DB-BD31-4B8C-83A1-F6EECF244321}">
                <p14:modId xmlns:p14="http://schemas.microsoft.com/office/powerpoint/2010/main" val="87494475"/>
              </p:ext>
            </p:extLst>
          </p:nvPr>
        </p:nvGraphicFramePr>
        <p:xfrm>
          <a:off x="8478715" y="4961965"/>
          <a:ext cx="346089" cy="374930"/>
        </p:xfrm>
        <a:graphic>
          <a:graphicData uri="http://schemas.openxmlformats.org/presentationml/2006/ole">
            <mc:AlternateContent xmlns:mc="http://schemas.openxmlformats.org/markup-compatibility/2006">
              <mc:Choice xmlns:v="urn:schemas-microsoft-com:vml" Requires="v">
                <p:oleObj spid="_x0000_s24597" name="Equation" r:id="rId5" imgW="152280" imgH="164880" progId="Equation.DSMT4">
                  <p:embed/>
                </p:oleObj>
              </mc:Choice>
              <mc:Fallback>
                <p:oleObj name="Equation" r:id="rId5" imgW="152280" imgH="164880" progId="Equation.DSMT4">
                  <p:embed/>
                  <p:pic>
                    <p:nvPicPr>
                      <p:cNvPr id="0" name=""/>
                      <p:cNvPicPr/>
                      <p:nvPr/>
                    </p:nvPicPr>
                    <p:blipFill>
                      <a:blip r:embed="rId6"/>
                      <a:stretch>
                        <a:fillRect/>
                      </a:stretch>
                    </p:blipFill>
                    <p:spPr>
                      <a:xfrm>
                        <a:off x="8478715" y="4961965"/>
                        <a:ext cx="346089" cy="374930"/>
                      </a:xfrm>
                      <a:prstGeom prst="rect">
                        <a:avLst/>
                      </a:prstGeom>
                    </p:spPr>
                  </p:pic>
                </p:oleObj>
              </mc:Fallback>
            </mc:AlternateContent>
          </a:graphicData>
        </a:graphic>
      </p:graphicFrame>
      <p:sp>
        <p:nvSpPr>
          <p:cNvPr id="7" name="TextBox 6"/>
          <p:cNvSpPr txBox="1"/>
          <p:nvPr/>
        </p:nvSpPr>
        <p:spPr>
          <a:xfrm>
            <a:off x="8942294" y="4958372"/>
            <a:ext cx="941294" cy="372925"/>
          </a:xfrm>
          <a:prstGeom prst="rect">
            <a:avLst/>
          </a:prstGeom>
          <a:noFill/>
        </p:spPr>
        <p:txBody>
          <a:bodyPr wrap="square" rtlCol="0">
            <a:spAutoFit/>
          </a:bodyPr>
          <a:lstStyle/>
          <a:p>
            <a:r>
              <a:rPr lang="en-US" altLang="zh-CN" dirty="0" smtClean="0">
                <a:solidFill>
                  <a:prstClr val="black"/>
                </a:solidFill>
              </a:rPr>
              <a:t>(</a:t>
            </a:r>
            <a:r>
              <a:rPr lang="zh-CN" altLang="en-US" dirty="0" smtClean="0">
                <a:solidFill>
                  <a:prstClr val="black"/>
                </a:solidFill>
              </a:rPr>
              <a:t>能量</a:t>
            </a:r>
            <a:r>
              <a:rPr lang="en-US" altLang="zh-CN" dirty="0" smtClean="0">
                <a:solidFill>
                  <a:prstClr val="black"/>
                </a:solidFill>
              </a:rPr>
              <a:t>)</a:t>
            </a:r>
            <a:endParaRPr lang="zh-CN" altLang="en-US" dirty="0">
              <a:solidFill>
                <a:prstClr val="black"/>
              </a:solidFill>
            </a:endParaRPr>
          </a:p>
        </p:txBody>
      </p:sp>
      <p:pic>
        <p:nvPicPr>
          <p:cNvPr id="24578" name="Picture 2" descr="C:\Users\ASUS\Desktop\0.9-13图像(1)\0.9-13图像\13_pt.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7199" y="1565056"/>
            <a:ext cx="5488732" cy="3393316"/>
          </a:xfrm>
          <a:prstGeom prst="rect">
            <a:avLst/>
          </a:prstGeom>
          <a:noFill/>
          <a:extLst>
            <a:ext uri="{909E8E84-426E-40DD-AFC4-6F175D3DCCD1}">
              <a14:hiddenFill xmlns:a14="http://schemas.microsoft.com/office/drawing/2010/main">
                <a:solidFill>
                  <a:srgbClr val="FFFFFF"/>
                </a:solidFill>
              </a14:hiddenFill>
            </a:ext>
          </a:extLst>
        </p:spPr>
      </p:pic>
      <p:pic>
        <p:nvPicPr>
          <p:cNvPr id="24579" name="Picture 3" descr="C:\Users\ASUS\Desktop\0.9-13图像(1)\0.9-13图像\13_e.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23529" y="1442915"/>
            <a:ext cx="4854387" cy="3384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867786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2621" y="879499"/>
            <a:ext cx="1804737" cy="830997"/>
          </a:xfrm>
          <a:prstGeom prst="rect">
            <a:avLst/>
          </a:prstGeom>
          <a:noFill/>
        </p:spPr>
        <p:txBody>
          <a:bodyPr wrap="square" rtlCol="0">
            <a:spAutoFit/>
          </a:bodyPr>
          <a:lstStyle/>
          <a:p>
            <a:r>
              <a:rPr lang="en-US" altLang="zh-CN" sz="2400" dirty="0" smtClean="0">
                <a:solidFill>
                  <a:prstClr val="black"/>
                </a:solidFill>
                <a:latin typeface="华文楷体"/>
              </a:rPr>
              <a:t>13</a:t>
            </a:r>
            <a:r>
              <a:rPr lang="en-US" altLang="zh-CN" sz="2400" dirty="0" smtClean="0">
                <a:solidFill>
                  <a:prstClr val="black"/>
                </a:solidFill>
                <a:latin typeface="华文楷体"/>
              </a:rPr>
              <a:t>TeV</a:t>
            </a:r>
            <a:endParaRPr lang="en-US" altLang="zh-CN" sz="2400" dirty="0" smtClean="0">
              <a:solidFill>
                <a:prstClr val="black"/>
              </a:solidFill>
              <a:latin typeface="华文楷体"/>
            </a:endParaRPr>
          </a:p>
          <a:p>
            <a:r>
              <a:rPr lang="en-US" altLang="zh-CN" sz="2400" dirty="0" smtClean="0"/>
              <a:t>  </a:t>
            </a:r>
            <a:endParaRPr lang="zh-CN" altLang="en-US" sz="2400" dirty="0"/>
          </a:p>
        </p:txBody>
      </p:sp>
      <p:sp>
        <p:nvSpPr>
          <p:cNvPr id="5" name="TextBox 4"/>
          <p:cNvSpPr txBox="1"/>
          <p:nvPr/>
        </p:nvSpPr>
        <p:spPr>
          <a:xfrm>
            <a:off x="3421565" y="4961965"/>
            <a:ext cx="1053827" cy="369332"/>
          </a:xfrm>
          <a:prstGeom prst="rect">
            <a:avLst/>
          </a:prstGeom>
          <a:noFill/>
        </p:spPr>
        <p:txBody>
          <a:bodyPr wrap="square" rtlCol="0">
            <a:spAutoFit/>
          </a:bodyPr>
          <a:lstStyle/>
          <a:p>
            <a:r>
              <a:rPr lang="en-US" altLang="zh-CN" dirty="0" smtClean="0"/>
              <a:t>(</a:t>
            </a:r>
            <a:r>
              <a:rPr lang="zh-CN" altLang="en-US" dirty="0"/>
              <a:t>快度</a:t>
            </a:r>
            <a:r>
              <a:rPr lang="en-US" altLang="zh-CN" dirty="0" smtClean="0"/>
              <a:t>)</a:t>
            </a:r>
            <a:endParaRPr lang="zh-CN" altLang="en-US" dirty="0"/>
          </a:p>
        </p:txBody>
      </p:sp>
      <p:sp>
        <p:nvSpPr>
          <p:cNvPr id="7" name="TextBox 6"/>
          <p:cNvSpPr txBox="1"/>
          <p:nvPr/>
        </p:nvSpPr>
        <p:spPr>
          <a:xfrm>
            <a:off x="8942294" y="4958372"/>
            <a:ext cx="1223682" cy="369332"/>
          </a:xfrm>
          <a:prstGeom prst="rect">
            <a:avLst/>
          </a:prstGeom>
          <a:noFill/>
        </p:spPr>
        <p:txBody>
          <a:bodyPr wrap="square" rtlCol="0">
            <a:spAutoFit/>
          </a:bodyPr>
          <a:lstStyle/>
          <a:p>
            <a:r>
              <a:rPr lang="en-US" altLang="zh-CN" dirty="0" smtClean="0"/>
              <a:t>(</a:t>
            </a:r>
            <a:r>
              <a:rPr lang="zh-CN" altLang="en-US" dirty="0" smtClean="0"/>
              <a:t>赝快度</a:t>
            </a:r>
            <a:r>
              <a:rPr lang="en-US" altLang="zh-CN" dirty="0" smtClean="0"/>
              <a:t>)</a:t>
            </a:r>
            <a:endParaRPr lang="zh-CN" altLang="en-US" dirty="0"/>
          </a:p>
        </p:txBody>
      </p:sp>
      <p:graphicFrame>
        <p:nvGraphicFramePr>
          <p:cNvPr id="3" name="对象 2"/>
          <p:cNvGraphicFramePr>
            <a:graphicFrameLocks noChangeAspect="1"/>
          </p:cNvGraphicFramePr>
          <p:nvPr>
            <p:extLst>
              <p:ext uri="{D42A27DB-BD31-4B8C-83A1-F6EECF244321}">
                <p14:modId xmlns:p14="http://schemas.microsoft.com/office/powerpoint/2010/main" val="3384947721"/>
              </p:ext>
            </p:extLst>
          </p:nvPr>
        </p:nvGraphicFramePr>
        <p:xfrm>
          <a:off x="3098837" y="4961965"/>
          <a:ext cx="322728" cy="381406"/>
        </p:xfrm>
        <a:graphic>
          <a:graphicData uri="http://schemas.openxmlformats.org/presentationml/2006/ole">
            <mc:AlternateContent xmlns:mc="http://schemas.openxmlformats.org/markup-compatibility/2006">
              <mc:Choice xmlns:v="urn:schemas-microsoft-com:vml" Requires="v">
                <p:oleObj spid="_x0000_s25620" name="Equation" r:id="rId3" imgW="139680" imgH="164880" progId="Equation.DSMT4">
                  <p:embed/>
                </p:oleObj>
              </mc:Choice>
              <mc:Fallback>
                <p:oleObj name="Equation" r:id="rId3" imgW="139680" imgH="164880" progId="Equation.DSMT4">
                  <p:embed/>
                  <p:pic>
                    <p:nvPicPr>
                      <p:cNvPr id="0" name=""/>
                      <p:cNvPicPr/>
                      <p:nvPr/>
                    </p:nvPicPr>
                    <p:blipFill>
                      <a:blip r:embed="rId4"/>
                      <a:stretch>
                        <a:fillRect/>
                      </a:stretch>
                    </p:blipFill>
                    <p:spPr>
                      <a:xfrm>
                        <a:off x="3098837" y="4961965"/>
                        <a:ext cx="322728" cy="381406"/>
                      </a:xfrm>
                      <a:prstGeom prst="rect">
                        <a:avLst/>
                      </a:prstGeom>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1262458128"/>
              </p:ext>
            </p:extLst>
          </p:nvPr>
        </p:nvGraphicFramePr>
        <p:xfrm>
          <a:off x="8702209" y="4958372"/>
          <a:ext cx="281337" cy="365739"/>
        </p:xfrm>
        <a:graphic>
          <a:graphicData uri="http://schemas.openxmlformats.org/presentationml/2006/ole">
            <mc:AlternateContent xmlns:mc="http://schemas.openxmlformats.org/markup-compatibility/2006">
              <mc:Choice xmlns:v="urn:schemas-microsoft-com:vml" Requires="v">
                <p:oleObj spid="_x0000_s25621" name="Equation" r:id="rId5" imgW="126720" imgH="164880" progId="Equation.DSMT4">
                  <p:embed/>
                </p:oleObj>
              </mc:Choice>
              <mc:Fallback>
                <p:oleObj name="Equation" r:id="rId5" imgW="126720" imgH="164880" progId="Equation.DSMT4">
                  <p:embed/>
                  <p:pic>
                    <p:nvPicPr>
                      <p:cNvPr id="0" name=""/>
                      <p:cNvPicPr/>
                      <p:nvPr/>
                    </p:nvPicPr>
                    <p:blipFill>
                      <a:blip r:embed="rId6"/>
                      <a:stretch>
                        <a:fillRect/>
                      </a:stretch>
                    </p:blipFill>
                    <p:spPr>
                      <a:xfrm>
                        <a:off x="8702209" y="4958372"/>
                        <a:ext cx="281337" cy="365739"/>
                      </a:xfrm>
                      <a:prstGeom prst="rect">
                        <a:avLst/>
                      </a:prstGeom>
                    </p:spPr>
                  </p:pic>
                </p:oleObj>
              </mc:Fallback>
            </mc:AlternateContent>
          </a:graphicData>
        </a:graphic>
      </p:graphicFrame>
      <p:pic>
        <p:nvPicPr>
          <p:cNvPr id="25602" name="Picture 2" descr="C:\Users\ASUS\Desktop\0.9-13图像(1)\0.9-13图像\13_y.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3958" y="1535320"/>
            <a:ext cx="4846799" cy="3423052"/>
          </a:xfrm>
          <a:prstGeom prst="rect">
            <a:avLst/>
          </a:prstGeom>
          <a:noFill/>
          <a:extLst>
            <a:ext uri="{909E8E84-426E-40DD-AFC4-6F175D3DCCD1}">
              <a14:hiddenFill xmlns:a14="http://schemas.microsoft.com/office/drawing/2010/main">
                <a:solidFill>
                  <a:srgbClr val="FFFFFF"/>
                </a:solidFill>
              </a14:hiddenFill>
            </a:ext>
          </a:extLst>
        </p:spPr>
      </p:pic>
      <p:pic>
        <p:nvPicPr>
          <p:cNvPr id="25603" name="Picture 3" descr="C:\Users\ASUS\Desktop\0.9-13图像(1)\0.9-13图像\13_yita.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29400" y="1535320"/>
            <a:ext cx="4883381" cy="32523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741182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对象 3"/>
          <p:cNvGraphicFramePr>
            <a:graphicFrameLocks noChangeAspect="1"/>
          </p:cNvGraphicFramePr>
          <p:nvPr>
            <p:extLst>
              <p:ext uri="{D42A27DB-BD31-4B8C-83A1-F6EECF244321}">
                <p14:modId xmlns:p14="http://schemas.microsoft.com/office/powerpoint/2010/main" val="746957782"/>
              </p:ext>
            </p:extLst>
          </p:nvPr>
        </p:nvGraphicFramePr>
        <p:xfrm>
          <a:off x="2806554" y="4867835"/>
          <a:ext cx="411966" cy="463462"/>
        </p:xfrm>
        <a:graphic>
          <a:graphicData uri="http://schemas.openxmlformats.org/presentationml/2006/ole">
            <mc:AlternateContent xmlns:mc="http://schemas.openxmlformats.org/markup-compatibility/2006">
              <mc:Choice xmlns:v="urn:schemas-microsoft-com:vml" Requires="v">
                <p:oleObj spid="_x0000_s27675" name="Equation" r:id="rId3" imgW="203040" imgH="228600" progId="Equation.DSMT4">
                  <p:embed/>
                </p:oleObj>
              </mc:Choice>
              <mc:Fallback>
                <p:oleObj name="Equation" r:id="rId3" imgW="203040" imgH="228600" progId="Equation.DSMT4">
                  <p:embed/>
                  <p:pic>
                    <p:nvPicPr>
                      <p:cNvPr id="0" name=""/>
                      <p:cNvPicPr/>
                      <p:nvPr/>
                    </p:nvPicPr>
                    <p:blipFill>
                      <a:blip r:embed="rId4"/>
                      <a:stretch>
                        <a:fillRect/>
                      </a:stretch>
                    </p:blipFill>
                    <p:spPr>
                      <a:xfrm>
                        <a:off x="2806554" y="4867835"/>
                        <a:ext cx="411966" cy="463462"/>
                      </a:xfrm>
                      <a:prstGeom prst="rect">
                        <a:avLst/>
                      </a:prstGeom>
                    </p:spPr>
                  </p:pic>
                </p:oleObj>
              </mc:Fallback>
            </mc:AlternateContent>
          </a:graphicData>
        </a:graphic>
      </p:graphicFrame>
      <p:sp>
        <p:nvSpPr>
          <p:cNvPr id="5" name="TextBox 4"/>
          <p:cNvSpPr txBox="1"/>
          <p:nvPr/>
        </p:nvSpPr>
        <p:spPr>
          <a:xfrm>
            <a:off x="3421565" y="4961965"/>
            <a:ext cx="1053827" cy="369332"/>
          </a:xfrm>
          <a:prstGeom prst="rect">
            <a:avLst/>
          </a:prstGeom>
          <a:noFill/>
        </p:spPr>
        <p:txBody>
          <a:bodyPr wrap="square" rtlCol="0">
            <a:spAutoFit/>
          </a:bodyPr>
          <a:lstStyle/>
          <a:p>
            <a:r>
              <a:rPr lang="en-US" altLang="zh-CN" dirty="0" smtClean="0">
                <a:solidFill>
                  <a:prstClr val="black"/>
                </a:solidFill>
              </a:rPr>
              <a:t>(</a:t>
            </a:r>
            <a:r>
              <a:rPr lang="zh-CN" altLang="en-US" dirty="0" smtClean="0">
                <a:solidFill>
                  <a:prstClr val="black"/>
                </a:solidFill>
              </a:rPr>
              <a:t>横动量</a:t>
            </a:r>
            <a:r>
              <a:rPr lang="en-US" altLang="zh-CN" dirty="0" smtClean="0">
                <a:solidFill>
                  <a:prstClr val="black"/>
                </a:solidFill>
              </a:rPr>
              <a:t>)</a:t>
            </a:r>
            <a:endParaRPr lang="zh-CN" altLang="en-US" dirty="0">
              <a:solidFill>
                <a:prstClr val="black"/>
              </a:solidFill>
            </a:endParaRPr>
          </a:p>
        </p:txBody>
      </p:sp>
      <p:graphicFrame>
        <p:nvGraphicFramePr>
          <p:cNvPr id="6" name="对象 5"/>
          <p:cNvGraphicFramePr>
            <a:graphicFrameLocks noChangeAspect="1"/>
          </p:cNvGraphicFramePr>
          <p:nvPr>
            <p:extLst>
              <p:ext uri="{D42A27DB-BD31-4B8C-83A1-F6EECF244321}">
                <p14:modId xmlns:p14="http://schemas.microsoft.com/office/powerpoint/2010/main" val="4002463786"/>
              </p:ext>
            </p:extLst>
          </p:nvPr>
        </p:nvGraphicFramePr>
        <p:xfrm>
          <a:off x="8478715" y="4961965"/>
          <a:ext cx="346089" cy="374930"/>
        </p:xfrm>
        <a:graphic>
          <a:graphicData uri="http://schemas.openxmlformats.org/presentationml/2006/ole">
            <mc:AlternateContent xmlns:mc="http://schemas.openxmlformats.org/markup-compatibility/2006">
              <mc:Choice xmlns:v="urn:schemas-microsoft-com:vml" Requires="v">
                <p:oleObj spid="_x0000_s27676" name="Equation" r:id="rId5" imgW="152280" imgH="164880" progId="Equation.DSMT4">
                  <p:embed/>
                </p:oleObj>
              </mc:Choice>
              <mc:Fallback>
                <p:oleObj name="Equation" r:id="rId5" imgW="152280" imgH="164880" progId="Equation.DSMT4">
                  <p:embed/>
                  <p:pic>
                    <p:nvPicPr>
                      <p:cNvPr id="0" name=""/>
                      <p:cNvPicPr/>
                      <p:nvPr/>
                    </p:nvPicPr>
                    <p:blipFill>
                      <a:blip r:embed="rId6"/>
                      <a:stretch>
                        <a:fillRect/>
                      </a:stretch>
                    </p:blipFill>
                    <p:spPr>
                      <a:xfrm>
                        <a:off x="8478715" y="4961965"/>
                        <a:ext cx="346089" cy="374930"/>
                      </a:xfrm>
                      <a:prstGeom prst="rect">
                        <a:avLst/>
                      </a:prstGeom>
                    </p:spPr>
                  </p:pic>
                </p:oleObj>
              </mc:Fallback>
            </mc:AlternateContent>
          </a:graphicData>
        </a:graphic>
      </p:graphicFrame>
      <p:sp>
        <p:nvSpPr>
          <p:cNvPr id="7" name="TextBox 6"/>
          <p:cNvSpPr txBox="1"/>
          <p:nvPr/>
        </p:nvSpPr>
        <p:spPr>
          <a:xfrm>
            <a:off x="8942294" y="4958372"/>
            <a:ext cx="941294" cy="372925"/>
          </a:xfrm>
          <a:prstGeom prst="rect">
            <a:avLst/>
          </a:prstGeom>
          <a:noFill/>
        </p:spPr>
        <p:txBody>
          <a:bodyPr wrap="square" rtlCol="0">
            <a:spAutoFit/>
          </a:bodyPr>
          <a:lstStyle/>
          <a:p>
            <a:r>
              <a:rPr lang="en-US" altLang="zh-CN" dirty="0" smtClean="0">
                <a:solidFill>
                  <a:prstClr val="black"/>
                </a:solidFill>
              </a:rPr>
              <a:t>(</a:t>
            </a:r>
            <a:r>
              <a:rPr lang="zh-CN" altLang="en-US" dirty="0" smtClean="0">
                <a:solidFill>
                  <a:prstClr val="black"/>
                </a:solidFill>
              </a:rPr>
              <a:t>能量</a:t>
            </a:r>
            <a:r>
              <a:rPr lang="en-US" altLang="zh-CN" dirty="0" smtClean="0">
                <a:solidFill>
                  <a:prstClr val="black"/>
                </a:solidFill>
              </a:rPr>
              <a:t>)</a:t>
            </a:r>
            <a:endParaRPr lang="zh-CN" altLang="en-US" dirty="0">
              <a:solidFill>
                <a:prstClr val="black"/>
              </a:solidFill>
            </a:endParaRPr>
          </a:p>
        </p:txBody>
      </p:sp>
      <p:graphicFrame>
        <p:nvGraphicFramePr>
          <p:cNvPr id="3" name="对象 2"/>
          <p:cNvGraphicFramePr>
            <a:graphicFrameLocks noChangeAspect="1"/>
          </p:cNvGraphicFramePr>
          <p:nvPr>
            <p:extLst>
              <p:ext uri="{D42A27DB-BD31-4B8C-83A1-F6EECF244321}">
                <p14:modId xmlns:p14="http://schemas.microsoft.com/office/powerpoint/2010/main" val="1978457522"/>
              </p:ext>
            </p:extLst>
          </p:nvPr>
        </p:nvGraphicFramePr>
        <p:xfrm>
          <a:off x="1062038" y="1113004"/>
          <a:ext cx="501650" cy="501650"/>
        </p:xfrm>
        <a:graphic>
          <a:graphicData uri="http://schemas.openxmlformats.org/presentationml/2006/ole">
            <mc:AlternateContent xmlns:mc="http://schemas.openxmlformats.org/markup-compatibility/2006">
              <mc:Choice xmlns:v="urn:schemas-microsoft-com:vml" Requires="v">
                <p:oleObj spid="_x0000_s27677" name="Equation" r:id="rId7" imgW="203024" imgH="203024" progId="Equation.DSMT4">
                  <p:embed/>
                </p:oleObj>
              </mc:Choice>
              <mc:Fallback>
                <p:oleObj name="Equation" r:id="rId7" imgW="203024" imgH="203024" progId="Equation.DSMT4">
                  <p:embed/>
                  <p:pic>
                    <p:nvPicPr>
                      <p:cNvPr id="0" name="对象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2038" y="1113004"/>
                        <a:ext cx="50165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矩形 9"/>
          <p:cNvSpPr/>
          <p:nvPr/>
        </p:nvSpPr>
        <p:spPr>
          <a:xfrm>
            <a:off x="3209016" y="820617"/>
            <a:ext cx="4801314" cy="584775"/>
          </a:xfrm>
          <a:prstGeom prst="rect">
            <a:avLst/>
          </a:prstGeom>
        </p:spPr>
        <p:txBody>
          <a:bodyPr wrap="none">
            <a:spAutoFit/>
          </a:bodyPr>
          <a:lstStyle/>
          <a:p>
            <a:pPr lvl="0"/>
            <a:r>
              <a:rPr lang="zh-CN" altLang="en-US" sz="3200" dirty="0">
                <a:solidFill>
                  <a:prstClr val="black"/>
                </a:solidFill>
                <a:latin typeface="华文楷体"/>
              </a:rPr>
              <a:t>同一粒子不同质心系能量 </a:t>
            </a:r>
            <a:endParaRPr lang="zh-CN" altLang="en-US" sz="3200" dirty="0">
              <a:solidFill>
                <a:prstClr val="black"/>
              </a:solidFill>
              <a:latin typeface="华文楷体"/>
            </a:endParaRPr>
          </a:p>
        </p:txBody>
      </p:sp>
      <p:pic>
        <p:nvPicPr>
          <p:cNvPr id="27651" name="Picture 3" descr="C:\Users\ASUS\Desktop\同一粒子不同质心系能量\pi++pi-\pi++pi-\pi+pt.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4748" y="1963271"/>
            <a:ext cx="5862491" cy="2776354"/>
          </a:xfrm>
          <a:prstGeom prst="rect">
            <a:avLst/>
          </a:prstGeom>
          <a:noFill/>
          <a:extLst>
            <a:ext uri="{909E8E84-426E-40DD-AFC4-6F175D3DCCD1}">
              <a14:hiddenFill xmlns:a14="http://schemas.microsoft.com/office/drawing/2010/main">
                <a:solidFill>
                  <a:srgbClr val="FFFFFF"/>
                </a:solidFill>
              </a14:hiddenFill>
            </a:ext>
          </a:extLst>
        </p:spPr>
      </p:pic>
      <p:pic>
        <p:nvPicPr>
          <p:cNvPr id="27652" name="Picture 4" descr="C:\Users\ASUS\Desktop\同一粒子不同质心系能量\pi++pi-\pi++pi-\pi+e.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56193" y="1988704"/>
            <a:ext cx="6172201" cy="2725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59239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8333" y="608331"/>
            <a:ext cx="5137151" cy="705485"/>
          </a:xfrm>
        </p:spPr>
        <p:txBody>
          <a:bodyPr/>
          <a:lstStyle/>
          <a:p>
            <a:pPr algn="l" defTabSz="457200" fontAlgn="base">
              <a:buClrTx/>
              <a:buSzTx/>
              <a:buFontTx/>
            </a:pPr>
            <a:r>
              <a:rPr lang="en-US" altLang="zh-CN" sz="3200" spc="0">
                <a:solidFill>
                  <a:schemeClr val="tx1"/>
                </a:solidFill>
                <a:latin typeface="+mj-ea"/>
                <a:ea typeface="+mj-ea"/>
                <a:cs typeface="+mn-cs"/>
              </a:rPr>
              <a:t>高能核碰撞输运模型的模拟</a:t>
            </a:r>
          </a:p>
        </p:txBody>
      </p:sp>
      <p:sp>
        <p:nvSpPr>
          <p:cNvPr id="105" name="文本框 104"/>
          <p:cNvSpPr txBox="1"/>
          <p:nvPr/>
        </p:nvSpPr>
        <p:spPr>
          <a:xfrm>
            <a:off x="633568" y="4103701"/>
            <a:ext cx="11522709" cy="2862322"/>
          </a:xfrm>
          <a:prstGeom prst="rect">
            <a:avLst/>
          </a:prstGeom>
          <a:noFill/>
          <a:ln w="9525">
            <a:noFill/>
          </a:ln>
        </p:spPr>
        <p:txBody>
          <a:bodyPr wrap="square">
            <a:spAutoFit/>
          </a:bodyPr>
          <a:lstStyle/>
          <a:p>
            <a:pPr marL="228600" indent="-228600"/>
            <a:r>
              <a:rPr lang="zh-CN" altLang="en-US" sz="2400" dirty="0">
                <a:solidFill>
                  <a:schemeClr val="tx1"/>
                </a:solidFill>
                <a:sym typeface="+mn-ea"/>
              </a:rPr>
              <a:t>碰撞表的执行步骤：</a:t>
            </a:r>
            <a:endParaRPr lang="zh-CN" altLang="en-US" sz="2400" b="0" dirty="0">
              <a:solidFill>
                <a:schemeClr val="tx1"/>
              </a:solidFill>
            </a:endParaRPr>
          </a:p>
          <a:p>
            <a:pPr marL="228600" indent="-228600"/>
            <a:r>
              <a:rPr lang="zh-CN" altLang="en-US" sz="2400" dirty="0">
                <a:solidFill>
                  <a:schemeClr val="tx1"/>
                </a:solidFill>
                <a:sym typeface="+mn-ea"/>
              </a:rPr>
              <a:t>1、从碰撞表中选出最小碰撞时间的碰撞对执行；</a:t>
            </a:r>
            <a:endParaRPr lang="zh-CN" altLang="en-US" sz="2400" b="0" dirty="0">
              <a:solidFill>
                <a:schemeClr val="tx1"/>
              </a:solidFill>
            </a:endParaRPr>
          </a:p>
          <a:p>
            <a:pPr marL="228600" indent="-228600"/>
            <a:r>
              <a:rPr lang="zh-CN" altLang="en-US" sz="2400" dirty="0">
                <a:solidFill>
                  <a:schemeClr val="tx1"/>
                </a:solidFill>
                <a:sym typeface="+mn-ea"/>
              </a:rPr>
              <a:t>2、更新粒子表：拿走执行碰撞的粒子，放入碰撞产生的新粒子；</a:t>
            </a:r>
            <a:endParaRPr lang="zh-CN" altLang="en-US" sz="2400" b="0" dirty="0">
              <a:solidFill>
                <a:schemeClr val="tx1"/>
              </a:solidFill>
            </a:endParaRPr>
          </a:p>
          <a:p>
            <a:pPr marL="228600" indent="-228600"/>
            <a:r>
              <a:rPr lang="zh-CN" altLang="en-US" sz="2400" dirty="0">
                <a:solidFill>
                  <a:schemeClr val="tx1"/>
                </a:solidFill>
                <a:sym typeface="+mn-ea"/>
              </a:rPr>
              <a:t>3、更新碰撞表：拿走执行过碰撞两粒子的所有碰撞对，再放入产生的新粒子，与 表中所有粒子形                       </a:t>
            </a:r>
          </a:p>
          <a:p>
            <a:pPr marL="228600" indent="-228600"/>
            <a:r>
              <a:rPr lang="zh-CN" altLang="en-US" sz="2400" dirty="0">
                <a:solidFill>
                  <a:schemeClr val="tx1"/>
                </a:solidFill>
                <a:sym typeface="+mn-ea"/>
              </a:rPr>
              <a:t>      成新的碰撞对；</a:t>
            </a:r>
            <a:endParaRPr lang="zh-CN" altLang="en-US" sz="2400" b="0" dirty="0">
              <a:solidFill>
                <a:schemeClr val="tx1"/>
              </a:solidFill>
            </a:endParaRPr>
          </a:p>
          <a:p>
            <a:pPr marL="228600" indent="-228600"/>
            <a:r>
              <a:rPr lang="zh-CN" altLang="en-US" sz="2400" dirty="0">
                <a:solidFill>
                  <a:schemeClr val="tx1"/>
                </a:solidFill>
                <a:sym typeface="+mn-ea"/>
              </a:rPr>
              <a:t>4、回到步骤1，直到碰撞表空了为止。</a:t>
            </a:r>
            <a:endParaRPr lang="zh-CN" altLang="en-US" sz="2400" b="0" dirty="0">
              <a:solidFill>
                <a:schemeClr val="tx1"/>
              </a:solidFill>
            </a:endParaRPr>
          </a:p>
          <a:p>
            <a:pPr marL="228600" indent="-228600"/>
            <a:endParaRPr lang="zh-CN" altLang="en-US" sz="1200" b="0" dirty="0">
              <a:solidFill>
                <a:schemeClr val="tx1"/>
              </a:solidFill>
            </a:endParaRPr>
          </a:p>
        </p:txBody>
      </p:sp>
      <p:sp>
        <p:nvSpPr>
          <p:cNvPr id="9" name="文本框 8"/>
          <p:cNvSpPr txBox="1"/>
          <p:nvPr/>
        </p:nvSpPr>
        <p:spPr>
          <a:xfrm>
            <a:off x="633567" y="2371957"/>
            <a:ext cx="11522711" cy="1846659"/>
          </a:xfrm>
          <a:prstGeom prst="rect">
            <a:avLst/>
          </a:prstGeom>
          <a:noFill/>
        </p:spPr>
        <p:txBody>
          <a:bodyPr wrap="square" rtlCol="0">
            <a:spAutoFit/>
          </a:bodyPr>
          <a:lstStyle/>
          <a:p>
            <a:r>
              <a:rPr lang="zh-CN" altLang="en-US" sz="2400" dirty="0">
                <a:latin typeface="+mn-ea"/>
              </a:rPr>
              <a:t>碰撞表法：</a:t>
            </a:r>
            <a:endParaRPr lang="en-US" altLang="zh-CN" sz="2400" dirty="0">
              <a:latin typeface="+mn-ea"/>
              <a:sym typeface="+mn-ea"/>
            </a:endParaRPr>
          </a:p>
          <a:p>
            <a:r>
              <a:rPr lang="zh-CN" altLang="en-US" sz="2400" dirty="0">
                <a:latin typeface="+mn-ea"/>
                <a:sym typeface="+mn-ea"/>
              </a:rPr>
              <a:t>根据粒子的相关运动规律，将粒子的初始状态列为初始表，将可能的粒子对组成碰撞表。其中，碰撞表是由可能碰撞的粒子对与其相应的碰撞时间组成的。每次碰撞之后，更新碰撞表，直至碰撞表空了为止。</a:t>
            </a:r>
            <a:endParaRPr lang="zh-CN" altLang="en-US" sz="2400" dirty="0">
              <a:latin typeface="+mn-ea"/>
            </a:endParaRPr>
          </a:p>
          <a:p>
            <a:endParaRPr lang="zh-CN" altLang="en-US" dirty="0"/>
          </a:p>
        </p:txBody>
      </p:sp>
      <mc:AlternateContent xmlns:mc="http://schemas.openxmlformats.org/markup-compatibility/2006" xmlns:a14="http://schemas.microsoft.com/office/drawing/2010/main">
        <mc:Choice Requires="a14">
          <p:sp>
            <p:nvSpPr>
              <p:cNvPr id="10" name="文本框 9"/>
              <p:cNvSpPr txBox="1"/>
              <p:nvPr/>
            </p:nvSpPr>
            <p:spPr>
              <a:xfrm>
                <a:off x="608332" y="1184060"/>
                <a:ext cx="11522711" cy="1477328"/>
              </a:xfrm>
              <a:prstGeom prst="rect">
                <a:avLst/>
              </a:prstGeom>
              <a:noFill/>
            </p:spPr>
            <p:txBody>
              <a:bodyPr wrap="square" rtlCol="0">
                <a:spAutoFit/>
              </a:bodyPr>
              <a:lstStyle/>
              <a:p>
                <a:r>
                  <a:rPr lang="zh-CN" altLang="en-US" sz="2400" dirty="0">
                    <a:latin typeface="+mn-ea"/>
                  </a:rPr>
                  <a:t>时间步长法：</a:t>
                </a:r>
                <a:endParaRPr lang="en-US" altLang="zh-CN" sz="2400" dirty="0">
                  <a:latin typeface="+mn-ea"/>
                  <a:sym typeface="+mn-ea"/>
                </a:endParaRPr>
              </a:p>
              <a:p>
                <a:r>
                  <a:rPr lang="zh-CN" altLang="en-US" sz="2400" dirty="0">
                    <a:latin typeface="+mn-ea"/>
                    <a:sym typeface="+mn-ea"/>
                  </a:rPr>
                  <a:t>也称直接跟踪法，顾名思义，对碰撞过程中的粒子自始至终地逐个跟踪，得到每个粒子按时间步长</a:t>
                </a:r>
                <a14:m>
                  <m:oMath xmlns:m="http://schemas.openxmlformats.org/officeDocument/2006/math">
                    <m:r>
                      <a:rPr lang="zh-CN" altLang="en-US" sz="2400" i="1" smtClean="0">
                        <a:latin typeface="Cambria Math" panose="02040503050406030204" pitchFamily="18" charset="0"/>
                        <a:sym typeface="+mn-ea"/>
                      </a:rPr>
                      <m:t>∆</m:t>
                    </m:r>
                    <m:r>
                      <a:rPr lang="en-US" altLang="zh-CN" sz="2400" b="0" i="1" smtClean="0">
                        <a:latin typeface="Cambria Math" panose="02040503050406030204" pitchFamily="18" charset="0"/>
                        <a:sym typeface="+mn-ea"/>
                      </a:rPr>
                      <m:t>𝑡</m:t>
                    </m:r>
                  </m:oMath>
                </a14:m>
                <a:r>
                  <a:rPr lang="zh-CN" altLang="en-US" sz="2400" dirty="0">
                    <a:latin typeface="+mn-ea"/>
                    <a:sym typeface="+mn-ea"/>
                  </a:rPr>
                  <a:t>运动的轨道、并令其按照相关物理学规律发生碰撞。</a:t>
                </a:r>
                <a:endParaRPr lang="zh-CN" altLang="en-US" sz="2400" dirty="0">
                  <a:latin typeface="+mn-ea"/>
                </a:endParaRPr>
              </a:p>
              <a:p>
                <a:endParaRPr lang="zh-CN" altLang="en-US" dirty="0"/>
              </a:p>
            </p:txBody>
          </p:sp>
        </mc:Choice>
        <mc:Fallback xmlns="">
          <p:sp>
            <p:nvSpPr>
              <p:cNvPr id="10" name="文本框 9"/>
              <p:cNvSpPr txBox="1">
                <a:spLocks noRot="1" noChangeAspect="1" noMove="1" noResize="1" noEditPoints="1" noAdjustHandles="1" noChangeArrowheads="1" noChangeShapeType="1" noTextEdit="1"/>
              </p:cNvSpPr>
              <p:nvPr/>
            </p:nvSpPr>
            <p:spPr>
              <a:xfrm>
                <a:off x="608330" y="1184060"/>
                <a:ext cx="11522710" cy="1477328"/>
              </a:xfrm>
              <a:prstGeom prst="rect">
                <a:avLst/>
              </a:prstGeom>
              <a:blipFill rotWithShape="1">
                <a:blip r:embed="rId3"/>
                <a:stretch>
                  <a:fillRect l="-847" t="-3292" r="-265"/>
                </a:stretch>
              </a:blipFill>
            </p:spPr>
            <p:txBody>
              <a:bodyPr/>
              <a:lstStyle/>
              <a:p>
                <a:r>
                  <a:rPr lang="zh-CN" altLang="en-US">
                    <a:noFill/>
                  </a:rPr>
                  <a:t> </a:t>
                </a:r>
                <a:endParaRPr lang="zh-CN" altLang="en-US">
                  <a:noFill/>
                </a:endParaRPr>
              </a:p>
            </p:txBody>
          </p:sp>
        </mc:Fallback>
      </mc:AlternateContent>
      <p:pic>
        <p:nvPicPr>
          <p:cNvPr id="11" name="图片 10"/>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Tree>
    <p:custDataLst>
      <p:tags r:id="rId1"/>
    </p:custData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21565" y="4961965"/>
            <a:ext cx="1053827" cy="369332"/>
          </a:xfrm>
          <a:prstGeom prst="rect">
            <a:avLst/>
          </a:prstGeom>
          <a:noFill/>
        </p:spPr>
        <p:txBody>
          <a:bodyPr wrap="square" rtlCol="0">
            <a:spAutoFit/>
          </a:bodyPr>
          <a:lstStyle/>
          <a:p>
            <a:r>
              <a:rPr lang="en-US" altLang="zh-CN" dirty="0" smtClean="0"/>
              <a:t>(</a:t>
            </a:r>
            <a:r>
              <a:rPr lang="zh-CN" altLang="en-US" dirty="0"/>
              <a:t>快度</a:t>
            </a:r>
            <a:r>
              <a:rPr lang="en-US" altLang="zh-CN" dirty="0" smtClean="0"/>
              <a:t>)</a:t>
            </a:r>
            <a:endParaRPr lang="zh-CN" altLang="en-US" dirty="0"/>
          </a:p>
        </p:txBody>
      </p:sp>
      <p:sp>
        <p:nvSpPr>
          <p:cNvPr id="7" name="TextBox 6"/>
          <p:cNvSpPr txBox="1"/>
          <p:nvPr/>
        </p:nvSpPr>
        <p:spPr>
          <a:xfrm>
            <a:off x="8942294" y="4958372"/>
            <a:ext cx="1223682" cy="369332"/>
          </a:xfrm>
          <a:prstGeom prst="rect">
            <a:avLst/>
          </a:prstGeom>
          <a:noFill/>
        </p:spPr>
        <p:txBody>
          <a:bodyPr wrap="square" rtlCol="0">
            <a:spAutoFit/>
          </a:bodyPr>
          <a:lstStyle/>
          <a:p>
            <a:r>
              <a:rPr lang="en-US" altLang="zh-CN" dirty="0" smtClean="0"/>
              <a:t>(</a:t>
            </a:r>
            <a:r>
              <a:rPr lang="zh-CN" altLang="en-US" dirty="0" smtClean="0"/>
              <a:t>赝快度</a:t>
            </a:r>
            <a:r>
              <a:rPr lang="en-US" altLang="zh-CN" dirty="0" smtClean="0"/>
              <a:t>)</a:t>
            </a:r>
            <a:endParaRPr lang="zh-CN" altLang="en-US" dirty="0"/>
          </a:p>
        </p:txBody>
      </p:sp>
      <p:graphicFrame>
        <p:nvGraphicFramePr>
          <p:cNvPr id="3" name="对象 2"/>
          <p:cNvGraphicFramePr>
            <a:graphicFrameLocks noChangeAspect="1"/>
          </p:cNvGraphicFramePr>
          <p:nvPr>
            <p:extLst>
              <p:ext uri="{D42A27DB-BD31-4B8C-83A1-F6EECF244321}">
                <p14:modId xmlns:p14="http://schemas.microsoft.com/office/powerpoint/2010/main" val="1564628045"/>
              </p:ext>
            </p:extLst>
          </p:nvPr>
        </p:nvGraphicFramePr>
        <p:xfrm>
          <a:off x="3098837" y="4961965"/>
          <a:ext cx="322728" cy="381406"/>
        </p:xfrm>
        <a:graphic>
          <a:graphicData uri="http://schemas.openxmlformats.org/presentationml/2006/ole">
            <mc:AlternateContent xmlns:mc="http://schemas.openxmlformats.org/markup-compatibility/2006">
              <mc:Choice xmlns:v="urn:schemas-microsoft-com:vml" Requires="v">
                <p:oleObj spid="_x0000_s28699" name="Equation" r:id="rId3" imgW="139680" imgH="164880" progId="Equation.DSMT4">
                  <p:embed/>
                </p:oleObj>
              </mc:Choice>
              <mc:Fallback>
                <p:oleObj name="Equation" r:id="rId3" imgW="139680" imgH="164880" progId="Equation.DSMT4">
                  <p:embed/>
                  <p:pic>
                    <p:nvPicPr>
                      <p:cNvPr id="0" name=""/>
                      <p:cNvPicPr/>
                      <p:nvPr/>
                    </p:nvPicPr>
                    <p:blipFill>
                      <a:blip r:embed="rId4"/>
                      <a:stretch>
                        <a:fillRect/>
                      </a:stretch>
                    </p:blipFill>
                    <p:spPr>
                      <a:xfrm>
                        <a:off x="3098837" y="4961965"/>
                        <a:ext cx="322728" cy="381406"/>
                      </a:xfrm>
                      <a:prstGeom prst="rect">
                        <a:avLst/>
                      </a:prstGeom>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2578414826"/>
              </p:ext>
            </p:extLst>
          </p:nvPr>
        </p:nvGraphicFramePr>
        <p:xfrm>
          <a:off x="8702209" y="4958372"/>
          <a:ext cx="281337" cy="365739"/>
        </p:xfrm>
        <a:graphic>
          <a:graphicData uri="http://schemas.openxmlformats.org/presentationml/2006/ole">
            <mc:AlternateContent xmlns:mc="http://schemas.openxmlformats.org/markup-compatibility/2006">
              <mc:Choice xmlns:v="urn:schemas-microsoft-com:vml" Requires="v">
                <p:oleObj spid="_x0000_s28700" name="Equation" r:id="rId5" imgW="126720" imgH="164880" progId="Equation.DSMT4">
                  <p:embed/>
                </p:oleObj>
              </mc:Choice>
              <mc:Fallback>
                <p:oleObj name="Equation" r:id="rId5" imgW="126720" imgH="164880" progId="Equation.DSMT4">
                  <p:embed/>
                  <p:pic>
                    <p:nvPicPr>
                      <p:cNvPr id="0" name=""/>
                      <p:cNvPicPr/>
                      <p:nvPr/>
                    </p:nvPicPr>
                    <p:blipFill>
                      <a:blip r:embed="rId6"/>
                      <a:stretch>
                        <a:fillRect/>
                      </a:stretch>
                    </p:blipFill>
                    <p:spPr>
                      <a:xfrm>
                        <a:off x="8702209" y="4958372"/>
                        <a:ext cx="281337" cy="365739"/>
                      </a:xfrm>
                      <a:prstGeom prst="rect">
                        <a:avLst/>
                      </a:prstGeom>
                    </p:spPr>
                  </p:pic>
                </p:oleObj>
              </mc:Fallback>
            </mc:AlternateContent>
          </a:graphicData>
        </a:graphic>
      </p:graphicFrame>
      <p:graphicFrame>
        <p:nvGraphicFramePr>
          <p:cNvPr id="4" name="对象 3"/>
          <p:cNvGraphicFramePr>
            <a:graphicFrameLocks noChangeAspect="1"/>
          </p:cNvGraphicFramePr>
          <p:nvPr>
            <p:extLst>
              <p:ext uri="{D42A27DB-BD31-4B8C-83A1-F6EECF244321}">
                <p14:modId xmlns:p14="http://schemas.microsoft.com/office/powerpoint/2010/main" val="1978457522"/>
              </p:ext>
            </p:extLst>
          </p:nvPr>
        </p:nvGraphicFramePr>
        <p:xfrm>
          <a:off x="1062038" y="1112838"/>
          <a:ext cx="501650" cy="501650"/>
        </p:xfrm>
        <a:graphic>
          <a:graphicData uri="http://schemas.openxmlformats.org/presentationml/2006/ole">
            <mc:AlternateContent xmlns:mc="http://schemas.openxmlformats.org/markup-compatibility/2006">
              <mc:Choice xmlns:v="urn:schemas-microsoft-com:vml" Requires="v">
                <p:oleObj spid="_x0000_s28701" name="Equation" r:id="rId7" imgW="203024" imgH="203024" progId="Equation.DSMT4">
                  <p:embed/>
                </p:oleObj>
              </mc:Choice>
              <mc:Fallback>
                <p:oleObj name="Equation" r:id="rId7" imgW="203024" imgH="203024" progId="Equation.DSMT4">
                  <p:embed/>
                  <p:pic>
                    <p:nvPicPr>
                      <p:cNvPr id="0" name="对象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2038" y="1112838"/>
                        <a:ext cx="50165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28675" name="Picture 3" descr="C:\Users\ASUS\Desktop\同一粒子不同质心系能量\pi++pi-\pi++pi-\pi+_y.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3495" y="2097125"/>
            <a:ext cx="6095224" cy="2481319"/>
          </a:xfrm>
          <a:prstGeom prst="rect">
            <a:avLst/>
          </a:prstGeom>
          <a:noFill/>
          <a:extLst>
            <a:ext uri="{909E8E84-426E-40DD-AFC4-6F175D3DCCD1}">
              <a14:hiddenFill xmlns:a14="http://schemas.microsoft.com/office/drawing/2010/main">
                <a:solidFill>
                  <a:srgbClr val="FFFFFF"/>
                </a:solidFill>
              </a14:hiddenFill>
            </a:ext>
          </a:extLst>
        </p:spPr>
      </p:pic>
      <p:pic>
        <p:nvPicPr>
          <p:cNvPr id="28676" name="Picture 4" descr="C:\Users\ASUS\Desktop\同一粒子不同质心系能量\pi++pi-\pi++pi-\pi+_yita.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48719" y="1544229"/>
            <a:ext cx="5247621" cy="30342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559705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对象 3"/>
          <p:cNvGraphicFramePr>
            <a:graphicFrameLocks noChangeAspect="1"/>
          </p:cNvGraphicFramePr>
          <p:nvPr>
            <p:extLst>
              <p:ext uri="{D42A27DB-BD31-4B8C-83A1-F6EECF244321}">
                <p14:modId xmlns:p14="http://schemas.microsoft.com/office/powerpoint/2010/main" val="330986816"/>
              </p:ext>
            </p:extLst>
          </p:nvPr>
        </p:nvGraphicFramePr>
        <p:xfrm>
          <a:off x="2806554" y="4867835"/>
          <a:ext cx="411966" cy="463462"/>
        </p:xfrm>
        <a:graphic>
          <a:graphicData uri="http://schemas.openxmlformats.org/presentationml/2006/ole">
            <mc:AlternateContent xmlns:mc="http://schemas.openxmlformats.org/markup-compatibility/2006">
              <mc:Choice xmlns:v="urn:schemas-microsoft-com:vml" Requires="v">
                <p:oleObj spid="_x0000_s29721" name="Equation" r:id="rId3" imgW="203040" imgH="228600" progId="Equation.DSMT4">
                  <p:embed/>
                </p:oleObj>
              </mc:Choice>
              <mc:Fallback>
                <p:oleObj name="Equation" r:id="rId3" imgW="203040" imgH="228600" progId="Equation.DSMT4">
                  <p:embed/>
                  <p:pic>
                    <p:nvPicPr>
                      <p:cNvPr id="0" name=""/>
                      <p:cNvPicPr/>
                      <p:nvPr/>
                    </p:nvPicPr>
                    <p:blipFill>
                      <a:blip r:embed="rId4"/>
                      <a:stretch>
                        <a:fillRect/>
                      </a:stretch>
                    </p:blipFill>
                    <p:spPr>
                      <a:xfrm>
                        <a:off x="2806554" y="4867835"/>
                        <a:ext cx="411966" cy="463462"/>
                      </a:xfrm>
                      <a:prstGeom prst="rect">
                        <a:avLst/>
                      </a:prstGeom>
                    </p:spPr>
                  </p:pic>
                </p:oleObj>
              </mc:Fallback>
            </mc:AlternateContent>
          </a:graphicData>
        </a:graphic>
      </p:graphicFrame>
      <p:sp>
        <p:nvSpPr>
          <p:cNvPr id="5" name="TextBox 4"/>
          <p:cNvSpPr txBox="1"/>
          <p:nvPr/>
        </p:nvSpPr>
        <p:spPr>
          <a:xfrm>
            <a:off x="3421565" y="4961965"/>
            <a:ext cx="1053827" cy="369332"/>
          </a:xfrm>
          <a:prstGeom prst="rect">
            <a:avLst/>
          </a:prstGeom>
          <a:noFill/>
        </p:spPr>
        <p:txBody>
          <a:bodyPr wrap="square" rtlCol="0">
            <a:spAutoFit/>
          </a:bodyPr>
          <a:lstStyle/>
          <a:p>
            <a:r>
              <a:rPr lang="en-US" altLang="zh-CN" dirty="0" smtClean="0">
                <a:solidFill>
                  <a:prstClr val="black"/>
                </a:solidFill>
              </a:rPr>
              <a:t>(</a:t>
            </a:r>
            <a:r>
              <a:rPr lang="zh-CN" altLang="en-US" dirty="0" smtClean="0">
                <a:solidFill>
                  <a:prstClr val="black"/>
                </a:solidFill>
              </a:rPr>
              <a:t>横动量</a:t>
            </a:r>
            <a:r>
              <a:rPr lang="en-US" altLang="zh-CN" dirty="0" smtClean="0">
                <a:solidFill>
                  <a:prstClr val="black"/>
                </a:solidFill>
              </a:rPr>
              <a:t>)</a:t>
            </a:r>
            <a:endParaRPr lang="zh-CN" altLang="en-US" dirty="0">
              <a:solidFill>
                <a:prstClr val="black"/>
              </a:solidFill>
            </a:endParaRPr>
          </a:p>
        </p:txBody>
      </p:sp>
      <p:graphicFrame>
        <p:nvGraphicFramePr>
          <p:cNvPr id="6" name="对象 5"/>
          <p:cNvGraphicFramePr>
            <a:graphicFrameLocks noChangeAspect="1"/>
          </p:cNvGraphicFramePr>
          <p:nvPr>
            <p:extLst>
              <p:ext uri="{D42A27DB-BD31-4B8C-83A1-F6EECF244321}">
                <p14:modId xmlns:p14="http://schemas.microsoft.com/office/powerpoint/2010/main" val="986098320"/>
              </p:ext>
            </p:extLst>
          </p:nvPr>
        </p:nvGraphicFramePr>
        <p:xfrm>
          <a:off x="8478715" y="4961965"/>
          <a:ext cx="346089" cy="374930"/>
        </p:xfrm>
        <a:graphic>
          <a:graphicData uri="http://schemas.openxmlformats.org/presentationml/2006/ole">
            <mc:AlternateContent xmlns:mc="http://schemas.openxmlformats.org/markup-compatibility/2006">
              <mc:Choice xmlns:v="urn:schemas-microsoft-com:vml" Requires="v">
                <p:oleObj spid="_x0000_s29722" name="Equation" r:id="rId5" imgW="152280" imgH="164880" progId="Equation.DSMT4">
                  <p:embed/>
                </p:oleObj>
              </mc:Choice>
              <mc:Fallback>
                <p:oleObj name="Equation" r:id="rId5" imgW="152280" imgH="164880" progId="Equation.DSMT4">
                  <p:embed/>
                  <p:pic>
                    <p:nvPicPr>
                      <p:cNvPr id="0" name=""/>
                      <p:cNvPicPr/>
                      <p:nvPr/>
                    </p:nvPicPr>
                    <p:blipFill>
                      <a:blip r:embed="rId6"/>
                      <a:stretch>
                        <a:fillRect/>
                      </a:stretch>
                    </p:blipFill>
                    <p:spPr>
                      <a:xfrm>
                        <a:off x="8478715" y="4961965"/>
                        <a:ext cx="346089" cy="374930"/>
                      </a:xfrm>
                      <a:prstGeom prst="rect">
                        <a:avLst/>
                      </a:prstGeom>
                    </p:spPr>
                  </p:pic>
                </p:oleObj>
              </mc:Fallback>
            </mc:AlternateContent>
          </a:graphicData>
        </a:graphic>
      </p:graphicFrame>
      <p:sp>
        <p:nvSpPr>
          <p:cNvPr id="7" name="TextBox 6"/>
          <p:cNvSpPr txBox="1"/>
          <p:nvPr/>
        </p:nvSpPr>
        <p:spPr>
          <a:xfrm>
            <a:off x="8942294" y="4958372"/>
            <a:ext cx="941294" cy="372925"/>
          </a:xfrm>
          <a:prstGeom prst="rect">
            <a:avLst/>
          </a:prstGeom>
          <a:noFill/>
        </p:spPr>
        <p:txBody>
          <a:bodyPr wrap="square" rtlCol="0">
            <a:spAutoFit/>
          </a:bodyPr>
          <a:lstStyle/>
          <a:p>
            <a:r>
              <a:rPr lang="en-US" altLang="zh-CN" dirty="0" smtClean="0">
                <a:solidFill>
                  <a:prstClr val="black"/>
                </a:solidFill>
              </a:rPr>
              <a:t>(</a:t>
            </a:r>
            <a:r>
              <a:rPr lang="zh-CN" altLang="en-US" dirty="0" smtClean="0">
                <a:solidFill>
                  <a:prstClr val="black"/>
                </a:solidFill>
              </a:rPr>
              <a:t>能量</a:t>
            </a:r>
            <a:r>
              <a:rPr lang="en-US" altLang="zh-CN" dirty="0" smtClean="0">
                <a:solidFill>
                  <a:prstClr val="black"/>
                </a:solidFill>
              </a:rPr>
              <a:t>)</a:t>
            </a:r>
            <a:endParaRPr lang="zh-CN" altLang="en-US" dirty="0">
              <a:solidFill>
                <a:prstClr val="black"/>
              </a:solidFill>
            </a:endParaRPr>
          </a:p>
        </p:txBody>
      </p:sp>
      <p:graphicFrame>
        <p:nvGraphicFramePr>
          <p:cNvPr id="3" name="对象 2"/>
          <p:cNvGraphicFramePr>
            <a:graphicFrameLocks noChangeAspect="1"/>
          </p:cNvGraphicFramePr>
          <p:nvPr>
            <p:extLst>
              <p:ext uri="{D42A27DB-BD31-4B8C-83A1-F6EECF244321}">
                <p14:modId xmlns:p14="http://schemas.microsoft.com/office/powerpoint/2010/main" val="3492843186"/>
              </p:ext>
            </p:extLst>
          </p:nvPr>
        </p:nvGraphicFramePr>
        <p:xfrm>
          <a:off x="1062038" y="1113004"/>
          <a:ext cx="501650" cy="501650"/>
        </p:xfrm>
        <a:graphic>
          <a:graphicData uri="http://schemas.openxmlformats.org/presentationml/2006/ole">
            <mc:AlternateContent xmlns:mc="http://schemas.openxmlformats.org/markup-compatibility/2006">
              <mc:Choice xmlns:v="urn:schemas-microsoft-com:vml" Requires="v">
                <p:oleObj spid="_x0000_s29723" name="Equation" r:id="rId7" imgW="203040" imgH="203040" progId="Equation.DSMT4">
                  <p:embed/>
                </p:oleObj>
              </mc:Choice>
              <mc:Fallback>
                <p:oleObj name="Equation" r:id="rId7" imgW="203040" imgH="203040" progId="Equation.DSMT4">
                  <p:embed/>
                  <p:pic>
                    <p:nvPicPr>
                      <p:cNvPr id="0" name=""/>
                      <p:cNvPicPr>
                        <a:picLocks noChangeAspect="1" noChangeArrowheads="1"/>
                      </p:cNvPicPr>
                      <p:nvPr/>
                    </p:nvPicPr>
                    <p:blipFill>
                      <a:blip r:embed="rId8"/>
                      <a:srcRect/>
                      <a:stretch>
                        <a:fillRect/>
                      </a:stretch>
                    </p:blipFill>
                    <p:spPr bwMode="auto">
                      <a:xfrm>
                        <a:off x="1062038" y="1113004"/>
                        <a:ext cx="50165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29698" name="Picture 2" descr="C:\Users\ASUS\Desktop\同一粒子不同质心系能量\pi++pi-\pi++pi-\pi-_pt.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6451" y="1559857"/>
            <a:ext cx="5600603" cy="3264087"/>
          </a:xfrm>
          <a:prstGeom prst="rect">
            <a:avLst/>
          </a:prstGeom>
          <a:noFill/>
          <a:extLst>
            <a:ext uri="{909E8E84-426E-40DD-AFC4-6F175D3DCCD1}">
              <a14:hiddenFill xmlns:a14="http://schemas.microsoft.com/office/drawing/2010/main">
                <a:solidFill>
                  <a:srgbClr val="FFFFFF"/>
                </a:solidFill>
              </a14:hiddenFill>
            </a:ext>
          </a:extLst>
        </p:spPr>
      </p:pic>
      <p:pic>
        <p:nvPicPr>
          <p:cNvPr id="29699" name="Picture 3" descr="C:\Users\ASUS\Desktop\同一粒子不同质心系能量\pi++pi-\pi++pi-\pi-_e.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47054" y="1601811"/>
            <a:ext cx="5442961" cy="31801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93740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21565" y="4961965"/>
            <a:ext cx="1053827" cy="369332"/>
          </a:xfrm>
          <a:prstGeom prst="rect">
            <a:avLst/>
          </a:prstGeom>
          <a:noFill/>
        </p:spPr>
        <p:txBody>
          <a:bodyPr wrap="square" rtlCol="0">
            <a:spAutoFit/>
          </a:bodyPr>
          <a:lstStyle/>
          <a:p>
            <a:r>
              <a:rPr lang="en-US" altLang="zh-CN" dirty="0" smtClean="0"/>
              <a:t>(</a:t>
            </a:r>
            <a:r>
              <a:rPr lang="zh-CN" altLang="en-US" dirty="0"/>
              <a:t>快度</a:t>
            </a:r>
            <a:r>
              <a:rPr lang="en-US" altLang="zh-CN" dirty="0" smtClean="0"/>
              <a:t>)</a:t>
            </a:r>
            <a:endParaRPr lang="zh-CN" altLang="en-US" dirty="0"/>
          </a:p>
        </p:txBody>
      </p:sp>
      <p:sp>
        <p:nvSpPr>
          <p:cNvPr id="7" name="TextBox 6"/>
          <p:cNvSpPr txBox="1"/>
          <p:nvPr/>
        </p:nvSpPr>
        <p:spPr>
          <a:xfrm>
            <a:off x="8942294" y="4958372"/>
            <a:ext cx="1223682" cy="369332"/>
          </a:xfrm>
          <a:prstGeom prst="rect">
            <a:avLst/>
          </a:prstGeom>
          <a:noFill/>
        </p:spPr>
        <p:txBody>
          <a:bodyPr wrap="square" rtlCol="0">
            <a:spAutoFit/>
          </a:bodyPr>
          <a:lstStyle/>
          <a:p>
            <a:r>
              <a:rPr lang="en-US" altLang="zh-CN" dirty="0" smtClean="0"/>
              <a:t>(</a:t>
            </a:r>
            <a:r>
              <a:rPr lang="zh-CN" altLang="en-US" dirty="0" smtClean="0"/>
              <a:t>赝快度</a:t>
            </a:r>
            <a:r>
              <a:rPr lang="en-US" altLang="zh-CN" dirty="0" smtClean="0"/>
              <a:t>)</a:t>
            </a:r>
            <a:endParaRPr lang="zh-CN" altLang="en-US" dirty="0"/>
          </a:p>
        </p:txBody>
      </p:sp>
      <p:graphicFrame>
        <p:nvGraphicFramePr>
          <p:cNvPr id="3" name="对象 2"/>
          <p:cNvGraphicFramePr>
            <a:graphicFrameLocks noChangeAspect="1"/>
          </p:cNvGraphicFramePr>
          <p:nvPr>
            <p:extLst>
              <p:ext uri="{D42A27DB-BD31-4B8C-83A1-F6EECF244321}">
                <p14:modId xmlns:p14="http://schemas.microsoft.com/office/powerpoint/2010/main" val="2846288918"/>
              </p:ext>
            </p:extLst>
          </p:nvPr>
        </p:nvGraphicFramePr>
        <p:xfrm>
          <a:off x="3098837" y="4961965"/>
          <a:ext cx="322728" cy="381406"/>
        </p:xfrm>
        <a:graphic>
          <a:graphicData uri="http://schemas.openxmlformats.org/presentationml/2006/ole">
            <mc:AlternateContent xmlns:mc="http://schemas.openxmlformats.org/markup-compatibility/2006">
              <mc:Choice xmlns:v="urn:schemas-microsoft-com:vml" Requires="v">
                <p:oleObj spid="_x0000_s30746" name="Equation" r:id="rId3" imgW="139680" imgH="164880" progId="Equation.DSMT4">
                  <p:embed/>
                </p:oleObj>
              </mc:Choice>
              <mc:Fallback>
                <p:oleObj name="Equation" r:id="rId3" imgW="139680" imgH="164880" progId="Equation.DSMT4">
                  <p:embed/>
                  <p:pic>
                    <p:nvPicPr>
                      <p:cNvPr id="0" name=""/>
                      <p:cNvPicPr/>
                      <p:nvPr/>
                    </p:nvPicPr>
                    <p:blipFill>
                      <a:blip r:embed="rId4"/>
                      <a:stretch>
                        <a:fillRect/>
                      </a:stretch>
                    </p:blipFill>
                    <p:spPr>
                      <a:xfrm>
                        <a:off x="3098837" y="4961965"/>
                        <a:ext cx="322728" cy="381406"/>
                      </a:xfrm>
                      <a:prstGeom prst="rect">
                        <a:avLst/>
                      </a:prstGeom>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1176339557"/>
              </p:ext>
            </p:extLst>
          </p:nvPr>
        </p:nvGraphicFramePr>
        <p:xfrm>
          <a:off x="8702209" y="4958372"/>
          <a:ext cx="281337" cy="365739"/>
        </p:xfrm>
        <a:graphic>
          <a:graphicData uri="http://schemas.openxmlformats.org/presentationml/2006/ole">
            <mc:AlternateContent xmlns:mc="http://schemas.openxmlformats.org/markup-compatibility/2006">
              <mc:Choice xmlns:v="urn:schemas-microsoft-com:vml" Requires="v">
                <p:oleObj spid="_x0000_s30747" name="Equation" r:id="rId5" imgW="126720" imgH="164880" progId="Equation.DSMT4">
                  <p:embed/>
                </p:oleObj>
              </mc:Choice>
              <mc:Fallback>
                <p:oleObj name="Equation" r:id="rId5" imgW="126720" imgH="164880" progId="Equation.DSMT4">
                  <p:embed/>
                  <p:pic>
                    <p:nvPicPr>
                      <p:cNvPr id="0" name=""/>
                      <p:cNvPicPr/>
                      <p:nvPr/>
                    </p:nvPicPr>
                    <p:blipFill>
                      <a:blip r:embed="rId6"/>
                      <a:stretch>
                        <a:fillRect/>
                      </a:stretch>
                    </p:blipFill>
                    <p:spPr>
                      <a:xfrm>
                        <a:off x="8702209" y="4958372"/>
                        <a:ext cx="281337" cy="365739"/>
                      </a:xfrm>
                      <a:prstGeom prst="rect">
                        <a:avLst/>
                      </a:prstGeom>
                    </p:spPr>
                  </p:pic>
                </p:oleObj>
              </mc:Fallback>
            </mc:AlternateContent>
          </a:graphicData>
        </a:graphic>
      </p:graphicFrame>
      <p:graphicFrame>
        <p:nvGraphicFramePr>
          <p:cNvPr id="4" name="对象 3"/>
          <p:cNvGraphicFramePr>
            <a:graphicFrameLocks noChangeAspect="1"/>
          </p:cNvGraphicFramePr>
          <p:nvPr>
            <p:extLst>
              <p:ext uri="{D42A27DB-BD31-4B8C-83A1-F6EECF244321}">
                <p14:modId xmlns:p14="http://schemas.microsoft.com/office/powerpoint/2010/main" val="3378549139"/>
              </p:ext>
            </p:extLst>
          </p:nvPr>
        </p:nvGraphicFramePr>
        <p:xfrm>
          <a:off x="1062038" y="1112838"/>
          <a:ext cx="501650" cy="501650"/>
        </p:xfrm>
        <a:graphic>
          <a:graphicData uri="http://schemas.openxmlformats.org/presentationml/2006/ole">
            <mc:AlternateContent xmlns:mc="http://schemas.openxmlformats.org/markup-compatibility/2006">
              <mc:Choice xmlns:v="urn:schemas-microsoft-com:vml" Requires="v">
                <p:oleObj spid="_x0000_s30748" name="Equation" r:id="rId7" imgW="203040" imgH="203040" progId="Equation.DSMT4">
                  <p:embed/>
                </p:oleObj>
              </mc:Choice>
              <mc:Fallback>
                <p:oleObj name="Equation" r:id="rId7" imgW="203040" imgH="203040" progId="Equation.DSMT4">
                  <p:embed/>
                  <p:pic>
                    <p:nvPicPr>
                      <p:cNvPr id="0" name=""/>
                      <p:cNvPicPr>
                        <a:picLocks noChangeAspect="1" noChangeArrowheads="1"/>
                      </p:cNvPicPr>
                      <p:nvPr/>
                    </p:nvPicPr>
                    <p:blipFill>
                      <a:blip r:embed="rId8"/>
                      <a:srcRect/>
                      <a:stretch>
                        <a:fillRect/>
                      </a:stretch>
                    </p:blipFill>
                    <p:spPr bwMode="auto">
                      <a:xfrm>
                        <a:off x="1062038" y="1112838"/>
                        <a:ext cx="50165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30722" name="Picture 2" descr="C:\Users\ASUS\Desktop\同一粒子不同质心系能量\pi++pi-\pi++pi-\pi-_y.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2713" y="1593641"/>
            <a:ext cx="5957701" cy="3216813"/>
          </a:xfrm>
          <a:prstGeom prst="rect">
            <a:avLst/>
          </a:prstGeom>
          <a:noFill/>
          <a:extLst>
            <a:ext uri="{909E8E84-426E-40DD-AFC4-6F175D3DCCD1}">
              <a14:hiddenFill xmlns:a14="http://schemas.microsoft.com/office/drawing/2010/main">
                <a:solidFill>
                  <a:srgbClr val="FFFFFF"/>
                </a:solidFill>
              </a14:hiddenFill>
            </a:ext>
          </a:extLst>
        </p:spPr>
      </p:pic>
      <p:pic>
        <p:nvPicPr>
          <p:cNvPr id="30723" name="Picture 3" descr="C:\Users\ASUS\Desktop\同一粒子不同质心系能量\pi++pi-\pi++pi-\pi-_yita.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71505" y="1593641"/>
            <a:ext cx="5687212" cy="3079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17900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8053" y="1276983"/>
            <a:ext cx="2891118" cy="707886"/>
          </a:xfrm>
          <a:prstGeom prst="rect">
            <a:avLst/>
          </a:prstGeom>
          <a:noFill/>
        </p:spPr>
        <p:txBody>
          <a:bodyPr wrap="square" rtlCol="0">
            <a:spAutoFit/>
          </a:bodyPr>
          <a:lstStyle/>
          <a:p>
            <a:r>
              <a:rPr lang="zh-CN" altLang="en-US" sz="4000" dirty="0" smtClean="0"/>
              <a:t>总结与结论</a:t>
            </a:r>
            <a:endParaRPr lang="zh-CN" altLang="en-US" sz="4000" dirty="0"/>
          </a:p>
        </p:txBody>
      </p:sp>
      <p:sp>
        <p:nvSpPr>
          <p:cNvPr id="3" name="TextBox 2"/>
          <p:cNvSpPr txBox="1"/>
          <p:nvPr/>
        </p:nvSpPr>
        <p:spPr>
          <a:xfrm>
            <a:off x="1169895" y="2310661"/>
            <a:ext cx="9829800" cy="3046988"/>
          </a:xfrm>
          <a:prstGeom prst="rect">
            <a:avLst/>
          </a:prstGeom>
          <a:noFill/>
        </p:spPr>
        <p:txBody>
          <a:bodyPr wrap="square" rtlCol="0">
            <a:spAutoFit/>
          </a:bodyPr>
          <a:lstStyle/>
          <a:p>
            <a:r>
              <a:rPr lang="zh-CN" altLang="en-US" sz="2400" dirty="0" smtClean="0"/>
              <a:t>通过以上结果图像的展示，我们得出</a:t>
            </a:r>
            <a:r>
              <a:rPr lang="en-US" altLang="zh-CN" sz="2400" dirty="0" smtClean="0"/>
              <a:t>p-p</a:t>
            </a:r>
            <a:r>
              <a:rPr lang="zh-CN" altLang="en-US" sz="2400" dirty="0" smtClean="0"/>
              <a:t>碰撞的以下结论：</a:t>
            </a:r>
            <a:endParaRPr lang="en-US" altLang="zh-CN" sz="2400" dirty="0" smtClean="0"/>
          </a:p>
          <a:p>
            <a:endParaRPr lang="en-US" altLang="zh-CN" sz="2400" dirty="0" smtClean="0"/>
          </a:p>
          <a:p>
            <a:pPr marL="342900" indent="-342900">
              <a:lnSpc>
                <a:spcPct val="150000"/>
              </a:lnSpc>
              <a:buFont typeface="Arial" pitchFamily="34" charset="0"/>
              <a:buChar char="•"/>
            </a:pPr>
            <a:r>
              <a:rPr lang="zh-CN" altLang="en-US" sz="2400" dirty="0" smtClean="0"/>
              <a:t>质心系能量越高，产生同一种类粒子数目越多；</a:t>
            </a:r>
            <a:endParaRPr lang="en-US" altLang="zh-CN" sz="2400" dirty="0" smtClean="0"/>
          </a:p>
          <a:p>
            <a:pPr marL="342900" indent="-342900">
              <a:lnSpc>
                <a:spcPct val="150000"/>
              </a:lnSpc>
              <a:buFont typeface="Arial" pitchFamily="34" charset="0"/>
              <a:buChar char="•"/>
            </a:pPr>
            <a:r>
              <a:rPr lang="zh-CN" altLang="en-US" sz="2400" dirty="0"/>
              <a:t>同</a:t>
            </a:r>
            <a:r>
              <a:rPr lang="zh-CN" altLang="en-US" sz="2400" dirty="0" smtClean="0"/>
              <a:t>一质心系能量下，</a:t>
            </a:r>
            <a:r>
              <a:rPr lang="en-US" altLang="zh-CN" sz="2400" dirty="0" smtClean="0"/>
              <a:t>p-p</a:t>
            </a:r>
            <a:r>
              <a:rPr lang="zh-CN" altLang="en-US" sz="2400" dirty="0" smtClean="0"/>
              <a:t>碰撞产生的        、      粒子数目较多</a:t>
            </a:r>
            <a:endParaRPr lang="en-US" altLang="zh-CN" sz="2400" dirty="0" smtClean="0"/>
          </a:p>
          <a:p>
            <a:pPr marL="342900" indent="-342900">
              <a:lnSpc>
                <a:spcPct val="150000"/>
              </a:lnSpc>
              <a:buFont typeface="Arial" pitchFamily="34" charset="0"/>
              <a:buChar char="•"/>
            </a:pPr>
            <a:r>
              <a:rPr lang="en-US" altLang="zh-CN" sz="2400" dirty="0" smtClean="0"/>
              <a:t>PACIAE</a:t>
            </a:r>
            <a:r>
              <a:rPr lang="zh-CN" altLang="en-US" sz="2400" dirty="0" smtClean="0"/>
              <a:t>模型基本上实现了</a:t>
            </a:r>
            <a:r>
              <a:rPr lang="en-US" altLang="zh-CN" sz="2400" dirty="0" smtClean="0"/>
              <a:t>p-p</a:t>
            </a:r>
            <a:r>
              <a:rPr lang="zh-CN" altLang="en-US" sz="2400" dirty="0" smtClean="0"/>
              <a:t>碰撞末态粒子物理特性的描述。</a:t>
            </a:r>
            <a:endParaRPr lang="en-US" altLang="zh-CN" sz="2400" dirty="0" smtClean="0"/>
          </a:p>
          <a:p>
            <a:pPr marL="342900" indent="-342900">
              <a:lnSpc>
                <a:spcPct val="150000"/>
              </a:lnSpc>
              <a:buFont typeface="Arial" pitchFamily="34" charset="0"/>
              <a:buChar char="•"/>
            </a:pPr>
            <a:endParaRPr lang="zh-CN" altLang="en-US" sz="2400" dirty="0"/>
          </a:p>
        </p:txBody>
      </p:sp>
      <p:graphicFrame>
        <p:nvGraphicFramePr>
          <p:cNvPr id="4" name="对象 3"/>
          <p:cNvGraphicFramePr>
            <a:graphicFrameLocks noChangeAspect="1"/>
          </p:cNvGraphicFramePr>
          <p:nvPr>
            <p:extLst>
              <p:ext uri="{D42A27DB-BD31-4B8C-83A1-F6EECF244321}">
                <p14:modId xmlns:p14="http://schemas.microsoft.com/office/powerpoint/2010/main" val="3297414588"/>
              </p:ext>
            </p:extLst>
          </p:nvPr>
        </p:nvGraphicFramePr>
        <p:xfrm>
          <a:off x="6346732" y="3690906"/>
          <a:ext cx="501650" cy="501650"/>
        </p:xfrm>
        <a:graphic>
          <a:graphicData uri="http://schemas.openxmlformats.org/presentationml/2006/ole">
            <mc:AlternateContent xmlns:mc="http://schemas.openxmlformats.org/markup-compatibility/2006">
              <mc:Choice xmlns:v="urn:schemas-microsoft-com:vml" Requires="v">
                <p:oleObj spid="_x0000_s31756" name="Equation" r:id="rId3" imgW="203024" imgH="203024" progId="Equation.DSMT4">
                  <p:embed/>
                </p:oleObj>
              </mc:Choice>
              <mc:Fallback>
                <p:oleObj name="Equation" r:id="rId3" imgW="203024" imgH="203024" progId="Equation.DSMT4">
                  <p:embed/>
                  <p:pic>
                    <p:nvPicPr>
                      <p:cNvPr id="0" name="对象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6732" y="3690906"/>
                        <a:ext cx="50165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2490626358"/>
              </p:ext>
            </p:extLst>
          </p:nvPr>
        </p:nvGraphicFramePr>
        <p:xfrm>
          <a:off x="7008346" y="3677459"/>
          <a:ext cx="501650" cy="501650"/>
        </p:xfrm>
        <a:graphic>
          <a:graphicData uri="http://schemas.openxmlformats.org/presentationml/2006/ole">
            <mc:AlternateContent xmlns:mc="http://schemas.openxmlformats.org/markup-compatibility/2006">
              <mc:Choice xmlns:v="urn:schemas-microsoft-com:vml" Requires="v">
                <p:oleObj spid="_x0000_s31757" name="Equation" r:id="rId5" imgW="203040" imgH="203040" progId="Equation.DSMT4">
                  <p:embed/>
                </p:oleObj>
              </mc:Choice>
              <mc:Fallback>
                <p:oleObj name="Equation" r:id="rId5" imgW="203040" imgH="203040" progId="Equation.DSMT4">
                  <p:embed/>
                  <p:pic>
                    <p:nvPicPr>
                      <p:cNvPr id="0" name="对象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08346" y="3677459"/>
                        <a:ext cx="50165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5331963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
        <p:nvSpPr>
          <p:cNvPr id="7" name="文本框 6">
            <a:extLst>
              <a:ext uri="{FF2B5EF4-FFF2-40B4-BE49-F238E27FC236}">
                <a16:creationId xmlns="" xmlns:a16="http://schemas.microsoft.com/office/drawing/2014/main" id="{40DD2EA2-358C-4DC2-938E-CAF1485ED777}"/>
              </a:ext>
            </a:extLst>
          </p:cNvPr>
          <p:cNvSpPr txBox="1"/>
          <p:nvPr/>
        </p:nvSpPr>
        <p:spPr>
          <a:xfrm>
            <a:off x="1783685" y="2574976"/>
            <a:ext cx="9144000" cy="1015663"/>
          </a:xfrm>
          <a:prstGeom prst="rect">
            <a:avLst/>
          </a:prstGeom>
          <a:noFill/>
        </p:spPr>
        <p:txBody>
          <a:bodyPr wrap="square" rtlCol="0">
            <a:spAutoFit/>
          </a:bodyPr>
          <a:lstStyle/>
          <a:p>
            <a:pPr algn="ctr"/>
            <a:r>
              <a:rPr lang="zh-CN" altLang="en-US" sz="6000" dirty="0">
                <a:solidFill>
                  <a:schemeClr val="tx2">
                    <a:lumMod val="40000"/>
                    <a:lumOff val="60000"/>
                  </a:schemeClr>
                </a:solidFill>
              </a:rPr>
              <a:t>请各位老师批评指正</a:t>
            </a:r>
          </a:p>
        </p:txBody>
      </p:sp>
      <p:sp>
        <p:nvSpPr>
          <p:cNvPr id="9" name="圆角矩形 1030">
            <a:extLst>
              <a:ext uri="{FF2B5EF4-FFF2-40B4-BE49-F238E27FC236}">
                <a16:creationId xmlns="" xmlns:a16="http://schemas.microsoft.com/office/drawing/2014/main" id="{DCC18210-3565-4BCD-9E8D-22ADACF27B4E}"/>
              </a:ext>
            </a:extLst>
          </p:cNvPr>
          <p:cNvSpPr/>
          <p:nvPr/>
        </p:nvSpPr>
        <p:spPr>
          <a:xfrm>
            <a:off x="2620315" y="3775192"/>
            <a:ext cx="7470741" cy="698836"/>
          </a:xfrm>
          <a:prstGeom prst="roundRect">
            <a:avLst>
              <a:gd name="adj" fmla="val 50000"/>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dist"/>
            <a:r>
              <a:rPr lang="en-US" altLang="zh-CN" dirty="0">
                <a:solidFill>
                  <a:schemeClr val="bg1">
                    <a:lumMod val="50000"/>
                  </a:schemeClr>
                </a:solidFill>
                <a:latin typeface="微软雅黑 Light" panose="020B0502040204020203" pitchFamily="34" charset="-122"/>
                <a:ea typeface="微软雅黑 Light" panose="020B0502040204020203" pitchFamily="34" charset="-122"/>
              </a:rPr>
              <a:t>THANK YOU FOR WATCHING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sz="quarter" idx="13"/>
              </p:nvPr>
            </p:nvSpPr>
            <p:spPr>
              <a:xfrm>
                <a:off x="608400" y="206735"/>
                <a:ext cx="10972800" cy="6432604"/>
              </a:xfrm>
            </p:spPr>
            <p:txBody>
              <a:bodyPr>
                <a:normAutofit fontScale="77500" lnSpcReduction="20000"/>
              </a:bodyPr>
              <a:lstStyle/>
              <a:p>
                <a:pPr marL="0" indent="0" algn="just">
                  <a:buNone/>
                </a:pPr>
                <a:r>
                  <a:rPr lang="zh-CN" altLang="zh-CN" sz="3800" b="1" kern="100" dirty="0">
                    <a:effectLst/>
                    <a:latin typeface="+mj-ea"/>
                    <a:ea typeface="+mj-ea"/>
                    <a:cs typeface="Times New Roman" panose="02020603050405020304" pitchFamily="18" charset="0"/>
                  </a:rPr>
                  <a:t>高能基本粒子碰撞</a:t>
                </a:r>
                <a:r>
                  <a:rPr lang="en-US" altLang="zh-CN" sz="3800" b="1" kern="100" dirty="0">
                    <a:effectLst/>
                    <a:latin typeface="+mj-ea"/>
                    <a:ea typeface="+mj-ea"/>
                    <a:cs typeface="Times New Roman" panose="02020603050405020304" pitchFamily="18" charset="0"/>
                  </a:rPr>
                  <a:t>PYTHIA</a:t>
                </a:r>
                <a:r>
                  <a:rPr lang="zh-CN" altLang="zh-CN" sz="3800" b="1" kern="100" dirty="0">
                    <a:effectLst/>
                    <a:latin typeface="+mj-ea"/>
                    <a:ea typeface="+mj-ea"/>
                    <a:cs typeface="Times New Roman" panose="02020603050405020304" pitchFamily="18" charset="0"/>
                  </a:rPr>
                  <a:t>模型考虑的物理内容：</a:t>
                </a:r>
                <a:endParaRPr lang="en-US" altLang="zh-CN" sz="800" b="1" kern="100" dirty="0">
                  <a:effectLst/>
                  <a:latin typeface="+mj-ea"/>
                  <a:ea typeface="+mj-ea"/>
                  <a:cs typeface="Times New Roman" panose="02020603050405020304" pitchFamily="18" charset="0"/>
                </a:endParaRPr>
              </a:p>
              <a:p>
                <a:pPr marL="0" indent="0" algn="just">
                  <a:buNone/>
                </a:pPr>
                <a:endParaRPr lang="zh-CN" altLang="zh-CN" sz="1000" b="1" kern="100" dirty="0">
                  <a:effectLst/>
                  <a:latin typeface="等线" panose="02010600030101010101" pitchFamily="2" charset="-122"/>
                  <a:ea typeface="等线" panose="02010600030101010101" pitchFamily="2" charset="-122"/>
                  <a:cs typeface="Times New Roman" panose="02020603050405020304" pitchFamily="18" charset="0"/>
                </a:endParaRPr>
              </a:p>
              <a:p>
                <a:pPr marL="0" indent="0" algn="just">
                  <a:buNone/>
                </a:pPr>
                <a:r>
                  <a:rPr lang="zh-CN" altLang="zh-CN" sz="2600" b="1" kern="100" dirty="0">
                    <a:effectLst/>
                    <a:latin typeface="等线" panose="02010600030101010101" pitchFamily="2" charset="-122"/>
                    <a:ea typeface="等线" panose="02010600030101010101" pitchFamily="2" charset="-122"/>
                    <a:cs typeface="Times New Roman" panose="02020603050405020304" pitchFamily="18" charset="0"/>
                  </a:rPr>
                  <a:t>（</a:t>
                </a:r>
                <a:r>
                  <a:rPr lang="en-US" altLang="zh-CN" sz="3100" kern="100" dirty="0">
                    <a:effectLst/>
                    <a:latin typeface="+mn-ea"/>
                    <a:ea typeface="+mn-ea"/>
                    <a:cs typeface="Times New Roman" panose="02020603050405020304" pitchFamily="18" charset="0"/>
                  </a:rPr>
                  <a:t>1</a:t>
                </a:r>
                <a:r>
                  <a:rPr lang="zh-CN" altLang="zh-CN" sz="3100" kern="100" dirty="0">
                    <a:effectLst/>
                    <a:latin typeface="+mn-ea"/>
                    <a:ea typeface="+mn-ea"/>
                    <a:cs typeface="Times New Roman" panose="02020603050405020304" pitchFamily="18" charset="0"/>
                  </a:rPr>
                  <a:t>）两束高能基本粒子相向运动并接近，每个粒子用部分子分布函数来描述。</a:t>
                </a:r>
              </a:p>
              <a:p>
                <a:pPr marL="0" indent="0" algn="just">
                  <a:buNone/>
                </a:pPr>
                <a:r>
                  <a:rPr lang="zh-CN" altLang="zh-CN" sz="3100" kern="100" dirty="0">
                    <a:effectLst/>
                    <a:latin typeface="+mn-ea"/>
                    <a:ea typeface="+mn-ea"/>
                    <a:cs typeface="Times New Roman" panose="02020603050405020304" pitchFamily="18" charset="0"/>
                  </a:rPr>
                  <a:t>（</a:t>
                </a:r>
                <a:r>
                  <a:rPr lang="en-US" altLang="zh-CN" sz="3100" kern="100" dirty="0">
                    <a:effectLst/>
                    <a:latin typeface="+mn-ea"/>
                    <a:ea typeface="+mn-ea"/>
                    <a:cs typeface="Times New Roman" panose="02020603050405020304" pitchFamily="18" charset="0"/>
                  </a:rPr>
                  <a:t>2</a:t>
                </a:r>
                <a:r>
                  <a:rPr lang="zh-CN" altLang="zh-CN" sz="3100" kern="100" dirty="0">
                    <a:effectLst/>
                    <a:latin typeface="+mn-ea"/>
                    <a:ea typeface="+mn-ea"/>
                    <a:cs typeface="Times New Roman" panose="02020603050405020304" pitchFamily="18" charset="0"/>
                  </a:rPr>
                  <a:t>）每入射粒子中的一部分子可能诱导出部分子簇射过程，如</a:t>
                </a:r>
                <a14:m>
                  <m:oMath xmlns:m="http://schemas.openxmlformats.org/officeDocument/2006/math">
                    <m:r>
                      <a:rPr lang="en-US" altLang="zh-CN" sz="3100" b="0" i="1" kern="100" smtClean="0">
                        <a:effectLst/>
                        <a:latin typeface="Cambria Math" panose="02040503050406030204" pitchFamily="18" charset="0"/>
                        <a:ea typeface="+mn-ea"/>
                        <a:cs typeface="Times New Roman" panose="02020603050405020304" pitchFamily="18" charset="0"/>
                      </a:rPr>
                      <m:t>𝑞</m:t>
                    </m:r>
                    <m:r>
                      <a:rPr lang="en-US" altLang="zh-CN" sz="3100" b="0" i="1" kern="100" smtClean="0">
                        <a:effectLst/>
                        <a:latin typeface="Cambria Math" panose="02040503050406030204" pitchFamily="18" charset="0"/>
                        <a:ea typeface="+mn-ea"/>
                        <a:cs typeface="Times New Roman" panose="02020603050405020304" pitchFamily="18" charset="0"/>
                      </a:rPr>
                      <m:t>→</m:t>
                    </m:r>
                    <m:r>
                      <a:rPr lang="en-US" altLang="zh-CN" sz="3100" b="0" i="1" kern="100" smtClean="0">
                        <a:effectLst/>
                        <a:latin typeface="Cambria Math" panose="02040503050406030204" pitchFamily="18" charset="0"/>
                        <a:ea typeface="+mn-ea"/>
                        <a:cs typeface="Times New Roman" panose="02020603050405020304" pitchFamily="18" charset="0"/>
                      </a:rPr>
                      <m:t>𝑞𝑔</m:t>
                    </m:r>
                  </m:oMath>
                </a14:m>
                <a:r>
                  <a:rPr lang="zh-CN" altLang="zh-CN" sz="3100" kern="100" dirty="0">
                    <a:effectLst/>
                    <a:latin typeface="+mn-ea"/>
                    <a:ea typeface="+mn-ea"/>
                    <a:cs typeface="Times New Roman" panose="02020603050405020304" pitchFamily="18" charset="0"/>
                  </a:rPr>
                  <a:t>簇射等，称为初态部分子簇射；该部分子称为簇射起始者。</a:t>
                </a:r>
              </a:p>
              <a:p>
                <a:pPr marL="0" indent="0" algn="just">
                  <a:buNone/>
                </a:pPr>
                <a:r>
                  <a:rPr lang="zh-CN" altLang="zh-CN" sz="3100" kern="100" dirty="0">
                    <a:effectLst/>
                    <a:latin typeface="+mn-ea"/>
                    <a:ea typeface="+mn-ea"/>
                    <a:cs typeface="Times New Roman" panose="02020603050405020304" pitchFamily="18" charset="0"/>
                  </a:rPr>
                  <a:t>（</a:t>
                </a:r>
                <a:r>
                  <a:rPr lang="en-US" altLang="zh-CN" sz="3100" kern="100" dirty="0">
                    <a:effectLst/>
                    <a:latin typeface="+mn-ea"/>
                    <a:ea typeface="+mn-ea"/>
                    <a:cs typeface="Times New Roman" panose="02020603050405020304" pitchFamily="18" charset="0"/>
                  </a:rPr>
                  <a:t>3</a:t>
                </a:r>
                <a:r>
                  <a:rPr lang="zh-CN" altLang="zh-CN" sz="3100" kern="100" dirty="0">
                    <a:effectLst/>
                    <a:latin typeface="+mn-ea"/>
                    <a:ea typeface="+mn-ea"/>
                    <a:cs typeface="Times New Roman" panose="02020603050405020304" pitchFamily="18" charset="0"/>
                  </a:rPr>
                  <a:t>）来自两初态部分子簇射束的两个部分子发生硬碰撞，生成两个或更多个初射部分子。</a:t>
                </a:r>
              </a:p>
              <a:p>
                <a:pPr marL="0" indent="0" algn="just">
                  <a:buNone/>
                </a:pPr>
                <a:r>
                  <a:rPr lang="zh-CN" altLang="zh-CN" sz="3100" kern="100" dirty="0">
                    <a:effectLst/>
                    <a:latin typeface="+mn-ea"/>
                    <a:ea typeface="+mn-ea"/>
                    <a:cs typeface="Times New Roman" panose="02020603050405020304" pitchFamily="18" charset="0"/>
                  </a:rPr>
                  <a:t>（</a:t>
                </a:r>
                <a:r>
                  <a:rPr lang="en-US" altLang="zh-CN" sz="3100" kern="100" dirty="0">
                    <a:effectLst/>
                    <a:latin typeface="+mn-ea"/>
                    <a:ea typeface="+mn-ea"/>
                    <a:cs typeface="Times New Roman" panose="02020603050405020304" pitchFamily="18" charset="0"/>
                  </a:rPr>
                  <a:t>4</a:t>
                </a:r>
                <a:r>
                  <a:rPr lang="zh-CN" altLang="zh-CN" sz="3100" kern="100" dirty="0">
                    <a:effectLst/>
                    <a:latin typeface="+mn-ea"/>
                    <a:ea typeface="+mn-ea"/>
                    <a:cs typeface="Times New Roman" panose="02020603050405020304" pitchFamily="18" charset="0"/>
                  </a:rPr>
                  <a:t>）硬散射过程中产生的一系列短寿命的共振态（例如</a:t>
                </a:r>
                <a14:m>
                  <m:oMath xmlns:m="http://schemas.openxmlformats.org/officeDocument/2006/math">
                    <m:sSup>
                      <m:sSupPr>
                        <m:ctrlPr>
                          <a:rPr lang="zh-CN" altLang="zh-CN" sz="3100" i="1" kern="100">
                            <a:effectLst/>
                            <a:latin typeface="Cambria Math"/>
                            <a:ea typeface="+mn-ea"/>
                            <a:cs typeface="Times New Roman" panose="02020603050405020304" pitchFamily="18" charset="0"/>
                          </a:rPr>
                        </m:ctrlPr>
                      </m:sSupPr>
                      <m:e>
                        <m:r>
                          <a:rPr lang="en-US" altLang="zh-CN" sz="3100" b="0" i="1" kern="100" smtClean="0">
                            <a:effectLst/>
                            <a:latin typeface="Cambria Math" panose="02040503050406030204" pitchFamily="18" charset="0"/>
                            <a:ea typeface="+mn-ea"/>
                            <a:cs typeface="Times New Roman" panose="02020603050405020304" pitchFamily="18" charset="0"/>
                          </a:rPr>
                          <m:t>𝑍</m:t>
                        </m:r>
                      </m:e>
                      <m:sup>
                        <m:r>
                          <a:rPr lang="en-US" altLang="zh-CN" sz="3100" b="0" i="1" kern="100" smtClean="0">
                            <a:effectLst/>
                            <a:latin typeface="Cambria Math" panose="02040503050406030204" pitchFamily="18" charset="0"/>
                            <a:ea typeface="+mn-ea"/>
                            <a:cs typeface="Times New Roman" panose="02020603050405020304" pitchFamily="18" charset="0"/>
                          </a:rPr>
                          <m:t>0</m:t>
                        </m:r>
                      </m:sup>
                    </m:sSup>
                    <m:r>
                      <a:rPr lang="en-US" altLang="zh-CN" sz="3100" b="0" i="1" kern="100" smtClean="0">
                        <a:effectLst/>
                        <a:latin typeface="Cambria Math" panose="02040503050406030204" pitchFamily="18" charset="0"/>
                        <a:ea typeface="+mn-ea"/>
                        <a:cs typeface="Times New Roman" panose="02020603050405020304" pitchFamily="18" charset="0"/>
                      </a:rPr>
                      <m:t>/</m:t>
                    </m:r>
                    <m:sSup>
                      <m:sSupPr>
                        <m:ctrlPr>
                          <a:rPr lang="zh-CN" altLang="zh-CN" sz="3100" i="1" kern="100">
                            <a:effectLst/>
                            <a:latin typeface="Cambria Math"/>
                            <a:ea typeface="+mn-ea"/>
                            <a:cs typeface="Times New Roman" panose="02020603050405020304" pitchFamily="18" charset="0"/>
                          </a:rPr>
                        </m:ctrlPr>
                      </m:sSupPr>
                      <m:e>
                        <m:r>
                          <a:rPr lang="en-US" altLang="zh-CN" sz="3100" b="0" i="1" kern="100" smtClean="0">
                            <a:effectLst/>
                            <a:latin typeface="Cambria Math" panose="02040503050406030204" pitchFamily="18" charset="0"/>
                            <a:ea typeface="+mn-ea"/>
                            <a:cs typeface="Times New Roman" panose="02020603050405020304" pitchFamily="18" charset="0"/>
                          </a:rPr>
                          <m:t>𝑊</m:t>
                        </m:r>
                      </m:e>
                      <m:sup>
                        <m:r>
                          <a:rPr lang="en-US" altLang="zh-CN" sz="3100" b="0" i="1" kern="100" smtClean="0">
                            <a:effectLst/>
                            <a:latin typeface="Cambria Math" panose="02040503050406030204" pitchFamily="18" charset="0"/>
                            <a:ea typeface="+mn-ea"/>
                            <a:cs typeface="Times New Roman" panose="02020603050405020304" pitchFamily="18" charset="0"/>
                          </a:rPr>
                          <m:t>±</m:t>
                        </m:r>
                      </m:sup>
                    </m:sSup>
                  </m:oMath>
                </a14:m>
                <a:r>
                  <a:rPr lang="zh-CN" altLang="zh-CN" sz="3100" kern="100" dirty="0">
                    <a:effectLst/>
                    <a:latin typeface="+mn-ea"/>
                    <a:ea typeface="+mn-ea"/>
                    <a:cs typeface="Times New Roman" panose="02020603050405020304" pitchFamily="18" charset="0"/>
                  </a:rPr>
                  <a:t>规范玻色子等），很快会衰变为通常的部分子，这个衰变过程需要和硬散射过程一起处理。</a:t>
                </a:r>
              </a:p>
              <a:p>
                <a:pPr marL="0" indent="0" algn="just">
                  <a:buNone/>
                </a:pPr>
                <a:r>
                  <a:rPr lang="zh-CN" altLang="zh-CN" sz="3100" kern="100" dirty="0">
                    <a:effectLst/>
                    <a:latin typeface="+mn-ea"/>
                    <a:ea typeface="+mn-ea"/>
                    <a:cs typeface="Times New Roman" panose="02020603050405020304" pitchFamily="18" charset="0"/>
                  </a:rPr>
                  <a:t>（</a:t>
                </a:r>
                <a:r>
                  <a:rPr lang="en-US" altLang="zh-CN" sz="3100" kern="100" dirty="0">
                    <a:effectLst/>
                    <a:latin typeface="+mn-ea"/>
                    <a:ea typeface="+mn-ea"/>
                    <a:cs typeface="Times New Roman" panose="02020603050405020304" pitchFamily="18" charset="0"/>
                  </a:rPr>
                  <a:t>5</a:t>
                </a:r>
                <a:r>
                  <a:rPr lang="zh-CN" altLang="zh-CN" sz="3100" kern="100" dirty="0">
                    <a:effectLst/>
                    <a:latin typeface="+mn-ea"/>
                    <a:ea typeface="+mn-ea"/>
                    <a:cs typeface="Times New Roman" panose="02020603050405020304" pitchFamily="18" charset="0"/>
                  </a:rPr>
                  <a:t>）与初态辐射过程类似，硬散射后的初射部分子也可能发射部分子，称为末态部分子簇射。</a:t>
                </a:r>
              </a:p>
            </p:txBody>
          </p:sp>
        </mc:Choice>
        <mc:Fallback xmlns="">
          <p:sp>
            <p:nvSpPr>
              <p:cNvPr id="2" name="内容占位符 1"/>
              <p:cNvSpPr>
                <a:spLocks noGrp="1" noRot="1" noChangeAspect="1" noMove="1" noResize="1" noEditPoints="1" noAdjustHandles="1" noChangeArrowheads="1" noChangeShapeType="1" noTextEdit="1"/>
              </p:cNvSpPr>
              <p:nvPr>
                <p:ph sz="quarter" idx="13"/>
              </p:nvPr>
            </p:nvSpPr>
            <p:spPr>
              <a:xfrm>
                <a:off x="608400" y="206735"/>
                <a:ext cx="10972800" cy="6432604"/>
              </a:xfrm>
              <a:blipFill>
                <a:blip r:embed="rId2"/>
                <a:stretch>
                  <a:fillRect l="-1222" t="-569" r="-833"/>
                </a:stretch>
              </a:blipFill>
            </p:spPr>
            <p:txBody>
              <a:bodyPr/>
              <a:lstStyle/>
              <a:p>
                <a:r>
                  <a:rPr lang="zh-CN" altLang="en-US">
                    <a:noFill/>
                  </a:rPr>
                  <a:t> </a:t>
                </a:r>
              </a:p>
            </p:txBody>
          </p:sp>
        </mc:Fallback>
      </mc:AlternateContent>
      <p:pic>
        <p:nvPicPr>
          <p:cNvPr id="10" name="图片 9"/>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Tree>
    <p:extLst>
      <p:ext uri="{BB962C8B-B14F-4D97-AF65-F5344CB8AC3E}">
        <p14:creationId xmlns:p14="http://schemas.microsoft.com/office/powerpoint/2010/main" val="241695498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0" y="0"/>
            <a:ext cx="11971176" cy="6858000"/>
          </a:xfrm>
        </p:spPr>
        <p:txBody>
          <a:bodyPr>
            <a:normAutofit fontScale="85000" lnSpcReduction="10000"/>
          </a:bodyPr>
          <a:lstStyle/>
          <a:p>
            <a:pPr marL="0" indent="0" algn="just">
              <a:buNone/>
            </a:pP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indent="0" algn="just">
              <a:buNone/>
            </a:pPr>
            <a:r>
              <a:rPr lang="zh-CN" altLang="en-US" sz="2800" kern="100" dirty="0">
                <a:solidFill>
                  <a:schemeClr val="tx1"/>
                </a:solidFill>
                <a:effectLst/>
                <a:latin typeface="+mn-ea"/>
                <a:ea typeface="+mn-ea"/>
                <a:cs typeface="Times New Roman" panose="02020603050405020304" pitchFamily="18" charset="0"/>
              </a:rPr>
              <a:t>（</a:t>
            </a:r>
            <a:r>
              <a:rPr lang="en-US" altLang="zh-CN" sz="2800" kern="100" dirty="0">
                <a:solidFill>
                  <a:schemeClr val="tx1"/>
                </a:solidFill>
                <a:effectLst/>
                <a:latin typeface="+mn-ea"/>
                <a:ea typeface="+mn-ea"/>
                <a:cs typeface="Times New Roman" panose="02020603050405020304" pitchFamily="18" charset="0"/>
              </a:rPr>
              <a:t>6</a:t>
            </a:r>
            <a:r>
              <a:rPr lang="zh-CN" altLang="zh-CN" sz="2800" kern="100" dirty="0">
                <a:solidFill>
                  <a:schemeClr val="tx1"/>
                </a:solidFill>
                <a:effectLst/>
                <a:latin typeface="+mn-ea"/>
                <a:ea typeface="+mn-ea"/>
                <a:cs typeface="Times New Roman" panose="02020603050405020304" pitchFamily="18" charset="0"/>
              </a:rPr>
              <a:t>）除上述硬散射过程外，两入射强子中的其他部分子</a:t>
            </a:r>
            <a:endParaRPr lang="en-US" altLang="zh-CN" sz="2800" kern="100" dirty="0">
              <a:solidFill>
                <a:schemeClr val="tx1"/>
              </a:solidFill>
              <a:effectLst/>
              <a:latin typeface="+mn-ea"/>
              <a:ea typeface="+mn-ea"/>
              <a:cs typeface="Times New Roman" panose="02020603050405020304" pitchFamily="18" charset="0"/>
            </a:endParaRPr>
          </a:p>
          <a:p>
            <a:pPr marL="0" indent="0" algn="just">
              <a:buNone/>
            </a:pPr>
            <a:r>
              <a:rPr lang="zh-CN" altLang="zh-CN" sz="2800" kern="100" dirty="0">
                <a:solidFill>
                  <a:schemeClr val="tx1"/>
                </a:solidFill>
                <a:effectLst/>
                <a:latin typeface="+mn-ea"/>
                <a:ea typeface="+mn-ea"/>
                <a:cs typeface="Times New Roman" panose="02020603050405020304" pitchFamily="18" charset="0"/>
              </a:rPr>
              <a:t>（剩余者）也可能参与半硬散射过程，这些过程也需要考虑。</a:t>
            </a:r>
            <a:endParaRPr lang="en-US" altLang="zh-CN" sz="2800" kern="100" dirty="0">
              <a:solidFill>
                <a:schemeClr val="tx1"/>
              </a:solidFill>
              <a:latin typeface="+mn-ea"/>
              <a:ea typeface="+mn-ea"/>
              <a:cs typeface="Times New Roman" panose="02020603050405020304" pitchFamily="18" charset="0"/>
            </a:endParaRPr>
          </a:p>
          <a:p>
            <a:pPr marL="0" indent="0" algn="just">
              <a:buNone/>
            </a:pPr>
            <a:r>
              <a:rPr lang="zh-CN" altLang="zh-CN" sz="2800" kern="100" dirty="0">
                <a:solidFill>
                  <a:schemeClr val="tx1"/>
                </a:solidFill>
                <a:effectLst/>
                <a:latin typeface="+mn-ea"/>
                <a:ea typeface="+mn-ea"/>
                <a:cs typeface="Times New Roman" panose="02020603050405020304" pitchFamily="18" charset="0"/>
              </a:rPr>
              <a:t>（</a:t>
            </a:r>
            <a:r>
              <a:rPr lang="en-US" altLang="zh-CN" sz="2800" kern="100" dirty="0">
                <a:solidFill>
                  <a:schemeClr val="tx1"/>
                </a:solidFill>
                <a:effectLst/>
                <a:latin typeface="+mn-ea"/>
                <a:ea typeface="+mn-ea"/>
                <a:cs typeface="Times New Roman" panose="02020603050405020304" pitchFamily="18" charset="0"/>
              </a:rPr>
              <a:t>7</a:t>
            </a:r>
            <a:r>
              <a:rPr lang="zh-CN" altLang="zh-CN" sz="2800" kern="100" dirty="0">
                <a:solidFill>
                  <a:schemeClr val="tx1"/>
                </a:solidFill>
                <a:effectLst/>
                <a:latin typeface="+mn-ea"/>
                <a:ea typeface="+mn-ea"/>
                <a:cs typeface="Times New Roman" panose="02020603050405020304" pitchFamily="18" charset="0"/>
              </a:rPr>
              <a:t>）簇射起始者部分子从所属入射强子抽走后，该入射强子的剩余部分成为剩余者，它具有内部结构和净色荷，并籍此净色荷与末态的其他部分子联系起来。</a:t>
            </a:r>
          </a:p>
          <a:p>
            <a:pPr marL="0" indent="0" algn="just">
              <a:buNone/>
            </a:pPr>
            <a:r>
              <a:rPr lang="zh-CN" altLang="zh-CN" sz="2800" kern="100" dirty="0">
                <a:solidFill>
                  <a:schemeClr val="tx1"/>
                </a:solidFill>
                <a:effectLst/>
                <a:latin typeface="+mn-ea"/>
                <a:ea typeface="+mn-ea"/>
                <a:cs typeface="Times New Roman" panose="02020603050405020304" pitchFamily="18" charset="0"/>
              </a:rPr>
              <a:t>（</a:t>
            </a:r>
            <a:r>
              <a:rPr lang="en-US" altLang="zh-CN" sz="2800" kern="100" dirty="0">
                <a:solidFill>
                  <a:schemeClr val="tx1"/>
                </a:solidFill>
                <a:effectLst/>
                <a:latin typeface="+mn-ea"/>
                <a:ea typeface="+mn-ea"/>
                <a:cs typeface="Times New Roman" panose="02020603050405020304" pitchFamily="18" charset="0"/>
              </a:rPr>
              <a:t>8</a:t>
            </a:r>
            <a:r>
              <a:rPr lang="zh-CN" altLang="zh-CN" sz="2800" kern="100" dirty="0">
                <a:solidFill>
                  <a:schemeClr val="tx1"/>
                </a:solidFill>
                <a:effectLst/>
                <a:latin typeface="+mn-ea"/>
                <a:ea typeface="+mn-ea"/>
                <a:cs typeface="Times New Roman" panose="02020603050405020304" pitchFamily="18" charset="0"/>
              </a:rPr>
              <a:t>）由于夸克禁闭效应（色禁闭），初射的夸克和胶子不能被观察到，而需碎裂为色中性的强子。</a:t>
            </a:r>
            <a:r>
              <a:rPr lang="en-US" altLang="zh-CN" sz="2800" kern="100" dirty="0">
                <a:solidFill>
                  <a:schemeClr val="tx1"/>
                </a:solidFill>
                <a:effectLst/>
                <a:latin typeface="+mn-ea"/>
                <a:ea typeface="+mn-ea"/>
                <a:cs typeface="Times New Roman" panose="02020603050405020304" pitchFamily="18" charset="0"/>
              </a:rPr>
              <a:t>PYTHIA</a:t>
            </a:r>
            <a:r>
              <a:rPr lang="zh-CN" altLang="zh-CN" sz="2800" kern="100" dirty="0">
                <a:solidFill>
                  <a:schemeClr val="tx1"/>
                </a:solidFill>
                <a:effectLst/>
                <a:latin typeface="+mn-ea"/>
                <a:ea typeface="+mn-ea"/>
                <a:cs typeface="Times New Roman" panose="02020603050405020304" pitchFamily="18" charset="0"/>
              </a:rPr>
              <a:t>模型主要利用</a:t>
            </a:r>
            <a:r>
              <a:rPr lang="en-US" altLang="zh-CN" sz="2800" kern="100" dirty="0">
                <a:solidFill>
                  <a:schemeClr val="tx1"/>
                </a:solidFill>
                <a:effectLst/>
                <a:latin typeface="+mn-ea"/>
                <a:ea typeface="+mn-ea"/>
                <a:cs typeface="Times New Roman" panose="02020603050405020304" pitchFamily="18" charset="0"/>
              </a:rPr>
              <a:t>Lund</a:t>
            </a:r>
            <a:r>
              <a:rPr lang="zh-CN" altLang="zh-CN" sz="2800" kern="100" dirty="0">
                <a:solidFill>
                  <a:schemeClr val="tx1"/>
                </a:solidFill>
                <a:effectLst/>
                <a:latin typeface="+mn-ea"/>
                <a:ea typeface="+mn-ea"/>
                <a:cs typeface="Times New Roman" panose="02020603050405020304" pitchFamily="18" charset="0"/>
              </a:rPr>
              <a:t>弦碎裂模型强子化夸克和胶子。</a:t>
            </a:r>
          </a:p>
          <a:p>
            <a:pPr marL="0" indent="0" algn="just">
              <a:buNone/>
            </a:pPr>
            <a:r>
              <a:rPr lang="zh-CN" altLang="zh-CN" sz="2800" kern="100" dirty="0">
                <a:solidFill>
                  <a:schemeClr val="tx1"/>
                </a:solidFill>
                <a:effectLst/>
                <a:latin typeface="+mn-ea"/>
                <a:ea typeface="+mn-ea"/>
                <a:cs typeface="Times New Roman" panose="02020603050405020304" pitchFamily="18" charset="0"/>
              </a:rPr>
              <a:t>（</a:t>
            </a:r>
            <a:r>
              <a:rPr lang="en-US" altLang="zh-CN" sz="2800" kern="100" dirty="0">
                <a:solidFill>
                  <a:schemeClr val="tx1"/>
                </a:solidFill>
                <a:effectLst/>
                <a:latin typeface="+mn-ea"/>
                <a:ea typeface="+mn-ea"/>
                <a:cs typeface="Times New Roman" panose="02020603050405020304" pitchFamily="18" charset="0"/>
              </a:rPr>
              <a:t>9</a:t>
            </a:r>
            <a:r>
              <a:rPr lang="zh-CN" altLang="zh-CN" sz="2800" kern="100" dirty="0">
                <a:solidFill>
                  <a:schemeClr val="tx1"/>
                </a:solidFill>
                <a:effectLst/>
                <a:latin typeface="+mn-ea"/>
                <a:ea typeface="+mn-ea"/>
                <a:cs typeface="Times New Roman" panose="02020603050405020304" pitchFamily="18" charset="0"/>
              </a:rPr>
              <a:t>）一般假设碎裂机制是出现在许多相互区别的色单态的子系统；而子系统间的内部连接效应，如色重排或玻色</a:t>
            </a:r>
            <a:r>
              <a:rPr lang="en-US" altLang="zh-CN" sz="2800" kern="100" dirty="0">
                <a:solidFill>
                  <a:schemeClr val="tx1"/>
                </a:solidFill>
                <a:effectLst/>
                <a:latin typeface="+mn-ea"/>
                <a:ea typeface="+mn-ea"/>
                <a:cs typeface="Times New Roman" panose="02020603050405020304" pitchFamily="18" charset="0"/>
              </a:rPr>
              <a:t>-</a:t>
            </a:r>
            <a:r>
              <a:rPr lang="zh-CN" altLang="zh-CN" sz="2800" kern="100" dirty="0">
                <a:solidFill>
                  <a:schemeClr val="tx1"/>
                </a:solidFill>
                <a:effectLst/>
                <a:latin typeface="+mn-ea"/>
                <a:ea typeface="+mn-ea"/>
                <a:cs typeface="Times New Roman" panose="02020603050405020304" pitchFamily="18" charset="0"/>
              </a:rPr>
              <a:t>爱因斯坦相干等的考虑，将使问题变得更复杂。</a:t>
            </a:r>
          </a:p>
          <a:p>
            <a:pPr marL="0" indent="0" algn="just">
              <a:buNone/>
            </a:pPr>
            <a:r>
              <a:rPr lang="zh-CN" altLang="zh-CN" sz="2800" kern="100" dirty="0">
                <a:solidFill>
                  <a:schemeClr val="tx1"/>
                </a:solidFill>
                <a:effectLst/>
                <a:latin typeface="+mn-ea"/>
                <a:ea typeface="+mn-ea"/>
                <a:cs typeface="Times New Roman" panose="02020603050405020304" pitchFamily="18" charset="0"/>
              </a:rPr>
              <a:t>（</a:t>
            </a:r>
            <a:r>
              <a:rPr lang="en-US" altLang="zh-CN" sz="2800" kern="100" dirty="0">
                <a:solidFill>
                  <a:schemeClr val="tx1"/>
                </a:solidFill>
                <a:effectLst/>
                <a:latin typeface="+mn-ea"/>
                <a:ea typeface="+mn-ea"/>
                <a:cs typeface="Times New Roman" panose="02020603050405020304" pitchFamily="18" charset="0"/>
              </a:rPr>
              <a:t>10</a:t>
            </a:r>
            <a:r>
              <a:rPr lang="zh-CN" altLang="zh-CN" sz="2800" kern="100" dirty="0">
                <a:solidFill>
                  <a:schemeClr val="tx1"/>
                </a:solidFill>
                <a:effectLst/>
                <a:latin typeface="+mn-ea"/>
                <a:ea typeface="+mn-ea"/>
                <a:cs typeface="Times New Roman" panose="02020603050405020304" pitchFamily="18" charset="0"/>
              </a:rPr>
              <a:t>）强子化后的强子，许多是不稳定的，会进一步衰变为有一定寿命的末态强子。</a:t>
            </a:r>
          </a:p>
          <a:p>
            <a:pPr marL="0" indent="0" algn="just">
              <a:buNone/>
            </a:pPr>
            <a:r>
              <a:rPr lang="zh-CN" altLang="zh-CN" sz="2800" kern="100" dirty="0">
                <a:solidFill>
                  <a:schemeClr val="tx1"/>
                </a:solidFill>
                <a:effectLst/>
                <a:latin typeface="+mn-ea"/>
                <a:ea typeface="+mn-ea"/>
                <a:cs typeface="Times New Roman" panose="02020603050405020304" pitchFamily="18" charset="0"/>
              </a:rPr>
              <a:t>如果认为轻子和光子也有部分子子结构，以上内容同样适用于轻子</a:t>
            </a:r>
            <a:r>
              <a:rPr lang="en-US" altLang="zh-CN" sz="2800" kern="100" dirty="0">
                <a:solidFill>
                  <a:schemeClr val="tx1"/>
                </a:solidFill>
                <a:effectLst/>
                <a:latin typeface="+mn-ea"/>
                <a:ea typeface="+mn-ea"/>
                <a:cs typeface="Times New Roman" panose="02020603050405020304" pitchFamily="18" charset="0"/>
              </a:rPr>
              <a:t>-</a:t>
            </a:r>
            <a:r>
              <a:rPr lang="zh-CN" altLang="zh-CN" sz="2800" kern="100" dirty="0">
                <a:solidFill>
                  <a:schemeClr val="tx1"/>
                </a:solidFill>
                <a:effectLst/>
                <a:latin typeface="+mn-ea"/>
                <a:ea typeface="+mn-ea"/>
                <a:cs typeface="Times New Roman" panose="02020603050405020304" pitchFamily="18" charset="0"/>
              </a:rPr>
              <a:t>轻子和轻子</a:t>
            </a:r>
            <a:r>
              <a:rPr lang="en-US" altLang="zh-CN" sz="2800" kern="100" dirty="0">
                <a:solidFill>
                  <a:schemeClr val="tx1"/>
                </a:solidFill>
                <a:effectLst/>
                <a:latin typeface="+mn-ea"/>
                <a:ea typeface="+mn-ea"/>
                <a:cs typeface="Times New Roman" panose="02020603050405020304" pitchFamily="18" charset="0"/>
              </a:rPr>
              <a:t>-</a:t>
            </a:r>
            <a:r>
              <a:rPr lang="zh-CN" altLang="zh-CN" sz="2800" kern="100" dirty="0">
                <a:solidFill>
                  <a:schemeClr val="tx1"/>
                </a:solidFill>
                <a:effectLst/>
                <a:latin typeface="+mn-ea"/>
                <a:ea typeface="+mn-ea"/>
                <a:cs typeface="Times New Roman" panose="02020603050405020304" pitchFamily="18" charset="0"/>
              </a:rPr>
              <a:t>强子等碰撞过程。</a:t>
            </a:r>
          </a:p>
          <a:p>
            <a:endParaRPr lang="zh-CN" altLang="zh-CN" sz="2800" kern="100" dirty="0">
              <a:solidFill>
                <a:schemeClr val="tx1"/>
              </a:solidFill>
              <a:effectLst/>
              <a:latin typeface="+mn-ea"/>
              <a:ea typeface="+mn-ea"/>
              <a:cs typeface="Times New Roman" panose="02020603050405020304" pitchFamily="18" charset="0"/>
            </a:endParaRPr>
          </a:p>
        </p:txBody>
      </p:sp>
      <p:pic>
        <p:nvPicPr>
          <p:cNvPr id="10" name="图片 9"/>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4338" name="文本框 2"/>
          <p:cNvSpPr txBox="1"/>
          <p:nvPr/>
        </p:nvSpPr>
        <p:spPr>
          <a:xfrm>
            <a:off x="404500" y="338776"/>
            <a:ext cx="3429913"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indent="0" algn="l" defTabSz="457200" eaLnBrk="1" hangingPunct="1">
              <a:spcBef>
                <a:spcPct val="0"/>
              </a:spcBef>
              <a:buClrTx/>
              <a:buFontTx/>
              <a:buNone/>
            </a:pPr>
            <a:r>
              <a:rPr lang="en-US" altLang="zh-CN" sz="3200" b="1" dirty="0">
                <a:solidFill>
                  <a:schemeClr val="tx1"/>
                </a:solidFill>
                <a:latin typeface="Arial" panose="020B0604020202020204" pitchFamily="34" charset="0"/>
                <a:ea typeface="宋体" panose="02010600030101010101" pitchFamily="2" charset="-122"/>
              </a:rPr>
              <a:t>PYTHIA </a:t>
            </a:r>
            <a:r>
              <a:rPr lang="zh-CN" altLang="en-US" sz="3200" b="1" dirty="0"/>
              <a:t>模型</a:t>
            </a:r>
            <a:r>
              <a:rPr lang="zh-CN" altLang="en-US" sz="3200" b="1" dirty="0">
                <a:sym typeface="+mn-ea"/>
              </a:rPr>
              <a:t>简介</a:t>
            </a:r>
            <a:endParaRPr lang="zh-CN" altLang="en-US" sz="3200" b="1" dirty="0">
              <a:solidFill>
                <a:schemeClr val="tx1"/>
              </a:solidFill>
              <a:latin typeface="Arial" panose="020B0604020202020204" pitchFamily="34" charset="0"/>
              <a:ea typeface="宋体" panose="02010600030101010101" pitchFamily="2" charset="-122"/>
            </a:endParaRPr>
          </a:p>
        </p:txBody>
      </p:sp>
      <p:sp>
        <p:nvSpPr>
          <p:cNvPr id="9" name="文本框 8"/>
          <p:cNvSpPr txBox="1"/>
          <p:nvPr/>
        </p:nvSpPr>
        <p:spPr>
          <a:xfrm>
            <a:off x="349884" y="3841571"/>
            <a:ext cx="11492229" cy="2677656"/>
          </a:xfrm>
          <a:prstGeom prst="rect">
            <a:avLst/>
          </a:prstGeom>
          <a:noFill/>
        </p:spPr>
        <p:txBody>
          <a:bodyPr wrap="square" rtlCol="0">
            <a:spAutoFit/>
          </a:bodyPr>
          <a:lstStyle/>
          <a:p>
            <a:r>
              <a:rPr lang="zh-CN" altLang="en-US" sz="2400" dirty="0">
                <a:latin typeface="+mn-ea"/>
              </a:rPr>
              <a:t>PYTHIA模型的发展历程：</a:t>
            </a:r>
            <a:endParaRPr lang="en-US" altLang="zh-CN" sz="2400" dirty="0">
              <a:latin typeface="+mn-ea"/>
              <a:sym typeface="+mn-ea"/>
            </a:endParaRPr>
          </a:p>
          <a:p>
            <a:r>
              <a:rPr lang="en-US" altLang="zh-CN" sz="2400" dirty="0">
                <a:latin typeface="+mn-ea"/>
                <a:sym typeface="+mn-ea"/>
              </a:rPr>
              <a:t>1</a:t>
            </a:r>
            <a:r>
              <a:rPr lang="zh-CN" altLang="en-US" sz="2400" dirty="0">
                <a:latin typeface="+mn-ea"/>
                <a:sym typeface="+mn-ea"/>
              </a:rPr>
              <a:t>、PYTHIA以</a:t>
            </a:r>
            <a:r>
              <a:rPr lang="en-US" altLang="zh-CN" sz="2400" dirty="0">
                <a:latin typeface="+mn-ea"/>
                <a:sym typeface="+mn-ea"/>
              </a:rPr>
              <a:t>JETSET</a:t>
            </a:r>
            <a:r>
              <a:rPr lang="zh-CN" altLang="en-US" sz="2400" dirty="0">
                <a:latin typeface="+mn-ea"/>
                <a:sym typeface="+mn-ea"/>
              </a:rPr>
              <a:t>模型为前身，其核心是</a:t>
            </a:r>
            <a:r>
              <a:rPr lang="en-US" altLang="zh-CN" sz="2400" dirty="0">
                <a:latin typeface="+mn-ea"/>
                <a:sym typeface="+mn-ea"/>
              </a:rPr>
              <a:t>Lund</a:t>
            </a:r>
            <a:r>
              <a:rPr lang="zh-CN" altLang="en-US" sz="2400" dirty="0">
                <a:latin typeface="+mn-ea"/>
                <a:sym typeface="+mn-ea"/>
              </a:rPr>
              <a:t>弦碎裂模型</a:t>
            </a:r>
          </a:p>
          <a:p>
            <a:r>
              <a:rPr lang="en-US" altLang="zh-CN" sz="2400" dirty="0">
                <a:latin typeface="+mn-ea"/>
                <a:sym typeface="+mn-ea"/>
              </a:rPr>
              <a:t>2</a:t>
            </a:r>
            <a:r>
              <a:rPr lang="zh-CN" altLang="en-US" sz="2400" dirty="0">
                <a:latin typeface="+mn-ea"/>
                <a:sym typeface="+mn-ea"/>
              </a:rPr>
              <a:t>、</a:t>
            </a:r>
            <a:r>
              <a:rPr lang="en-US" altLang="zh-CN" sz="2400" dirty="0">
                <a:latin typeface="+mn-ea"/>
                <a:sym typeface="+mn-ea"/>
              </a:rPr>
              <a:t>80</a:t>
            </a:r>
            <a:r>
              <a:rPr lang="zh-CN" altLang="en-US" sz="2400" dirty="0">
                <a:latin typeface="+mn-ea"/>
                <a:sym typeface="+mn-ea"/>
              </a:rPr>
              <a:t>年代，引入末态部分子簇射</a:t>
            </a:r>
          </a:p>
          <a:p>
            <a:r>
              <a:rPr lang="en-US" altLang="zh-CN" sz="2400" dirty="0">
                <a:latin typeface="+mn-ea"/>
                <a:sym typeface="+mn-ea"/>
              </a:rPr>
              <a:t>3</a:t>
            </a:r>
            <a:r>
              <a:rPr lang="zh-CN" altLang="en-US" sz="2400" dirty="0">
                <a:latin typeface="+mn-ea"/>
                <a:sym typeface="+mn-ea"/>
              </a:rPr>
              <a:t>、后加入初态部分子簇射和多次相互作用</a:t>
            </a:r>
            <a:endParaRPr lang="zh-CN" altLang="en-US" sz="2400" dirty="0">
              <a:latin typeface="+mn-ea"/>
            </a:endParaRPr>
          </a:p>
          <a:p>
            <a:r>
              <a:rPr lang="en-US" altLang="zh-CN" sz="2400" dirty="0">
                <a:latin typeface="+mn-ea"/>
              </a:rPr>
              <a:t>4</a:t>
            </a:r>
            <a:r>
              <a:rPr lang="zh-CN" altLang="en-US" sz="2400" dirty="0">
                <a:latin typeface="+mn-ea"/>
              </a:rPr>
              <a:t>、</a:t>
            </a:r>
            <a:r>
              <a:rPr lang="en-US" altLang="zh-CN" sz="2400" dirty="0">
                <a:latin typeface="+mn-ea"/>
              </a:rPr>
              <a:t>1996</a:t>
            </a:r>
            <a:r>
              <a:rPr lang="zh-CN" altLang="en-US" sz="2400" dirty="0">
                <a:latin typeface="+mn-ea"/>
              </a:rPr>
              <a:t>年，</a:t>
            </a:r>
            <a:r>
              <a:rPr lang="en-US" altLang="zh-CN" sz="2400" dirty="0">
                <a:latin typeface="+mn-ea"/>
              </a:rPr>
              <a:t>JETSET7.4</a:t>
            </a:r>
            <a:r>
              <a:rPr lang="zh-CN" altLang="en-US" sz="2400" dirty="0">
                <a:latin typeface="+mn-ea"/>
              </a:rPr>
              <a:t>与</a:t>
            </a:r>
            <a:r>
              <a:rPr lang="en-US" altLang="zh-CN" sz="2400" dirty="0">
                <a:latin typeface="+mn-ea"/>
              </a:rPr>
              <a:t>PYTHIA5.7</a:t>
            </a:r>
            <a:r>
              <a:rPr lang="zh-CN" altLang="en-US" sz="2400" dirty="0">
                <a:latin typeface="+mn-ea"/>
              </a:rPr>
              <a:t>合并</a:t>
            </a:r>
          </a:p>
          <a:p>
            <a:r>
              <a:rPr lang="en-US" altLang="zh-CN" sz="2400" dirty="0">
                <a:latin typeface="+mn-ea"/>
              </a:rPr>
              <a:t>5</a:t>
            </a:r>
            <a:r>
              <a:rPr lang="zh-CN" altLang="en-US" sz="2400" dirty="0">
                <a:latin typeface="+mn-ea"/>
              </a:rPr>
              <a:t>、</a:t>
            </a:r>
            <a:r>
              <a:rPr lang="en-US" altLang="zh-CN" sz="2400" dirty="0">
                <a:latin typeface="+mn-ea"/>
              </a:rPr>
              <a:t>2006</a:t>
            </a:r>
            <a:r>
              <a:rPr lang="zh-CN" altLang="en-US" sz="2400" dirty="0">
                <a:latin typeface="+mn-ea"/>
              </a:rPr>
              <a:t>年，更新至</a:t>
            </a:r>
            <a:r>
              <a:rPr lang="en-US" altLang="zh-CN" sz="2400" dirty="0">
                <a:latin typeface="+mn-ea"/>
              </a:rPr>
              <a:t>PYTHIA6.4</a:t>
            </a:r>
          </a:p>
          <a:p>
            <a:r>
              <a:rPr lang="en-US" altLang="zh-CN" sz="2400" dirty="0">
                <a:latin typeface="+mn-ea"/>
              </a:rPr>
              <a:t>6</a:t>
            </a:r>
            <a:r>
              <a:rPr lang="zh-CN" altLang="en-US" sz="2400" dirty="0">
                <a:latin typeface="+mn-ea"/>
              </a:rPr>
              <a:t>、</a:t>
            </a:r>
            <a:r>
              <a:rPr lang="en-US" altLang="zh-CN" sz="2400" dirty="0">
                <a:latin typeface="+mn-ea"/>
              </a:rPr>
              <a:t>PYTHIA8.2</a:t>
            </a:r>
            <a:r>
              <a:rPr lang="zh-CN" altLang="en-US" sz="2400" dirty="0">
                <a:latin typeface="+mn-ea"/>
              </a:rPr>
              <a:t>从</a:t>
            </a:r>
            <a:r>
              <a:rPr lang="en-US" altLang="zh-CN" sz="2400" dirty="0">
                <a:latin typeface="+mn-ea"/>
              </a:rPr>
              <a:t>Fortran</a:t>
            </a:r>
            <a:r>
              <a:rPr lang="zh-CN" altLang="en-US" sz="2400" dirty="0">
                <a:latin typeface="+mn-ea"/>
              </a:rPr>
              <a:t>更新至</a:t>
            </a:r>
            <a:r>
              <a:rPr lang="en-US" altLang="zh-CN" sz="2400" dirty="0">
                <a:latin typeface="+mn-ea"/>
              </a:rPr>
              <a:t>C++</a:t>
            </a:r>
            <a:endParaRPr lang="zh-CN" altLang="en-US" sz="2400" dirty="0">
              <a:latin typeface="+mn-ea"/>
            </a:endParaRPr>
          </a:p>
        </p:txBody>
      </p:sp>
      <p:pic>
        <p:nvPicPr>
          <p:cNvPr id="10" name="图片 9"/>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mc:AlternateContent xmlns:mc="http://schemas.openxmlformats.org/markup-compatibility/2006" xmlns:a14="http://schemas.microsoft.com/office/drawing/2010/main">
        <mc:Choice Requires="a14">
          <p:sp>
            <p:nvSpPr>
              <p:cNvPr id="2" name="文本框 1"/>
              <p:cNvSpPr txBox="1"/>
              <p:nvPr/>
            </p:nvSpPr>
            <p:spPr>
              <a:xfrm>
                <a:off x="349888" y="1216550"/>
                <a:ext cx="11492229" cy="2308324"/>
              </a:xfrm>
              <a:prstGeom prst="rect">
                <a:avLst/>
              </a:prstGeom>
              <a:noFill/>
            </p:spPr>
            <p:txBody>
              <a:bodyPr wrap="square" rtlCol="0">
                <a:spAutoFit/>
              </a:bodyPr>
              <a:lstStyle/>
              <a:p>
                <a:pPr>
                  <a:lnSpc>
                    <a:spcPct val="150000"/>
                  </a:lnSpc>
                </a:pPr>
                <a:r>
                  <a:rPr lang="en-US" altLang="zh-CN" dirty="0">
                    <a:ea typeface="等线" panose="02010600030101010101" pitchFamily="2" charset="-122"/>
                    <a:cs typeface="Times New Roman" panose="02020603050405020304" pitchFamily="18" charset="0"/>
                  </a:rPr>
                  <a:t>        </a:t>
                </a:r>
                <a:r>
                  <a:rPr lang="zh-CN" altLang="zh-CN" sz="2400" dirty="0">
                    <a:effectLst/>
                    <a:latin typeface="+mn-ea"/>
                    <a:cs typeface="Times New Roman" panose="02020603050405020304" pitchFamily="18" charset="0"/>
                  </a:rPr>
                  <a:t>迄今高能基本粒子碰撞物理模拟的两大模型是</a:t>
                </a:r>
                <a:r>
                  <a:rPr lang="en-US" altLang="zh-CN" sz="2400" dirty="0">
                    <a:effectLst/>
                    <a:latin typeface="+mn-ea"/>
                    <a:cs typeface="Times New Roman" panose="02020603050405020304" pitchFamily="18" charset="0"/>
                  </a:rPr>
                  <a:t>HERWIG</a:t>
                </a:r>
                <a:r>
                  <a:rPr lang="zh-CN" altLang="zh-CN" sz="2400" dirty="0">
                    <a:effectLst/>
                    <a:latin typeface="+mn-ea"/>
                    <a:cs typeface="Times New Roman" panose="02020603050405020304" pitchFamily="18" charset="0"/>
                  </a:rPr>
                  <a:t>和</a:t>
                </a:r>
                <a:r>
                  <a:rPr lang="en-US" altLang="zh-CN" sz="2400" dirty="0">
                    <a:effectLst/>
                    <a:latin typeface="+mn-ea"/>
                    <a:cs typeface="Times New Roman" panose="02020603050405020304" pitchFamily="18" charset="0"/>
                  </a:rPr>
                  <a:t>PYTHIA.</a:t>
                </a:r>
                <a:r>
                  <a:rPr lang="zh-CN" altLang="zh-CN" sz="2400" dirty="0">
                    <a:effectLst/>
                    <a:latin typeface="+mn-ea"/>
                    <a:cs typeface="Times New Roman" panose="02020603050405020304" pitchFamily="18" charset="0"/>
                  </a:rPr>
                  <a:t>两者所含的物理内容、物理的模型化、数字化和模拟技巧大致相同，区别多在细节上。</a:t>
                </a:r>
                <a:r>
                  <a:rPr lang="en-US" altLang="zh-CN" sz="2400" dirty="0">
                    <a:effectLst/>
                    <a:latin typeface="+mn-ea"/>
                    <a:cs typeface="Times New Roman" panose="02020603050405020304" pitchFamily="18" charset="0"/>
                  </a:rPr>
                  <a:t>PYTHIA</a:t>
                </a:r>
                <a:r>
                  <a:rPr lang="zh-CN" altLang="zh-CN" sz="2400" dirty="0">
                    <a:effectLst/>
                    <a:latin typeface="+mn-ea"/>
                    <a:cs typeface="Times New Roman" panose="02020603050405020304" pitchFamily="18" charset="0"/>
                  </a:rPr>
                  <a:t>模型既可描述高能强子</a:t>
                </a:r>
                <a:r>
                  <a:rPr lang="en-US" altLang="zh-CN" sz="2400" dirty="0">
                    <a:effectLst/>
                    <a:latin typeface="+mn-ea"/>
                    <a:cs typeface="Times New Roman" panose="02020603050405020304" pitchFamily="18" charset="0"/>
                  </a:rPr>
                  <a:t>-</a:t>
                </a:r>
                <a:r>
                  <a:rPr lang="zh-CN" altLang="zh-CN" sz="2400" dirty="0">
                    <a:effectLst/>
                    <a:latin typeface="+mn-ea"/>
                    <a:cs typeface="Times New Roman" panose="02020603050405020304" pitchFamily="18" charset="0"/>
                  </a:rPr>
                  <a:t>强子（如</a:t>
                </a:r>
                <a:r>
                  <a:rPr lang="en-US" altLang="zh-CN" sz="2400" dirty="0" err="1">
                    <a:effectLst/>
                    <a:latin typeface="+mn-ea"/>
                    <a:cs typeface="Times New Roman" panose="02020603050405020304" pitchFamily="18" charset="0"/>
                  </a:rPr>
                  <a:t>p+p</a:t>
                </a:r>
                <a:r>
                  <a:rPr lang="zh-CN" altLang="zh-CN" sz="2400" dirty="0">
                    <a:effectLst/>
                    <a:latin typeface="+mn-ea"/>
                    <a:cs typeface="Times New Roman" panose="02020603050405020304" pitchFamily="18" charset="0"/>
                  </a:rPr>
                  <a:t>等）碰撞，也可描述高能轻子</a:t>
                </a:r>
                <a:r>
                  <a:rPr lang="en-US" altLang="zh-CN" sz="2400" dirty="0">
                    <a:effectLst/>
                    <a:latin typeface="+mn-ea"/>
                    <a:cs typeface="Times New Roman" panose="02020603050405020304" pitchFamily="18" charset="0"/>
                  </a:rPr>
                  <a:t>-</a:t>
                </a:r>
                <a:r>
                  <a:rPr lang="zh-CN" altLang="zh-CN" sz="2400" dirty="0">
                    <a:effectLst/>
                    <a:latin typeface="+mn-ea"/>
                    <a:cs typeface="Times New Roman" panose="02020603050405020304" pitchFamily="18" charset="0"/>
                  </a:rPr>
                  <a:t>轻子（如</a:t>
                </a:r>
                <a14:m>
                  <m:oMath xmlns:m="http://schemas.openxmlformats.org/officeDocument/2006/math">
                    <m:sSup>
                      <m:sSupPr>
                        <m:ctrlPr>
                          <a:rPr lang="zh-CN" altLang="zh-CN" sz="2400" i="1">
                            <a:effectLst/>
                            <a:latin typeface="Cambria Math"/>
                          </a:rPr>
                        </m:ctrlPr>
                      </m:sSupPr>
                      <m:e>
                        <m:r>
                          <a:rPr lang="en-US" altLang="zh-CN" sz="2400" i="1">
                            <a:effectLst/>
                            <a:latin typeface="Cambria Math" panose="02040503050406030204" pitchFamily="18" charset="0"/>
                            <a:cs typeface="Times New Roman" panose="02020603050405020304" pitchFamily="18" charset="0"/>
                          </a:rPr>
                          <m:t>𝑒</m:t>
                        </m:r>
                      </m:e>
                      <m:sup>
                        <m:r>
                          <a:rPr lang="en-US" altLang="zh-CN" sz="2400" i="1">
                            <a:effectLst/>
                            <a:latin typeface="Cambria Math" panose="02040503050406030204" pitchFamily="18" charset="0"/>
                            <a:cs typeface="Times New Roman" panose="02020603050405020304" pitchFamily="18" charset="0"/>
                          </a:rPr>
                          <m:t>+</m:t>
                        </m:r>
                      </m:sup>
                    </m:sSup>
                    <m:sSup>
                      <m:sSupPr>
                        <m:ctrlPr>
                          <a:rPr lang="zh-CN" altLang="zh-CN" sz="2400" i="1">
                            <a:effectLst/>
                            <a:latin typeface="Cambria Math"/>
                          </a:rPr>
                        </m:ctrlPr>
                      </m:sSupPr>
                      <m:e>
                        <m:r>
                          <a:rPr lang="en-US" altLang="zh-CN" sz="2400" i="1">
                            <a:effectLst/>
                            <a:latin typeface="Cambria Math" panose="02040503050406030204" pitchFamily="18" charset="0"/>
                            <a:cs typeface="Times New Roman" panose="02020603050405020304" pitchFamily="18" charset="0"/>
                          </a:rPr>
                          <m:t>𝑒</m:t>
                        </m:r>
                      </m:e>
                      <m:sup>
                        <m:r>
                          <a:rPr lang="en-US" altLang="zh-CN" sz="2400" i="1">
                            <a:effectLst/>
                            <a:latin typeface="Cambria Math" panose="02040503050406030204" pitchFamily="18" charset="0"/>
                            <a:cs typeface="Times New Roman" panose="02020603050405020304" pitchFamily="18" charset="0"/>
                          </a:rPr>
                          <m:t>−</m:t>
                        </m:r>
                      </m:sup>
                    </m:sSup>
                  </m:oMath>
                </a14:m>
                <a:r>
                  <a:rPr lang="zh-CN" altLang="zh-CN" sz="2400" dirty="0">
                    <a:effectLst/>
                    <a:latin typeface="+mn-ea"/>
                    <a:cs typeface="Times New Roman" panose="02020603050405020304" pitchFamily="18" charset="0"/>
                  </a:rPr>
                  <a:t>湮灭等）和轻子</a:t>
                </a:r>
                <a:r>
                  <a:rPr lang="en-US" altLang="zh-CN" sz="2400" dirty="0">
                    <a:effectLst/>
                    <a:latin typeface="+mn-ea"/>
                    <a:cs typeface="Times New Roman" panose="02020603050405020304" pitchFamily="18" charset="0"/>
                  </a:rPr>
                  <a:t>-</a:t>
                </a:r>
                <a:r>
                  <a:rPr lang="zh-CN" altLang="zh-CN" sz="2400" dirty="0">
                    <a:effectLst/>
                    <a:latin typeface="+mn-ea"/>
                    <a:cs typeface="Times New Roman" panose="02020603050405020304" pitchFamily="18" charset="0"/>
                  </a:rPr>
                  <a:t>强子（如</a:t>
                </a:r>
                <a:r>
                  <a:rPr lang="en-US" altLang="zh-CN" sz="2400" dirty="0" err="1">
                    <a:effectLst/>
                    <a:latin typeface="+mn-ea"/>
                    <a:cs typeface="Times New Roman" panose="02020603050405020304" pitchFamily="18" charset="0"/>
                  </a:rPr>
                  <a:t>e+p</a:t>
                </a:r>
                <a:r>
                  <a:rPr lang="zh-CN" altLang="zh-CN" sz="2400" dirty="0">
                    <a:effectLst/>
                    <a:latin typeface="+mn-ea"/>
                    <a:cs typeface="Times New Roman" panose="02020603050405020304" pitchFamily="18" charset="0"/>
                  </a:rPr>
                  <a:t>等）碰撞。</a:t>
                </a:r>
                <a:endParaRPr lang="zh-CN" altLang="en-US" sz="2400" dirty="0">
                  <a:latin typeface="+mn-ea"/>
                </a:endParaRPr>
              </a:p>
            </p:txBody>
          </p:sp>
        </mc:Choice>
        <mc:Fallback xmlns="">
          <p:sp>
            <p:nvSpPr>
              <p:cNvPr id="2" name="文本框 1"/>
              <p:cNvSpPr txBox="1">
                <a:spLocks noRot="1" noChangeAspect="1" noMove="1" noResize="1" noEditPoints="1" noAdjustHandles="1" noChangeArrowheads="1" noChangeShapeType="1" noTextEdit="1"/>
              </p:cNvSpPr>
              <p:nvPr/>
            </p:nvSpPr>
            <p:spPr>
              <a:xfrm>
                <a:off x="349885" y="1207025"/>
                <a:ext cx="11492229" cy="2243050"/>
              </a:xfrm>
              <a:prstGeom prst="rect">
                <a:avLst/>
              </a:prstGeom>
              <a:blipFill rotWithShape="1">
                <a:blip r:embed="rId4"/>
                <a:stretch>
                  <a:fillRect l="-795" b="-5435"/>
                </a:stretch>
              </a:blipFill>
            </p:spPr>
            <p:txBody>
              <a:bodyPr/>
              <a:lstStyle/>
              <a:p>
                <a:r>
                  <a:rPr lang="zh-CN" altLang="en-US">
                    <a:noFill/>
                  </a:rPr>
                  <a:t> </a:t>
                </a:r>
                <a:endParaRPr lang="zh-CN" altLang="en-US">
                  <a:noFill/>
                </a:endParaRPr>
              </a:p>
            </p:txBody>
          </p:sp>
        </mc:Fallback>
      </mc:AlternateContent>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9459" name="Rectangle 3"/>
          <p:cNvSpPr/>
          <p:nvPr/>
        </p:nvSpPr>
        <p:spPr>
          <a:xfrm>
            <a:off x="355284" y="340681"/>
            <a:ext cx="4987607" cy="584775"/>
          </a:xfrm>
          <a:prstGeom prst="rect">
            <a:avLst/>
          </a:prstGeom>
          <a:noFill/>
          <a:ln w="9525">
            <a:noFill/>
          </a:ln>
        </p:spPr>
        <p:txBody>
          <a:bodyPr wrap="squar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buClrTx/>
              <a:buSzTx/>
              <a:buFontTx/>
              <a:buNone/>
            </a:pPr>
            <a:r>
              <a:rPr lang="en-US" altLang="zh-CN" sz="3200" b="1" dirty="0">
                <a:solidFill>
                  <a:schemeClr val="tx1"/>
                </a:solidFill>
                <a:latin typeface="Arial" panose="020B0604020202020204" pitchFamily="34" charset="0"/>
                <a:ea typeface="宋体" panose="02010600030101010101" pitchFamily="2" charset="-122"/>
                <a:sym typeface="Constantia" panose="02030602050306030303" pitchFamily="18" charset="0"/>
              </a:rPr>
              <a:t> </a:t>
            </a:r>
          </a:p>
        </p:txBody>
      </p:sp>
      <p:sp>
        <p:nvSpPr>
          <p:cNvPr id="5" name="Rectangle 2"/>
          <p:cNvSpPr txBox="1">
            <a:spLocks noChangeArrowheads="1"/>
          </p:cNvSpPr>
          <p:nvPr/>
        </p:nvSpPr>
        <p:spPr bwMode="auto">
          <a:xfrm>
            <a:off x="355284" y="3772328"/>
            <a:ext cx="11836719" cy="1690218"/>
          </a:xfrm>
          <a:prstGeom prst="rect">
            <a:avLst/>
          </a:prstGeom>
          <a:noFill/>
          <a:ln>
            <a:noFill/>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vl6pPr marL="13144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59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28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marR="0" lvl="1" algn="l" defTabSz="914400" rtl="0" eaLnBrk="1" fontAlgn="auto" latinLnBrk="0" hangingPunct="1">
              <a:lnSpc>
                <a:spcPct val="100000"/>
              </a:lnSpc>
              <a:spcBef>
                <a:spcPts val="1000"/>
              </a:spcBef>
              <a:buClrTx/>
              <a:buSzTx/>
              <a:buFontTx/>
              <a:buNone/>
            </a:pPr>
            <a:r>
              <a:rPr lang="en-US" altLang="zh-CN" sz="2400" dirty="0">
                <a:effectLst/>
                <a:latin typeface="+mn-ea"/>
                <a:cs typeface="Times New Roman" panose="02020603050405020304" pitchFamily="18" charset="0"/>
              </a:rPr>
              <a:t>PACIAE</a:t>
            </a:r>
            <a:r>
              <a:rPr lang="zh-CN" altLang="zh-CN" sz="2400" dirty="0">
                <a:effectLst/>
                <a:latin typeface="+mn-ea"/>
                <a:cs typeface="Times New Roman" panose="02020603050405020304" pitchFamily="18" charset="0"/>
              </a:rPr>
              <a:t>模型把核</a:t>
            </a:r>
            <a:r>
              <a:rPr lang="en-US" altLang="zh-CN" sz="2400" dirty="0">
                <a:effectLst/>
                <a:latin typeface="+mn-ea"/>
                <a:cs typeface="Times New Roman" panose="02020603050405020304" pitchFamily="18" charset="0"/>
              </a:rPr>
              <a:t>-</a:t>
            </a:r>
            <a:r>
              <a:rPr lang="zh-CN" altLang="zh-CN" sz="2400" dirty="0">
                <a:effectLst/>
                <a:latin typeface="+mn-ea"/>
                <a:cs typeface="Times New Roman" panose="02020603050405020304" pitchFamily="18" charset="0"/>
              </a:rPr>
              <a:t>核碰撞分为四个阶段描述</a:t>
            </a:r>
            <a:r>
              <a:rPr lang="zh-CN" altLang="en-US" sz="2400" dirty="0">
                <a:effectLst/>
                <a:latin typeface="+mn-ea"/>
                <a:cs typeface="Times New Roman" panose="02020603050405020304" pitchFamily="18" charset="0"/>
              </a:rPr>
              <a:t>：</a:t>
            </a:r>
            <a:endParaRPr lang="en-US" altLang="zh-CN" sz="2400" dirty="0">
              <a:latin typeface="+mn-ea"/>
              <a:cs typeface="Times New Roman" panose="02020603050405020304" pitchFamily="18" charset="0"/>
            </a:endParaRPr>
          </a:p>
          <a:p>
            <a:pPr marL="0" marR="0" lvl="1" algn="l" defTabSz="914400" rtl="0" eaLnBrk="1" fontAlgn="auto" latinLnBrk="0" hangingPunct="1">
              <a:lnSpc>
                <a:spcPct val="100000"/>
              </a:lnSpc>
              <a:spcBef>
                <a:spcPts val="1000"/>
              </a:spcBef>
              <a:buClrTx/>
              <a:buSzTx/>
              <a:buFontTx/>
              <a:buNone/>
            </a:pPr>
            <a:r>
              <a:rPr kumimoji="0" lang="zh-CN" altLang="en-US" sz="2400" b="0" i="0" u="none" strike="noStrike" kern="1200" cap="none" spc="0" normalizeH="0" baseline="0" dirty="0">
                <a:solidFill>
                  <a:schemeClr val="tx1"/>
                </a:solidFill>
                <a:latin typeface="+mn-ea"/>
                <a:cs typeface="+mn-cs"/>
              </a:rPr>
              <a:t>1、部分子初始化                             2、部分子再散射</a:t>
            </a:r>
          </a:p>
          <a:p>
            <a:pPr marL="0" marR="0" lvl="2" algn="l" defTabSz="914400" rtl="0" eaLnBrk="1" fontAlgn="auto" latinLnBrk="0" hangingPunct="1">
              <a:lnSpc>
                <a:spcPct val="100000"/>
              </a:lnSpc>
              <a:spcBef>
                <a:spcPts val="1000"/>
              </a:spcBef>
              <a:buClrTx/>
              <a:buSzTx/>
              <a:buFontTx/>
              <a:buNone/>
            </a:pPr>
            <a:r>
              <a:rPr kumimoji="0" lang="zh-CN" altLang="en-US" sz="2400" b="0" i="0" u="none" strike="noStrike" kern="1200" cap="none" spc="0" normalizeH="0" baseline="0" dirty="0">
                <a:solidFill>
                  <a:schemeClr val="tx1"/>
                </a:solidFill>
                <a:latin typeface="+mn-ea"/>
                <a:cs typeface="+mn-cs"/>
              </a:rPr>
              <a:t>3、强子化                                       4、强子再散射 </a:t>
            </a:r>
          </a:p>
          <a:p>
            <a:pPr marL="457200" marR="0" lvl="1" indent="-228600" algn="l" defTabSz="914400" rtl="0" eaLnBrk="1" fontAlgn="base" latinLnBrk="0" hangingPunct="1">
              <a:lnSpc>
                <a:spcPct val="100000"/>
              </a:lnSpc>
              <a:spcBef>
                <a:spcPts val="1000"/>
              </a:spcBef>
              <a:spcAft>
                <a:spcPct val="0"/>
              </a:spcAft>
              <a:buClr>
                <a:schemeClr val="accent2"/>
              </a:buClr>
              <a:buSzTx/>
              <a:buFont typeface="Arial" panose="020B0604020202020204" pitchFamily="34" charset="0"/>
              <a:buNone/>
              <a:defRPr/>
            </a:pPr>
            <a:r>
              <a:rPr kumimoji="0" lang="en-US" altLang="zh-CN" sz="2800" b="0" i="0" u="none" strike="noStrike" kern="1200" cap="none" spc="0" normalizeH="0" baseline="0" noProof="0" dirty="0">
                <a:ln>
                  <a:noFill/>
                </a:ln>
                <a:solidFill>
                  <a:srgbClr val="262626"/>
                </a:solidFill>
                <a:effectLst/>
                <a:uLnTx/>
                <a:uFillTx/>
                <a:latin typeface="+mn-lt"/>
                <a:ea typeface="+mn-ea"/>
                <a:cs typeface="+mn-cs"/>
              </a:rPr>
              <a:t>   </a:t>
            </a:r>
          </a:p>
        </p:txBody>
      </p:sp>
      <p:sp>
        <p:nvSpPr>
          <p:cNvPr id="100" name="文本框 99"/>
          <p:cNvSpPr txBox="1"/>
          <p:nvPr/>
        </p:nvSpPr>
        <p:spPr>
          <a:xfrm>
            <a:off x="355282" y="1091565"/>
            <a:ext cx="11404283" cy="2308324"/>
          </a:xfrm>
          <a:prstGeom prst="rect">
            <a:avLst/>
          </a:prstGeom>
          <a:noFill/>
          <a:ln w="9525">
            <a:noFill/>
          </a:ln>
        </p:spPr>
        <p:txBody>
          <a:bodyPr wrap="square">
            <a:spAutoFit/>
          </a:bodyPr>
          <a:lstStyle/>
          <a:p>
            <a:pPr algn="l">
              <a:lnSpc>
                <a:spcPct val="150000"/>
              </a:lnSpc>
              <a:buClrTx/>
              <a:buSzTx/>
              <a:buNone/>
            </a:pPr>
            <a:r>
              <a:rPr lang="en-US" altLang="zh-CN" sz="2400" dirty="0">
                <a:latin typeface="+mn-ea"/>
                <a:sym typeface="Constantia" panose="02030602050306030303" pitchFamily="18" charset="0"/>
              </a:rPr>
              <a:t>PACIAE</a:t>
            </a:r>
            <a:r>
              <a:rPr lang="zh-CN" altLang="en-US" sz="2400" dirty="0">
                <a:latin typeface="+mn-ea"/>
              </a:rPr>
              <a:t>模型的发展历程：</a:t>
            </a:r>
            <a:endParaRPr lang="en-US" altLang="zh-CN" sz="2400" b="0" dirty="0">
              <a:latin typeface="+mn-ea"/>
            </a:endParaRPr>
          </a:p>
          <a:p>
            <a:pPr algn="l">
              <a:lnSpc>
                <a:spcPct val="150000"/>
              </a:lnSpc>
              <a:buClrTx/>
              <a:buSzTx/>
              <a:buNone/>
            </a:pPr>
            <a:r>
              <a:rPr lang="en-US" altLang="zh-CN" sz="2400" b="0" dirty="0">
                <a:latin typeface="+mn-ea"/>
              </a:rPr>
              <a:t>	</a:t>
            </a:r>
            <a:r>
              <a:rPr lang="zh-CN" altLang="en-US" sz="2400" b="0" dirty="0">
                <a:latin typeface="+mn-ea"/>
              </a:rPr>
              <a:t>部分子-强子级联模型PACIAE，最初是建立在JETSET7.4和PYTHIA5.7之上的，随着PYTHIA模型更新到PYTHIA6.4,PACIAE模型也更新到了PACIAE2.0，现在最新版本为PACIAE2.3。</a:t>
            </a:r>
          </a:p>
        </p:txBody>
      </p:sp>
      <p:sp>
        <p:nvSpPr>
          <p:cNvPr id="4" name="内容占位符 3"/>
          <p:cNvSpPr>
            <a:spLocks noGrp="1"/>
          </p:cNvSpPr>
          <p:nvPr>
            <p:ph idx="1"/>
          </p:nvPr>
        </p:nvSpPr>
        <p:spPr>
          <a:xfrm>
            <a:off x="355600" y="6042991"/>
            <a:ext cx="11775440" cy="556592"/>
          </a:xfrm>
        </p:spPr>
        <p:txBody>
          <a:bodyPr>
            <a:noAutofit/>
          </a:bodyPr>
          <a:lstStyle/>
          <a:p>
            <a:pPr marL="0" indent="0">
              <a:buNone/>
            </a:pPr>
            <a:r>
              <a:rPr lang="zh-CN" altLang="en-US" sz="2400" spc="0" dirty="0">
                <a:solidFill>
                  <a:schemeClr val="tx1"/>
                </a:solidFill>
                <a:latin typeface="+mn-lt"/>
                <a:ea typeface="+mn-ea"/>
              </a:rPr>
              <a:t>PACIAE模型与PYTHIA模型相比，仅仅是多了部分子再散射和强子再散射</a:t>
            </a:r>
          </a:p>
        </p:txBody>
      </p:sp>
      <p:pic>
        <p:nvPicPr>
          <p:cNvPr id="10" name="图片 9"/>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
        <p:nvSpPr>
          <p:cNvPr id="2" name="文本框 1"/>
          <p:cNvSpPr txBox="1"/>
          <p:nvPr/>
        </p:nvSpPr>
        <p:spPr>
          <a:xfrm>
            <a:off x="355284" y="202178"/>
            <a:ext cx="4834007" cy="861774"/>
          </a:xfrm>
          <a:prstGeom prst="rect">
            <a:avLst/>
          </a:prstGeom>
          <a:noFill/>
        </p:spPr>
        <p:txBody>
          <a:bodyPr wrap="square" rtlCol="0">
            <a:spAutoFit/>
          </a:bodyPr>
          <a:lstStyle/>
          <a:p>
            <a:r>
              <a:rPr lang="en-US" altLang="zh-CN" sz="3200" b="1" dirty="0">
                <a:solidFill>
                  <a:schemeClr val="tx1"/>
                </a:solidFill>
                <a:latin typeface="+mn-ea"/>
                <a:sym typeface="Constantia" panose="02030602050306030303" pitchFamily="18" charset="0"/>
              </a:rPr>
              <a:t>PACIAE </a:t>
            </a:r>
            <a:r>
              <a:rPr lang="zh-CN" altLang="en-US" sz="3200" b="1" dirty="0">
                <a:latin typeface="+mn-ea"/>
                <a:sym typeface="Constantia" panose="02030602050306030303" pitchFamily="18" charset="0"/>
              </a:rPr>
              <a:t>模型</a:t>
            </a:r>
            <a:r>
              <a:rPr lang="zh-CN" altLang="en-US" sz="3200" b="1" dirty="0">
                <a:latin typeface="+mn-ea"/>
                <a:sym typeface="+mn-ea"/>
              </a:rPr>
              <a:t>简介</a:t>
            </a:r>
            <a:endParaRPr lang="zh-CN" altLang="en-US" sz="3200" b="1" dirty="0">
              <a:solidFill>
                <a:schemeClr val="tx1"/>
              </a:solidFill>
              <a:latin typeface="+mn-ea"/>
            </a:endParaRPr>
          </a:p>
          <a:p>
            <a:endParaRPr lang="zh-CN" altLang="en-US" dirty="0"/>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文本框 2"/>
          <p:cNvSpPr txBox="1"/>
          <p:nvPr/>
        </p:nvSpPr>
        <p:spPr>
          <a:xfrm>
            <a:off x="263525" y="341910"/>
            <a:ext cx="9167853" cy="584775"/>
          </a:xfrm>
          <a:prstGeom prst="rect">
            <a:avLst/>
          </a:prstGeom>
          <a:noFill/>
        </p:spPr>
        <p:txBody>
          <a:bodyPr wrap="square" rtlCol="0">
            <a:spAutoFit/>
          </a:bodyPr>
          <a:lstStyle/>
          <a:p>
            <a:r>
              <a:rPr lang="en-US" altLang="zh-CN" sz="3200" b="1" kern="100" dirty="0" smtClean="0">
                <a:effectLst/>
                <a:latin typeface="+mn-ea"/>
                <a:cs typeface="Times New Roman" panose="02020603050405020304" pitchFamily="18" charset="0"/>
              </a:rPr>
              <a:t>PYTHIA</a:t>
            </a:r>
            <a:r>
              <a:rPr lang="zh-CN" altLang="en-US" sz="3200" b="1" kern="100" dirty="0" smtClean="0">
                <a:effectLst/>
                <a:latin typeface="+mn-ea"/>
                <a:cs typeface="Times New Roman" panose="02020603050405020304" pitchFamily="18" charset="0"/>
              </a:rPr>
              <a:t>中</a:t>
            </a:r>
            <a:r>
              <a:rPr lang="zh-CN" altLang="en-US" sz="3200" b="1" kern="100" dirty="0">
                <a:effectLst/>
                <a:latin typeface="+mn-ea"/>
                <a:cs typeface="Times New Roman" panose="02020603050405020304" pitchFamily="18" charset="0"/>
              </a:rPr>
              <a:t>核子</a:t>
            </a:r>
            <a:r>
              <a:rPr lang="en-US" altLang="zh-CN" sz="3200" b="1" kern="100" dirty="0">
                <a:effectLst/>
                <a:latin typeface="+mn-ea"/>
                <a:cs typeface="Times New Roman" panose="02020603050405020304" pitchFamily="18" charset="0"/>
              </a:rPr>
              <a:t>-</a:t>
            </a:r>
            <a:r>
              <a:rPr lang="zh-CN" altLang="en-US" sz="3200" b="1" kern="100" dirty="0">
                <a:effectLst/>
                <a:latin typeface="+mn-ea"/>
                <a:cs typeface="Times New Roman" panose="02020603050405020304" pitchFamily="18" charset="0"/>
              </a:rPr>
              <a:t>核子碰撞动力学模拟示意图</a:t>
            </a:r>
            <a:endParaRPr lang="zh-CN" altLang="zh-CN" sz="3200" b="1" kern="100" dirty="0">
              <a:effectLst/>
              <a:latin typeface="+mn-ea"/>
              <a:cs typeface="Times New Roman" panose="02020603050405020304" pitchFamily="18" charset="0"/>
            </a:endParaRPr>
          </a:p>
        </p:txBody>
      </p:sp>
      <p:pic>
        <p:nvPicPr>
          <p:cNvPr id="10" name="图片 9"/>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3450" y="1081227"/>
            <a:ext cx="7785100" cy="507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9459" name="Rectangle 3"/>
          <p:cNvSpPr/>
          <p:nvPr/>
        </p:nvSpPr>
        <p:spPr>
          <a:xfrm>
            <a:off x="356552" y="331790"/>
            <a:ext cx="2757486"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spcBef>
                <a:spcPts val="1000"/>
              </a:spcBef>
              <a:buClrTx/>
              <a:buSzTx/>
              <a:buFontTx/>
              <a:buNone/>
            </a:pPr>
            <a:r>
              <a:rPr lang="en-US" altLang="zh-CN" sz="3200" dirty="0">
                <a:solidFill>
                  <a:schemeClr val="tx1"/>
                </a:solidFill>
                <a:latin typeface="Arial" panose="020B0604020202020204" pitchFamily="34" charset="0"/>
                <a:ea typeface="宋体" panose="02010600030101010101" pitchFamily="2" charset="-122"/>
                <a:sym typeface="Constantia" panose="02030602050306030303" pitchFamily="18" charset="0"/>
              </a:rPr>
              <a:t> </a:t>
            </a:r>
            <a:r>
              <a:rPr lang="en-US" altLang="zh-CN" sz="3200" b="1" dirty="0">
                <a:solidFill>
                  <a:schemeClr val="tx1"/>
                </a:solidFill>
                <a:latin typeface="Arial" panose="020B0604020202020204" pitchFamily="34" charset="0"/>
                <a:ea typeface="宋体" panose="02010600030101010101" pitchFamily="2" charset="-122"/>
                <a:sym typeface="Constantia" panose="02030602050306030303" pitchFamily="18" charset="0"/>
              </a:rPr>
              <a:t>PACIAE </a:t>
            </a:r>
            <a:r>
              <a:rPr lang="en-US" altLang="zh-CN" sz="3200" b="1" dirty="0">
                <a:solidFill>
                  <a:schemeClr val="tx1"/>
                </a:solidFill>
                <a:latin typeface="+mj-ea"/>
                <a:ea typeface="+mj-ea"/>
                <a:sym typeface="Constantia" panose="02030602050306030303" pitchFamily="18" charset="0"/>
              </a:rPr>
              <a:t>模型</a:t>
            </a:r>
          </a:p>
        </p:txBody>
      </p:sp>
      <p:sp>
        <p:nvSpPr>
          <p:cNvPr id="4" name="文本框 3"/>
          <p:cNvSpPr txBox="1"/>
          <p:nvPr/>
        </p:nvSpPr>
        <p:spPr>
          <a:xfrm>
            <a:off x="3121025" y="440055"/>
            <a:ext cx="1569660" cy="369332"/>
          </a:xfrm>
          <a:prstGeom prst="rect">
            <a:avLst/>
          </a:prstGeom>
          <a:noFill/>
        </p:spPr>
        <p:txBody>
          <a:bodyPr wrap="none" rtlCol="0" anchor="t">
            <a:spAutoFit/>
          </a:bodyPr>
          <a:lstStyle/>
          <a:p>
            <a:r>
              <a:rPr lang="zh-CN" altLang="en-US" b="1">
                <a:sym typeface="+mn-ea"/>
              </a:rPr>
              <a:t>部分子初始化</a:t>
            </a:r>
            <a:endParaRPr lang="zh-CN" altLang="en-US" b="1"/>
          </a:p>
        </p:txBody>
      </p:sp>
      <p:sp>
        <p:nvSpPr>
          <p:cNvPr id="118" name="文本框 117"/>
          <p:cNvSpPr txBox="1"/>
          <p:nvPr/>
        </p:nvSpPr>
        <p:spPr>
          <a:xfrm>
            <a:off x="484509" y="1168406"/>
            <a:ext cx="11416031" cy="829945"/>
          </a:xfrm>
          <a:prstGeom prst="rect">
            <a:avLst/>
          </a:prstGeom>
          <a:noFill/>
          <a:ln w="9525">
            <a:noFill/>
          </a:ln>
        </p:spPr>
        <p:txBody>
          <a:bodyPr wrap="square">
            <a:spAutoFit/>
          </a:bodyPr>
          <a:lstStyle/>
          <a:p>
            <a:pPr indent="0"/>
            <a:r>
              <a:rPr lang="en-US" altLang="zh-CN" sz="2400" b="0"/>
              <a:t>        </a:t>
            </a:r>
            <a:r>
              <a:rPr lang="zh-CN" altLang="en-US" sz="2400" b="0"/>
              <a:t>根据碰撞几何的分布情况，布置核子，给定核子的初始坐标和动量，建立初始粒子表。</a:t>
            </a:r>
            <a:endParaRPr lang="zh-CN" altLang="en-US" sz="2400"/>
          </a:p>
        </p:txBody>
      </p:sp>
      <p:sp>
        <p:nvSpPr>
          <p:cNvPr id="5" name="文本框 2"/>
          <p:cNvSpPr txBox="1"/>
          <p:nvPr/>
        </p:nvSpPr>
        <p:spPr>
          <a:xfrm>
            <a:off x="4327529" y="2070735"/>
            <a:ext cx="6906895" cy="1198880"/>
          </a:xfrm>
          <a:prstGeom prst="rect">
            <a:avLst/>
          </a:prstGeom>
          <a:noFill/>
          <a:ln w="9525">
            <a:noFill/>
          </a:ln>
        </p:spPr>
        <p:txBody>
          <a:bodyPr wrap="square">
            <a:spAutoFit/>
          </a:bodyPr>
          <a:lstStyle/>
          <a:p>
            <a:r>
              <a:rPr lang="zh-CN" altLang="en-US" sz="2400"/>
              <a:t>两碰撞核的坐标空间会形成一个几何交叠区；落在交叠区内的核子称为几何参加者核子，否则称为旁观者核子。</a:t>
            </a:r>
          </a:p>
        </p:txBody>
      </p:sp>
      <p:sp>
        <p:nvSpPr>
          <p:cNvPr id="6" name="文本框 5"/>
          <p:cNvSpPr txBox="1"/>
          <p:nvPr/>
        </p:nvSpPr>
        <p:spPr>
          <a:xfrm>
            <a:off x="485140" y="2080263"/>
            <a:ext cx="3580765" cy="461665"/>
          </a:xfrm>
          <a:prstGeom prst="rect">
            <a:avLst/>
          </a:prstGeom>
          <a:noFill/>
        </p:spPr>
        <p:txBody>
          <a:bodyPr wrap="square" rtlCol="0">
            <a:spAutoFit/>
          </a:bodyPr>
          <a:lstStyle/>
          <a:p>
            <a:r>
              <a:rPr lang="zh-CN" altLang="en-US" sz="2400"/>
              <a:t>参加者核子与旁观者核子：</a:t>
            </a:r>
          </a:p>
        </p:txBody>
      </p:sp>
      <p:grpSp>
        <p:nvGrpSpPr>
          <p:cNvPr id="20485" name="组合 1"/>
          <p:cNvGrpSpPr/>
          <p:nvPr/>
        </p:nvGrpSpPr>
        <p:grpSpPr>
          <a:xfrm>
            <a:off x="691515" y="2540635"/>
            <a:ext cx="3350260" cy="2431102"/>
            <a:chOff x="2051050" y="3735388"/>
            <a:chExt cx="4114800" cy="2822373"/>
          </a:xfrm>
        </p:grpSpPr>
        <p:sp>
          <p:nvSpPr>
            <p:cNvPr id="20487" name="AutoShape 20"/>
            <p:cNvSpPr/>
            <p:nvPr/>
          </p:nvSpPr>
          <p:spPr>
            <a:xfrm>
              <a:off x="2555875" y="4294188"/>
              <a:ext cx="1871663" cy="1800225"/>
            </a:xfrm>
            <a:prstGeom prst="flowChartConnector">
              <a:avLst/>
            </a:prstGeom>
            <a:noFill/>
            <a:ln w="9525" cap="flat" cmpd="sng">
              <a:solidFill>
                <a:srgbClr val="FF0066"/>
              </a:solidFill>
              <a:prstDash val="solid"/>
              <a:headEnd type="none" w="med" len="med"/>
              <a:tailEnd type="none" w="med" len="med"/>
            </a:ln>
          </p:spPr>
          <p:txBody>
            <a:bodyPr wrap="none" anchor="ct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indent="0" defTabSz="457200" eaLnBrk="1" hangingPunct="1">
                <a:spcBef>
                  <a:spcPct val="0"/>
                </a:spcBef>
                <a:buClrTx/>
                <a:buFontTx/>
                <a:buNone/>
              </a:pPr>
              <a:endParaRPr lang="zh-CN" altLang="en-US" sz="2400" dirty="0">
                <a:solidFill>
                  <a:schemeClr val="tx1"/>
                </a:solidFill>
                <a:latin typeface="Arial" panose="020B0604020202020204" pitchFamily="34" charset="0"/>
                <a:ea typeface="宋体" panose="02010600030101010101" pitchFamily="2" charset="-122"/>
                <a:sym typeface="Constantia" panose="02030602050306030303" pitchFamily="18" charset="0"/>
              </a:endParaRPr>
            </a:p>
          </p:txBody>
        </p:sp>
        <p:sp>
          <p:nvSpPr>
            <p:cNvPr id="20488" name="Oval 21"/>
            <p:cNvSpPr/>
            <p:nvPr/>
          </p:nvSpPr>
          <p:spPr>
            <a:xfrm>
              <a:off x="3779838" y="4294188"/>
              <a:ext cx="1728787" cy="1800225"/>
            </a:xfrm>
            <a:prstGeom prst="ellipse">
              <a:avLst/>
            </a:prstGeom>
            <a:solidFill>
              <a:srgbClr val="C0C0C0">
                <a:alpha val="54117"/>
              </a:srgbClr>
            </a:solidFill>
            <a:ln w="9525" cap="flat" cmpd="sng">
              <a:solidFill>
                <a:schemeClr val="tx1"/>
              </a:solidFill>
              <a:prstDash val="solid"/>
              <a:headEnd type="none" w="med" len="med"/>
              <a:tailEnd type="none" w="med" len="med"/>
            </a:ln>
          </p:spPr>
          <p:txBody>
            <a:bodyPr wrap="none" anchor="ct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indent="0" algn="ctr" defTabSz="457200" eaLnBrk="1" hangingPunct="1">
                <a:spcBef>
                  <a:spcPct val="0"/>
                </a:spcBef>
                <a:buClrTx/>
                <a:buFontTx/>
                <a:buNone/>
              </a:pPr>
              <a:endParaRPr lang="en-US" altLang="zh-CN" sz="2400" dirty="0">
                <a:solidFill>
                  <a:schemeClr val="tx1"/>
                </a:solidFill>
                <a:latin typeface="Arial" panose="020B0604020202020204" pitchFamily="34" charset="0"/>
                <a:ea typeface="宋体" panose="02010600030101010101" pitchFamily="2" charset="-122"/>
                <a:sym typeface="Constantia" panose="02030602050306030303" pitchFamily="18" charset="0"/>
              </a:endParaRPr>
            </a:p>
          </p:txBody>
        </p:sp>
        <p:sp>
          <p:nvSpPr>
            <p:cNvPr id="20489" name="Line 22"/>
            <p:cNvSpPr/>
            <p:nvPr/>
          </p:nvSpPr>
          <p:spPr>
            <a:xfrm flipV="1">
              <a:off x="4067175" y="3933825"/>
              <a:ext cx="0" cy="360363"/>
            </a:xfrm>
            <a:prstGeom prst="line">
              <a:avLst/>
            </a:prstGeom>
            <a:ln w="19050" cap="flat" cmpd="sng">
              <a:solidFill>
                <a:schemeClr val="tx1"/>
              </a:solidFill>
              <a:prstDash val="solid"/>
              <a:headEnd type="none" w="med" len="med"/>
              <a:tailEnd type="triangle" w="med" len="med"/>
            </a:ln>
          </p:spPr>
        </p:sp>
        <p:sp>
          <p:nvSpPr>
            <p:cNvPr id="20490" name="Line 23"/>
            <p:cNvSpPr/>
            <p:nvPr/>
          </p:nvSpPr>
          <p:spPr>
            <a:xfrm>
              <a:off x="4572000" y="6238875"/>
              <a:ext cx="504825" cy="0"/>
            </a:xfrm>
            <a:prstGeom prst="line">
              <a:avLst/>
            </a:prstGeom>
            <a:ln w="19050" cap="flat" cmpd="sng">
              <a:solidFill>
                <a:schemeClr val="tx1"/>
              </a:solidFill>
              <a:prstDash val="solid"/>
              <a:headEnd type="none" w="med" len="med"/>
              <a:tailEnd type="triangle" w="med" len="med"/>
            </a:ln>
          </p:spPr>
        </p:sp>
        <p:sp>
          <p:nvSpPr>
            <p:cNvPr id="20491" name="Text Box 24"/>
            <p:cNvSpPr txBox="1"/>
            <p:nvPr/>
          </p:nvSpPr>
          <p:spPr>
            <a:xfrm>
              <a:off x="4119563" y="3735388"/>
              <a:ext cx="336550" cy="534469"/>
            </a:xfrm>
            <a:prstGeom prst="rect">
              <a:avLst/>
            </a:prstGeom>
            <a:noFill/>
            <a:ln w="9525">
              <a:noFill/>
            </a:ln>
          </p:spPr>
          <p:txBody>
            <a:bodyPr wrap="squar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indent="0" defTabSz="457200" eaLnBrk="1" hangingPunct="1">
                <a:spcBef>
                  <a:spcPct val="0"/>
                </a:spcBef>
                <a:buClrTx/>
                <a:buFontTx/>
                <a:buNone/>
              </a:pPr>
              <a:r>
                <a:rPr lang="en-US" altLang="zh-CN" sz="2400" dirty="0">
                  <a:solidFill>
                    <a:schemeClr val="tx1"/>
                  </a:solidFill>
                  <a:latin typeface="Arial" panose="020B0604020202020204" pitchFamily="34" charset="0"/>
                  <a:ea typeface="宋体" panose="02010600030101010101" pitchFamily="2" charset="-122"/>
                  <a:sym typeface="Constantia" panose="02030602050306030303" pitchFamily="18" charset="0"/>
                </a:rPr>
                <a:t>y</a:t>
              </a:r>
            </a:p>
          </p:txBody>
        </p:sp>
        <p:sp>
          <p:nvSpPr>
            <p:cNvPr id="20492" name="Text Box 25"/>
            <p:cNvSpPr txBox="1"/>
            <p:nvPr/>
          </p:nvSpPr>
          <p:spPr>
            <a:xfrm>
              <a:off x="5056188" y="5969000"/>
              <a:ext cx="336550" cy="534469"/>
            </a:xfrm>
            <a:prstGeom prst="rect">
              <a:avLst/>
            </a:prstGeom>
            <a:noFill/>
            <a:ln w="9525">
              <a:noFill/>
            </a:ln>
          </p:spPr>
          <p:txBody>
            <a:bodyPr wrap="squar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indent="0" defTabSz="457200" eaLnBrk="1" hangingPunct="1">
                <a:spcBef>
                  <a:spcPct val="0"/>
                </a:spcBef>
                <a:buClrTx/>
                <a:buFontTx/>
                <a:buNone/>
              </a:pPr>
              <a:r>
                <a:rPr lang="en-US" altLang="zh-CN" sz="2400" dirty="0">
                  <a:solidFill>
                    <a:schemeClr val="tx1"/>
                  </a:solidFill>
                  <a:latin typeface="Arial" panose="020B0604020202020204" pitchFamily="34" charset="0"/>
                  <a:ea typeface="宋体" panose="02010600030101010101" pitchFamily="2" charset="-122"/>
                  <a:sym typeface="Constantia" panose="02030602050306030303" pitchFamily="18" charset="0"/>
                </a:rPr>
                <a:t>x</a:t>
              </a:r>
            </a:p>
          </p:txBody>
        </p:sp>
        <p:sp>
          <p:nvSpPr>
            <p:cNvPr id="20493" name="Line 26"/>
            <p:cNvSpPr/>
            <p:nvPr/>
          </p:nvSpPr>
          <p:spPr>
            <a:xfrm flipH="1">
              <a:off x="3851275" y="4581525"/>
              <a:ext cx="288925" cy="288925"/>
            </a:xfrm>
            <a:prstGeom prst="line">
              <a:avLst/>
            </a:prstGeom>
            <a:ln w="9525" cap="flat" cmpd="sng">
              <a:solidFill>
                <a:schemeClr val="tx1"/>
              </a:solidFill>
              <a:prstDash val="solid"/>
              <a:headEnd type="none" w="med" len="med"/>
              <a:tailEnd type="none" w="med" len="med"/>
            </a:ln>
          </p:spPr>
        </p:sp>
        <p:sp>
          <p:nvSpPr>
            <p:cNvPr id="20494" name="Line 27"/>
            <p:cNvSpPr/>
            <p:nvPr/>
          </p:nvSpPr>
          <p:spPr>
            <a:xfrm flipH="1">
              <a:off x="3779838" y="4652963"/>
              <a:ext cx="431800" cy="433387"/>
            </a:xfrm>
            <a:prstGeom prst="line">
              <a:avLst/>
            </a:prstGeom>
            <a:ln w="9525" cap="flat" cmpd="sng">
              <a:solidFill>
                <a:schemeClr val="tx1"/>
              </a:solidFill>
              <a:prstDash val="solid"/>
              <a:headEnd type="none" w="med" len="med"/>
              <a:tailEnd type="none" w="med" len="med"/>
            </a:ln>
          </p:spPr>
        </p:sp>
        <p:sp>
          <p:nvSpPr>
            <p:cNvPr id="20495" name="Line 28"/>
            <p:cNvSpPr/>
            <p:nvPr/>
          </p:nvSpPr>
          <p:spPr>
            <a:xfrm flipH="1">
              <a:off x="3779838" y="4725988"/>
              <a:ext cx="504825" cy="503237"/>
            </a:xfrm>
            <a:prstGeom prst="line">
              <a:avLst/>
            </a:prstGeom>
            <a:ln w="9525" cap="flat" cmpd="sng">
              <a:solidFill>
                <a:schemeClr val="tx1"/>
              </a:solidFill>
              <a:prstDash val="solid"/>
              <a:headEnd type="none" w="med" len="med"/>
              <a:tailEnd type="none" w="med" len="med"/>
            </a:ln>
          </p:spPr>
        </p:sp>
        <p:sp>
          <p:nvSpPr>
            <p:cNvPr id="20496" name="Line 29"/>
            <p:cNvSpPr/>
            <p:nvPr/>
          </p:nvSpPr>
          <p:spPr>
            <a:xfrm flipH="1">
              <a:off x="3779838" y="4870450"/>
              <a:ext cx="504825" cy="503238"/>
            </a:xfrm>
            <a:prstGeom prst="line">
              <a:avLst/>
            </a:prstGeom>
            <a:ln w="9525" cap="flat" cmpd="sng">
              <a:solidFill>
                <a:schemeClr val="tx1"/>
              </a:solidFill>
              <a:prstDash val="solid"/>
              <a:headEnd type="none" w="med" len="med"/>
              <a:tailEnd type="none" w="med" len="med"/>
            </a:ln>
          </p:spPr>
        </p:sp>
        <p:sp>
          <p:nvSpPr>
            <p:cNvPr id="20497" name="Line 30"/>
            <p:cNvSpPr/>
            <p:nvPr/>
          </p:nvSpPr>
          <p:spPr>
            <a:xfrm flipH="1">
              <a:off x="3851275" y="4941888"/>
              <a:ext cx="504825" cy="504825"/>
            </a:xfrm>
            <a:prstGeom prst="line">
              <a:avLst/>
            </a:prstGeom>
            <a:ln w="9525" cap="flat" cmpd="sng">
              <a:solidFill>
                <a:schemeClr val="tx1"/>
              </a:solidFill>
              <a:prstDash val="solid"/>
              <a:headEnd type="none" w="med" len="med"/>
              <a:tailEnd type="none" w="med" len="med"/>
            </a:ln>
          </p:spPr>
        </p:sp>
        <p:sp>
          <p:nvSpPr>
            <p:cNvPr id="20498" name="Line 31"/>
            <p:cNvSpPr/>
            <p:nvPr/>
          </p:nvSpPr>
          <p:spPr>
            <a:xfrm flipH="1">
              <a:off x="3851275" y="5013325"/>
              <a:ext cx="576263" cy="576263"/>
            </a:xfrm>
            <a:prstGeom prst="line">
              <a:avLst/>
            </a:prstGeom>
            <a:ln w="9525" cap="flat" cmpd="sng">
              <a:solidFill>
                <a:schemeClr val="tx1"/>
              </a:solidFill>
              <a:prstDash val="solid"/>
              <a:headEnd type="none" w="med" len="med"/>
              <a:tailEnd type="none" w="med" len="med"/>
            </a:ln>
          </p:spPr>
        </p:sp>
        <p:sp>
          <p:nvSpPr>
            <p:cNvPr id="20499" name="Line 32"/>
            <p:cNvSpPr/>
            <p:nvPr/>
          </p:nvSpPr>
          <p:spPr>
            <a:xfrm flipH="1">
              <a:off x="3924300" y="5157788"/>
              <a:ext cx="503238" cy="504825"/>
            </a:xfrm>
            <a:prstGeom prst="line">
              <a:avLst/>
            </a:prstGeom>
            <a:ln w="9525" cap="flat" cmpd="sng">
              <a:solidFill>
                <a:schemeClr val="tx1"/>
              </a:solidFill>
              <a:prstDash val="solid"/>
              <a:headEnd type="none" w="med" len="med"/>
              <a:tailEnd type="none" w="med" len="med"/>
            </a:ln>
          </p:spPr>
        </p:sp>
        <p:sp>
          <p:nvSpPr>
            <p:cNvPr id="20500" name="Line 33"/>
            <p:cNvSpPr/>
            <p:nvPr/>
          </p:nvSpPr>
          <p:spPr>
            <a:xfrm flipH="1">
              <a:off x="3995738" y="5302250"/>
              <a:ext cx="431800" cy="431800"/>
            </a:xfrm>
            <a:prstGeom prst="line">
              <a:avLst/>
            </a:prstGeom>
            <a:ln w="9525" cap="flat" cmpd="sng">
              <a:solidFill>
                <a:schemeClr val="tx1"/>
              </a:solidFill>
              <a:prstDash val="solid"/>
              <a:headEnd type="none" w="med" len="med"/>
              <a:tailEnd type="none" w="med" len="med"/>
            </a:ln>
          </p:spPr>
        </p:sp>
        <p:sp>
          <p:nvSpPr>
            <p:cNvPr id="20501" name="Line 34"/>
            <p:cNvSpPr/>
            <p:nvPr/>
          </p:nvSpPr>
          <p:spPr>
            <a:xfrm flipH="1">
              <a:off x="4067175" y="5589588"/>
              <a:ext cx="217488" cy="215900"/>
            </a:xfrm>
            <a:prstGeom prst="line">
              <a:avLst/>
            </a:prstGeom>
            <a:ln w="9525" cap="flat" cmpd="sng">
              <a:solidFill>
                <a:schemeClr val="tx1"/>
              </a:solidFill>
              <a:prstDash val="solid"/>
              <a:headEnd type="none" w="med" len="med"/>
              <a:tailEnd type="none" w="med" len="med"/>
            </a:ln>
          </p:spPr>
        </p:sp>
        <p:sp>
          <p:nvSpPr>
            <p:cNvPr id="20502" name="Line 35"/>
            <p:cNvSpPr/>
            <p:nvPr/>
          </p:nvSpPr>
          <p:spPr>
            <a:xfrm>
              <a:off x="3490913" y="5229225"/>
              <a:ext cx="1081087" cy="0"/>
            </a:xfrm>
            <a:prstGeom prst="line">
              <a:avLst/>
            </a:prstGeom>
            <a:ln w="9525" cap="flat" cmpd="sng">
              <a:solidFill>
                <a:schemeClr val="tx1"/>
              </a:solidFill>
              <a:prstDash val="solid"/>
              <a:headEnd type="none" w="med" len="med"/>
              <a:tailEnd type="none" w="med" len="med"/>
            </a:ln>
          </p:spPr>
        </p:sp>
        <p:sp>
          <p:nvSpPr>
            <p:cNvPr id="20504" name="Text Box 37"/>
            <p:cNvSpPr txBox="1"/>
            <p:nvPr/>
          </p:nvSpPr>
          <p:spPr>
            <a:xfrm>
              <a:off x="4787900" y="5013325"/>
              <a:ext cx="354013" cy="534469"/>
            </a:xfrm>
            <a:prstGeom prst="rect">
              <a:avLst/>
            </a:prstGeom>
            <a:noFill/>
            <a:ln w="9525">
              <a:noFill/>
            </a:ln>
          </p:spPr>
          <p:txBody>
            <a:bodyPr wrap="squar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indent="0" defTabSz="457200" eaLnBrk="1" hangingPunct="1">
                <a:spcBef>
                  <a:spcPct val="0"/>
                </a:spcBef>
                <a:buClrTx/>
                <a:buFontTx/>
                <a:buNone/>
              </a:pPr>
              <a:r>
                <a:rPr lang="en-US" altLang="zh-CN" sz="2400" dirty="0">
                  <a:solidFill>
                    <a:schemeClr val="tx1"/>
                  </a:solidFill>
                  <a:latin typeface="Arial" panose="020B0604020202020204" pitchFamily="34" charset="0"/>
                  <a:ea typeface="宋体" panose="02010600030101010101" pitchFamily="2" charset="-122"/>
                  <a:sym typeface="Constantia" panose="02030602050306030303" pitchFamily="18" charset="0"/>
                </a:rPr>
                <a:t>b</a:t>
              </a:r>
            </a:p>
          </p:txBody>
        </p:sp>
        <p:sp>
          <p:nvSpPr>
            <p:cNvPr id="20505" name="Text Box 38"/>
            <p:cNvSpPr txBox="1"/>
            <p:nvPr/>
          </p:nvSpPr>
          <p:spPr>
            <a:xfrm>
              <a:off x="2051050" y="4941888"/>
              <a:ext cx="387350" cy="534469"/>
            </a:xfrm>
            <a:prstGeom prst="rect">
              <a:avLst/>
            </a:prstGeom>
            <a:noFill/>
            <a:ln w="9525">
              <a:noFill/>
            </a:ln>
          </p:spPr>
          <p:txBody>
            <a:bodyPr wrap="squar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indent="0" defTabSz="457200" eaLnBrk="1" hangingPunct="1">
                <a:spcBef>
                  <a:spcPct val="0"/>
                </a:spcBef>
                <a:buClrTx/>
                <a:buFontTx/>
                <a:buNone/>
              </a:pPr>
              <a:r>
                <a:rPr lang="en-US" altLang="zh-CN" sz="2400" dirty="0">
                  <a:solidFill>
                    <a:schemeClr val="tx1"/>
                  </a:solidFill>
                  <a:latin typeface="Arial" panose="020B0604020202020204" pitchFamily="34" charset="0"/>
                  <a:ea typeface="宋体" panose="02010600030101010101" pitchFamily="2" charset="-122"/>
                  <a:sym typeface="Constantia" panose="02030602050306030303" pitchFamily="18" charset="0"/>
                </a:rPr>
                <a:t>P</a:t>
              </a:r>
            </a:p>
          </p:txBody>
        </p:sp>
        <p:sp>
          <p:nvSpPr>
            <p:cNvPr id="20506" name="Text Box 39"/>
            <p:cNvSpPr txBox="1"/>
            <p:nvPr/>
          </p:nvSpPr>
          <p:spPr>
            <a:xfrm>
              <a:off x="5795963" y="4941888"/>
              <a:ext cx="369887" cy="534469"/>
            </a:xfrm>
            <a:prstGeom prst="rect">
              <a:avLst/>
            </a:prstGeom>
            <a:noFill/>
            <a:ln w="9525">
              <a:noFill/>
            </a:ln>
          </p:spPr>
          <p:txBody>
            <a:bodyPr wrap="squar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indent="0" defTabSz="457200" eaLnBrk="1" hangingPunct="1">
                <a:spcBef>
                  <a:spcPct val="0"/>
                </a:spcBef>
                <a:buClrTx/>
                <a:buFontTx/>
                <a:buNone/>
              </a:pPr>
              <a:r>
                <a:rPr lang="en-US" altLang="zh-CN" sz="2400" dirty="0">
                  <a:solidFill>
                    <a:schemeClr val="tx1"/>
                  </a:solidFill>
                  <a:latin typeface="Arial" panose="020B0604020202020204" pitchFamily="34" charset="0"/>
                  <a:ea typeface="宋体" panose="02010600030101010101" pitchFamily="2" charset="-122"/>
                  <a:sym typeface="Constantia" panose="02030602050306030303" pitchFamily="18" charset="0"/>
                </a:rPr>
                <a:t>T</a:t>
              </a:r>
            </a:p>
          </p:txBody>
        </p:sp>
        <p:sp>
          <p:nvSpPr>
            <p:cNvPr id="20507" name="Rectangle 40"/>
            <p:cNvSpPr/>
            <p:nvPr/>
          </p:nvSpPr>
          <p:spPr>
            <a:xfrm>
              <a:off x="3887470" y="6023292"/>
              <a:ext cx="359410" cy="534469"/>
            </a:xfrm>
            <a:prstGeom prst="rect">
              <a:avLst/>
            </a:prstGeom>
            <a:noFill/>
            <a:ln w="9525">
              <a:noFill/>
            </a:ln>
          </p:spPr>
          <p:txBody>
            <a:bodyPr wrap="squar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indent="0" defTabSz="457200" eaLnBrk="1" hangingPunct="1">
                <a:spcBef>
                  <a:spcPct val="0"/>
                </a:spcBef>
                <a:buClrTx/>
                <a:buFontTx/>
                <a:buNone/>
              </a:pPr>
              <a:r>
                <a:rPr lang="zh-CN" altLang="en-US" sz="2400" dirty="0">
                  <a:solidFill>
                    <a:schemeClr val="tx1"/>
                  </a:solidFill>
                  <a:latin typeface="Arial" panose="020B0604020202020204" pitchFamily="34" charset="0"/>
                  <a:ea typeface="宋体" panose="02010600030101010101" pitchFamily="2" charset="-122"/>
                  <a:sym typeface="Constantia" panose="02030602050306030303" pitchFamily="18" charset="0"/>
                </a:rPr>
                <a:t>⊙</a:t>
              </a:r>
            </a:p>
          </p:txBody>
        </p:sp>
        <p:sp>
          <p:nvSpPr>
            <p:cNvPr id="20508" name="Text Box 41"/>
            <p:cNvSpPr txBox="1"/>
            <p:nvPr/>
          </p:nvSpPr>
          <p:spPr>
            <a:xfrm>
              <a:off x="3431423" y="5972108"/>
              <a:ext cx="419735" cy="534469"/>
            </a:xfrm>
            <a:prstGeom prst="rect">
              <a:avLst/>
            </a:prstGeom>
            <a:noFill/>
            <a:ln w="9525">
              <a:noFill/>
            </a:ln>
          </p:spPr>
          <p:txBody>
            <a:bodyPr wrap="squar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indent="0" defTabSz="457200" eaLnBrk="1" hangingPunct="1">
                <a:spcBef>
                  <a:spcPct val="0"/>
                </a:spcBef>
                <a:buClrTx/>
                <a:buFontTx/>
                <a:buNone/>
              </a:pPr>
              <a:r>
                <a:rPr lang="en-US" altLang="zh-CN" sz="2400" dirty="0">
                  <a:solidFill>
                    <a:schemeClr val="tx1"/>
                  </a:solidFill>
                  <a:latin typeface="Arial" panose="020B0604020202020204" pitchFamily="34" charset="0"/>
                  <a:ea typeface="宋体" panose="02010600030101010101" pitchFamily="2" charset="-122"/>
                  <a:sym typeface="Constantia" panose="02030602050306030303" pitchFamily="18" charset="0"/>
                </a:rPr>
                <a:t>z</a:t>
              </a:r>
            </a:p>
          </p:txBody>
        </p:sp>
      </p:grpSp>
      <p:sp>
        <p:nvSpPr>
          <p:cNvPr id="121" name="文本框 120"/>
          <p:cNvSpPr txBox="1"/>
          <p:nvPr/>
        </p:nvSpPr>
        <p:spPr>
          <a:xfrm>
            <a:off x="145417" y="5410841"/>
            <a:ext cx="3150235" cy="461665"/>
          </a:xfrm>
          <a:prstGeom prst="rect">
            <a:avLst/>
          </a:prstGeom>
          <a:noFill/>
          <a:ln w="9525">
            <a:noFill/>
          </a:ln>
        </p:spPr>
        <p:txBody>
          <a:bodyPr wrap="square">
            <a:spAutoFit/>
          </a:bodyPr>
          <a:lstStyle/>
          <a:p>
            <a:pPr indent="304800"/>
            <a:r>
              <a:rPr lang="zh-CN" altLang="en-US" sz="2400" b="0"/>
              <a:t>几何参加者核子数</a:t>
            </a:r>
            <a:endParaRPr lang="zh-CN" altLang="en-US" sz="2400"/>
          </a:p>
        </p:txBody>
      </p:sp>
      <p:sp>
        <p:nvSpPr>
          <p:cNvPr id="122" name="文本框 121"/>
          <p:cNvSpPr txBox="1"/>
          <p:nvPr/>
        </p:nvSpPr>
        <p:spPr>
          <a:xfrm>
            <a:off x="3154680" y="5410841"/>
            <a:ext cx="3235960" cy="461665"/>
          </a:xfrm>
          <a:prstGeom prst="rect">
            <a:avLst/>
          </a:prstGeom>
          <a:noFill/>
          <a:ln w="9525">
            <a:noFill/>
          </a:ln>
        </p:spPr>
        <p:txBody>
          <a:bodyPr wrap="square">
            <a:spAutoFit/>
          </a:bodyPr>
          <a:lstStyle/>
          <a:p>
            <a:pPr indent="304800" algn="l">
              <a:buClrTx/>
              <a:buSzTx/>
              <a:buFontTx/>
            </a:pPr>
            <a:r>
              <a:rPr lang="zh-CN" altLang="en-US" sz="2400" b="0"/>
              <a:t>和几何旁观者核子数</a:t>
            </a:r>
            <a:endParaRPr lang="zh-CN" altLang="en-US" sz="2400"/>
          </a:p>
        </p:txBody>
      </p:sp>
      <p:pic>
        <p:nvPicPr>
          <p:cNvPr id="12" name="图片 11"/>
          <p:cNvPicPr/>
          <p:nvPr/>
        </p:nvPicPr>
        <p:blipFill>
          <a:blip r:embed="rId3"/>
          <a:stretch>
            <a:fillRect/>
          </a:stretch>
        </p:blipFill>
        <p:spPr>
          <a:xfrm>
            <a:off x="6390641" y="5452110"/>
            <a:ext cx="567691" cy="375920"/>
          </a:xfrm>
          <a:prstGeom prst="rect">
            <a:avLst/>
          </a:prstGeom>
          <a:noFill/>
          <a:ln w="9525">
            <a:noFill/>
          </a:ln>
        </p:spPr>
      </p:pic>
      <p:sp>
        <p:nvSpPr>
          <p:cNvPr id="123" name="文本框 122"/>
          <p:cNvSpPr txBox="1"/>
          <p:nvPr/>
        </p:nvSpPr>
        <p:spPr>
          <a:xfrm>
            <a:off x="6545580" y="5409571"/>
            <a:ext cx="3066415" cy="461665"/>
          </a:xfrm>
          <a:prstGeom prst="rect">
            <a:avLst/>
          </a:prstGeom>
          <a:noFill/>
          <a:ln w="9525">
            <a:noFill/>
          </a:ln>
        </p:spPr>
        <p:txBody>
          <a:bodyPr wrap="square">
            <a:spAutoFit/>
          </a:bodyPr>
          <a:lstStyle/>
          <a:p>
            <a:pPr indent="304800" algn="l">
              <a:buClrTx/>
              <a:buSzTx/>
              <a:buFontTx/>
            </a:pPr>
            <a:r>
              <a:rPr lang="zh-CN" altLang="en-US" sz="2400" b="0"/>
              <a:t>满足以下关系式：</a:t>
            </a:r>
          </a:p>
        </p:txBody>
      </p:sp>
      <p:pic>
        <p:nvPicPr>
          <p:cNvPr id="13" name="图片 12"/>
          <p:cNvPicPr/>
          <p:nvPr/>
        </p:nvPicPr>
        <p:blipFill>
          <a:blip r:embed="rId4"/>
          <a:stretch>
            <a:fillRect/>
          </a:stretch>
        </p:blipFill>
        <p:spPr>
          <a:xfrm>
            <a:off x="9293225" y="5454021"/>
            <a:ext cx="1664971" cy="415925"/>
          </a:xfrm>
          <a:prstGeom prst="rect">
            <a:avLst/>
          </a:prstGeom>
          <a:noFill/>
          <a:ln w="9525">
            <a:noFill/>
          </a:ln>
        </p:spPr>
      </p:pic>
      <p:pic>
        <p:nvPicPr>
          <p:cNvPr id="14" name="图片 13"/>
          <p:cNvPicPr/>
          <p:nvPr/>
        </p:nvPicPr>
        <p:blipFill>
          <a:blip r:embed="rId5"/>
          <a:stretch>
            <a:fillRect/>
          </a:stretch>
        </p:blipFill>
        <p:spPr>
          <a:xfrm>
            <a:off x="3014983" y="5454021"/>
            <a:ext cx="520700" cy="374015"/>
          </a:xfrm>
          <a:prstGeom prst="rect">
            <a:avLst/>
          </a:prstGeom>
          <a:noFill/>
          <a:ln w="9525">
            <a:noFill/>
          </a:ln>
        </p:spPr>
      </p:pic>
      <p:pic>
        <p:nvPicPr>
          <p:cNvPr id="15" name="图片 14"/>
          <p:cNvPicPr>
            <a:picLocks noChangeAspect="1"/>
          </p:cNvPicPr>
          <p:nvPr/>
        </p:nvPicPr>
        <p:blipFill>
          <a:blip r:embed="rId6">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
        <p:nvSpPr>
          <p:cNvPr id="2" name="文本框 1">
            <a:extLst>
              <a:ext uri="{FF2B5EF4-FFF2-40B4-BE49-F238E27FC236}">
                <a16:creationId xmlns="" xmlns:a16="http://schemas.microsoft.com/office/drawing/2014/main" id="{256B0AB7-038E-4342-85A6-361408C68C48}"/>
              </a:ext>
            </a:extLst>
          </p:cNvPr>
          <p:cNvSpPr txBox="1"/>
          <p:nvPr/>
        </p:nvSpPr>
        <p:spPr>
          <a:xfrm>
            <a:off x="1343141" y="3247789"/>
            <a:ext cx="620057" cy="369332"/>
          </a:xfrm>
          <a:prstGeom prst="rect">
            <a:avLst/>
          </a:prstGeom>
          <a:noFill/>
        </p:spPr>
        <p:txBody>
          <a:bodyPr wrap="square" rtlCol="0">
            <a:spAutoFit/>
          </a:bodyPr>
          <a:lstStyle/>
          <a:p>
            <a:r>
              <a:rPr lang="en-US" altLang="zh-CN" dirty="0"/>
              <a:t>A</a:t>
            </a:r>
            <a:endParaRPr lang="zh-CN" altLang="en-US" dirty="0"/>
          </a:p>
        </p:txBody>
      </p:sp>
      <p:sp>
        <p:nvSpPr>
          <p:cNvPr id="3" name="文本框 2">
            <a:extLst>
              <a:ext uri="{FF2B5EF4-FFF2-40B4-BE49-F238E27FC236}">
                <a16:creationId xmlns="" xmlns:a16="http://schemas.microsoft.com/office/drawing/2014/main" id="{640259F7-5B8D-4EAC-8C0C-AE66AC2F4A12}"/>
              </a:ext>
            </a:extLst>
          </p:cNvPr>
          <p:cNvSpPr txBox="1"/>
          <p:nvPr/>
        </p:nvSpPr>
        <p:spPr>
          <a:xfrm>
            <a:off x="2964430" y="3249817"/>
            <a:ext cx="489857" cy="369332"/>
          </a:xfrm>
          <a:prstGeom prst="rect">
            <a:avLst/>
          </a:prstGeom>
          <a:noFill/>
        </p:spPr>
        <p:txBody>
          <a:bodyPr wrap="square" rtlCol="0">
            <a:spAutoFit/>
          </a:bodyPr>
          <a:lstStyle/>
          <a:p>
            <a:r>
              <a:rPr lang="en-US" altLang="zh-CN" dirty="0"/>
              <a:t>B</a:t>
            </a:r>
            <a:endParaRPr lang="zh-CN" altLang="en-US" dirty="0"/>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24" name="文本框 123"/>
          <p:cNvSpPr txBox="1"/>
          <p:nvPr/>
        </p:nvSpPr>
        <p:spPr>
          <a:xfrm>
            <a:off x="484505" y="1512570"/>
            <a:ext cx="10971531" cy="1198880"/>
          </a:xfrm>
          <a:prstGeom prst="rect">
            <a:avLst/>
          </a:prstGeom>
          <a:noFill/>
          <a:ln w="9525">
            <a:noFill/>
          </a:ln>
        </p:spPr>
        <p:txBody>
          <a:bodyPr wrap="square">
            <a:spAutoFit/>
          </a:bodyPr>
          <a:lstStyle/>
          <a:p>
            <a:pPr indent="0"/>
            <a:r>
              <a:rPr lang="en-US" altLang="zh-CN" b="0"/>
              <a:t>          </a:t>
            </a:r>
            <a:r>
              <a:rPr lang="zh-CN" altLang="en-US" sz="2400" b="0"/>
              <a:t>实验上，中心度用特定截断的粒子多重数与总多重数比值a表示，这也是相应几何截面与总几何截面的比值。</a:t>
            </a:r>
          </a:p>
          <a:p>
            <a:pPr indent="0"/>
            <a:r>
              <a:rPr lang="zh-CN" altLang="en-US" sz="2400" b="0"/>
              <a:t>        理论上，中心度a用碰撞参数b表示，有如下关系：</a:t>
            </a:r>
            <a:endParaRPr lang="zh-CN" altLang="en-US" sz="2400"/>
          </a:p>
        </p:txBody>
      </p:sp>
      <p:sp>
        <p:nvSpPr>
          <p:cNvPr id="6" name="文本框 5"/>
          <p:cNvSpPr txBox="1">
            <a:spLocks noRot="1" noChangeAspect="1" noMove="1" noResize="1" noEditPoints="1" noAdjustHandles="1" noChangeArrowheads="1" noChangeShapeType="1" noTextEdit="1"/>
          </p:cNvSpPr>
          <p:nvPr/>
        </p:nvSpPr>
        <p:spPr>
          <a:xfrm>
            <a:off x="3969385" y="2711450"/>
            <a:ext cx="4001771" cy="331470"/>
          </a:xfrm>
          <a:prstGeom prst="rect">
            <a:avLst/>
          </a:prstGeom>
          <a:blipFill>
            <a:blip r:embed="rId4"/>
            <a:stretch>
              <a:fillRect l="-1083" b="-16129"/>
            </a:stretch>
          </a:blipFill>
        </p:spPr>
        <p:txBody>
          <a:bodyPr/>
          <a:lstStyle/>
          <a:p>
            <a:pPr marR="0" defTabSz="457200">
              <a:buClrTx/>
              <a:buSzTx/>
              <a:buFontTx/>
              <a:defRPr/>
            </a:pPr>
            <a:r>
              <a:rPr kumimoji="0" lang="zh-CN" altLang="en-US" kern="1200" cap="none" spc="0" normalizeH="0" baseline="0" noProof="0">
                <a:noFill/>
                <a:latin typeface="Gill Sans MT" panose="020B0502020104020203" pitchFamily="34" charset="0"/>
                <a:ea typeface="+mn-ea"/>
                <a:cs typeface="+mn-cs"/>
              </a:rPr>
              <a:t> </a:t>
            </a:r>
          </a:p>
        </p:txBody>
      </p:sp>
      <p:sp>
        <p:nvSpPr>
          <p:cNvPr id="4" name="文本框 3"/>
          <p:cNvSpPr txBox="1"/>
          <p:nvPr/>
        </p:nvSpPr>
        <p:spPr>
          <a:xfrm>
            <a:off x="484505" y="1052201"/>
            <a:ext cx="4530091" cy="461665"/>
          </a:xfrm>
          <a:prstGeom prst="rect">
            <a:avLst/>
          </a:prstGeom>
          <a:noFill/>
        </p:spPr>
        <p:txBody>
          <a:bodyPr wrap="square" rtlCol="0" anchor="t">
            <a:spAutoFit/>
          </a:bodyPr>
          <a:lstStyle/>
          <a:p>
            <a:r>
              <a:rPr lang="zh-CN" altLang="en-US" sz="2400">
                <a:sym typeface="+mn-ea"/>
              </a:rPr>
              <a:t>对中心度和碰撞参数进行抽样：</a:t>
            </a:r>
          </a:p>
        </p:txBody>
      </p:sp>
      <p:sp>
        <p:nvSpPr>
          <p:cNvPr id="19459" name="Rectangle 3"/>
          <p:cNvSpPr/>
          <p:nvPr/>
        </p:nvSpPr>
        <p:spPr>
          <a:xfrm>
            <a:off x="356552" y="331790"/>
            <a:ext cx="2757486" cy="584775"/>
          </a:xfrm>
          <a:prstGeom prst="rect">
            <a:avLst/>
          </a:prstGeom>
          <a:noFill/>
          <a:ln w="9525">
            <a:noFill/>
          </a:ln>
        </p:spPr>
        <p:txBody>
          <a:bodyPr wrap="none">
            <a:spAutoFit/>
          </a:bodyPr>
          <a:lstStyle>
            <a:lvl1pPr marL="228600" indent="-228600" algn="l" rtl="0" eaLnBrk="0" fontAlgn="base" hangingPunct="0">
              <a:spcBef>
                <a:spcPts val="1000"/>
              </a:spcBef>
              <a:spcAft>
                <a:spcPct val="0"/>
              </a:spcAft>
              <a:buClr>
                <a:schemeClr val="accent2"/>
              </a:buClr>
              <a:buFont typeface="Arial" panose="020B0604020202020204" pitchFamily="34" charset="0"/>
              <a:buChar char="•"/>
              <a:defRPr kern="1200">
                <a:solidFill>
                  <a:srgbClr val="262626"/>
                </a:solidFill>
                <a:latin typeface="+mn-lt"/>
                <a:ea typeface="+mn-ea"/>
                <a:cs typeface="+mn-cs"/>
              </a:defRPr>
            </a:lvl1pPr>
            <a:lvl2pPr marL="4572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2pPr>
            <a:lvl3pPr marL="6858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3pPr>
            <a:lvl4pPr marL="9144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4pPr>
            <a:lvl5pPr marL="1143000" indent="-228600" algn="l" rtl="0" eaLnBrk="0" fontAlgn="base" hangingPunct="0">
              <a:spcBef>
                <a:spcPts val="1000"/>
              </a:spcBef>
              <a:spcAft>
                <a:spcPct val="0"/>
              </a:spcAft>
              <a:buClr>
                <a:schemeClr val="accent2"/>
              </a:buClr>
              <a:buFont typeface="Arial" panose="020B0604020202020204" pitchFamily="34" charset="0"/>
              <a:buChar char="•"/>
              <a:defRPr sz="1600" kern="1200">
                <a:solidFill>
                  <a:srgbClr val="262626"/>
                </a:solidFill>
                <a:latin typeface="+mn-lt"/>
                <a:ea typeface="+mn-ea"/>
                <a:cs typeface="+mn-cs"/>
              </a:defRPr>
            </a:lvl5pPr>
          </a:lstStyle>
          <a:p>
            <a:pPr marL="0" lvl="0" algn="l" defTabSz="457200" eaLnBrk="1" hangingPunct="1">
              <a:spcBef>
                <a:spcPts val="1000"/>
              </a:spcBef>
              <a:buClrTx/>
              <a:buSzTx/>
              <a:buFontTx/>
              <a:buNone/>
            </a:pPr>
            <a:r>
              <a:rPr lang="en-US" altLang="zh-CN" sz="3200" b="1" dirty="0">
                <a:solidFill>
                  <a:schemeClr val="tx1"/>
                </a:solidFill>
                <a:latin typeface="Arial" panose="020B0604020202020204" pitchFamily="34" charset="0"/>
                <a:ea typeface="宋体" panose="02010600030101010101" pitchFamily="2" charset="-122"/>
                <a:sym typeface="Constantia" panose="02030602050306030303" pitchFamily="18" charset="0"/>
              </a:rPr>
              <a:t> PACIAE </a:t>
            </a:r>
            <a:r>
              <a:rPr lang="en-US" altLang="zh-CN" sz="3200" b="1" dirty="0">
                <a:solidFill>
                  <a:schemeClr val="tx1"/>
                </a:solidFill>
                <a:latin typeface="+mj-ea"/>
                <a:ea typeface="+mj-ea"/>
                <a:sym typeface="Constantia" panose="02030602050306030303" pitchFamily="18" charset="0"/>
              </a:rPr>
              <a:t>模型</a:t>
            </a:r>
          </a:p>
        </p:txBody>
      </p:sp>
      <p:sp>
        <p:nvSpPr>
          <p:cNvPr id="5" name="文本框 4"/>
          <p:cNvSpPr txBox="1"/>
          <p:nvPr/>
        </p:nvSpPr>
        <p:spPr>
          <a:xfrm>
            <a:off x="3121025" y="440055"/>
            <a:ext cx="1569660" cy="369332"/>
          </a:xfrm>
          <a:prstGeom prst="rect">
            <a:avLst/>
          </a:prstGeom>
          <a:noFill/>
        </p:spPr>
        <p:txBody>
          <a:bodyPr wrap="none" rtlCol="0" anchor="t">
            <a:spAutoFit/>
          </a:bodyPr>
          <a:lstStyle/>
          <a:p>
            <a:r>
              <a:rPr lang="zh-CN" altLang="en-US" b="1">
                <a:sym typeface="+mn-ea"/>
              </a:rPr>
              <a:t>部分子初始化</a:t>
            </a:r>
          </a:p>
        </p:txBody>
      </p:sp>
      <p:sp>
        <p:nvSpPr>
          <p:cNvPr id="10" name="文本框 9"/>
          <p:cNvSpPr txBox="1"/>
          <p:nvPr/>
        </p:nvSpPr>
        <p:spPr>
          <a:xfrm>
            <a:off x="557531" y="3181986"/>
            <a:ext cx="10899140" cy="830997"/>
          </a:xfrm>
          <a:prstGeom prst="rect">
            <a:avLst/>
          </a:prstGeom>
          <a:noFill/>
        </p:spPr>
        <p:txBody>
          <a:bodyPr wrap="square" rtlCol="0">
            <a:spAutoFit/>
          </a:bodyPr>
          <a:lstStyle/>
          <a:p>
            <a:r>
              <a:rPr lang="en-US" altLang="zh-CN" dirty="0"/>
              <a:t>          </a:t>
            </a:r>
            <a:r>
              <a:rPr lang="zh-CN" altLang="en-US" sz="2400" dirty="0"/>
              <a:t>碰撞实验总是在一定的中心度间隔内进行，由</a:t>
            </a:r>
            <a:r>
              <a:rPr lang="en-US" altLang="zh-CN" sz="2400" dirty="0"/>
              <a:t>a</a:t>
            </a:r>
            <a:r>
              <a:rPr lang="zh-CN" altLang="en-US" sz="2400" dirty="0"/>
              <a:t>与</a:t>
            </a:r>
            <a:r>
              <a:rPr lang="en-US" altLang="zh-CN" sz="2400" dirty="0"/>
              <a:t>b</a:t>
            </a:r>
            <a:r>
              <a:rPr lang="zh-CN" altLang="en-US" sz="2400" dirty="0"/>
              <a:t>的关系可知，碰撞参数也应在一定间隔             内随机抽取，其抽样表达式为：</a:t>
            </a:r>
          </a:p>
        </p:txBody>
      </p:sp>
      <p:graphicFrame>
        <p:nvGraphicFramePr>
          <p:cNvPr id="2" name="对象 -2147482617"/>
          <p:cNvGraphicFramePr>
            <a:graphicFrameLocks noChangeAspect="1"/>
          </p:cNvGraphicFramePr>
          <p:nvPr>
            <p:extLst>
              <p:ext uri="{D42A27DB-BD31-4B8C-83A1-F6EECF244321}">
                <p14:modId xmlns:p14="http://schemas.microsoft.com/office/powerpoint/2010/main" val="2183852595"/>
              </p:ext>
            </p:extLst>
          </p:nvPr>
        </p:nvGraphicFramePr>
        <p:xfrm>
          <a:off x="2497384" y="3569655"/>
          <a:ext cx="892175" cy="447040"/>
        </p:xfrm>
        <a:graphic>
          <a:graphicData uri="http://schemas.openxmlformats.org/presentationml/2006/ole">
            <mc:AlternateContent xmlns:mc="http://schemas.openxmlformats.org/markup-compatibility/2006">
              <mc:Choice xmlns:v="urn:schemas-microsoft-com:vml" Requires="v">
                <p:oleObj spid="_x0000_s1083" r:id="rId5" imgW="457200" imgH="228600" progId="Equation.DSMT4">
                  <p:embed/>
                </p:oleObj>
              </mc:Choice>
              <mc:Fallback>
                <p:oleObj r:id="rId5" imgW="457200" imgH="228600" progId="Equation.DSMT4">
                  <p:embed/>
                  <p:pic>
                    <p:nvPicPr>
                      <p:cNvPr id="0" name="图片 3075"/>
                      <p:cNvPicPr/>
                      <p:nvPr/>
                    </p:nvPicPr>
                    <p:blipFill>
                      <a:blip r:embed="rId6"/>
                      <a:stretch>
                        <a:fillRect/>
                      </a:stretch>
                    </p:blipFill>
                    <p:spPr>
                      <a:xfrm>
                        <a:off x="2497384" y="3569655"/>
                        <a:ext cx="892175" cy="447040"/>
                      </a:xfrm>
                      <a:prstGeom prst="rect">
                        <a:avLst/>
                      </a:prstGeom>
                      <a:noFill/>
                      <a:ln w="38100">
                        <a:noFill/>
                        <a:miter/>
                      </a:ln>
                    </p:spPr>
                  </p:pic>
                </p:oleObj>
              </mc:Fallback>
            </mc:AlternateContent>
          </a:graphicData>
        </a:graphic>
      </p:graphicFrame>
      <p:graphicFrame>
        <p:nvGraphicFramePr>
          <p:cNvPr id="3" name="对象 -2147482616"/>
          <p:cNvGraphicFramePr>
            <a:graphicFrameLocks noChangeAspect="1"/>
          </p:cNvGraphicFramePr>
          <p:nvPr/>
        </p:nvGraphicFramePr>
        <p:xfrm>
          <a:off x="4820924" y="4086860"/>
          <a:ext cx="2298065" cy="535940"/>
        </p:xfrm>
        <a:graphic>
          <a:graphicData uri="http://schemas.openxmlformats.org/presentationml/2006/ole">
            <mc:AlternateContent xmlns:mc="http://schemas.openxmlformats.org/markup-compatibility/2006">
              <mc:Choice xmlns:v="urn:schemas-microsoft-com:vml" Requires="v">
                <p:oleObj spid="_x0000_s1084" r:id="rId7" imgW="1269365" imgH="292100" progId="Equation.DSMT4">
                  <p:embed/>
                </p:oleObj>
              </mc:Choice>
              <mc:Fallback>
                <p:oleObj r:id="rId7" imgW="1269365" imgH="292100" progId="Equation.DSMT4">
                  <p:embed/>
                  <p:pic>
                    <p:nvPicPr>
                      <p:cNvPr id="0" name="图片 10"/>
                      <p:cNvPicPr/>
                      <p:nvPr/>
                    </p:nvPicPr>
                    <p:blipFill>
                      <a:blip r:embed="rId8"/>
                      <a:stretch>
                        <a:fillRect/>
                      </a:stretch>
                    </p:blipFill>
                    <p:spPr>
                      <a:xfrm>
                        <a:off x="4820924" y="4086860"/>
                        <a:ext cx="2298065" cy="535940"/>
                      </a:xfrm>
                      <a:prstGeom prst="rect">
                        <a:avLst/>
                      </a:prstGeom>
                      <a:noFill/>
                      <a:ln w="38100">
                        <a:noFill/>
                        <a:miter/>
                      </a:ln>
                    </p:spPr>
                  </p:pic>
                </p:oleObj>
              </mc:Fallback>
            </mc:AlternateContent>
          </a:graphicData>
        </a:graphic>
      </p:graphicFrame>
      <p:sp>
        <p:nvSpPr>
          <p:cNvPr id="12" name="文本框 11"/>
          <p:cNvSpPr txBox="1"/>
          <p:nvPr/>
        </p:nvSpPr>
        <p:spPr>
          <a:xfrm>
            <a:off x="557534" y="4874901"/>
            <a:ext cx="1063625" cy="460375"/>
          </a:xfrm>
          <a:prstGeom prst="rect">
            <a:avLst/>
          </a:prstGeom>
          <a:noFill/>
          <a:ln w="9525">
            <a:noFill/>
          </a:ln>
        </p:spPr>
        <p:txBody>
          <a:bodyPr wrap="square">
            <a:spAutoFit/>
          </a:bodyPr>
          <a:lstStyle/>
          <a:p>
            <a:pPr indent="0"/>
            <a:r>
              <a:rPr lang="zh-CN" altLang="en-US" sz="2400" b="0"/>
              <a:t>其中</a:t>
            </a:r>
          </a:p>
        </p:txBody>
      </p:sp>
      <p:pic>
        <p:nvPicPr>
          <p:cNvPr id="13" name="图片 12"/>
          <p:cNvPicPr/>
          <p:nvPr/>
        </p:nvPicPr>
        <p:blipFill>
          <a:blip r:embed="rId9"/>
          <a:stretch>
            <a:fillRect/>
          </a:stretch>
        </p:blipFill>
        <p:spPr>
          <a:xfrm>
            <a:off x="1293495" y="4943475"/>
            <a:ext cx="327660" cy="323850"/>
          </a:xfrm>
          <a:prstGeom prst="rect">
            <a:avLst/>
          </a:prstGeom>
          <a:noFill/>
          <a:ln w="9525">
            <a:noFill/>
          </a:ln>
        </p:spPr>
      </p:pic>
      <p:sp>
        <p:nvSpPr>
          <p:cNvPr id="125" name="文本框 124"/>
          <p:cNvSpPr txBox="1"/>
          <p:nvPr/>
        </p:nvSpPr>
        <p:spPr>
          <a:xfrm>
            <a:off x="1621155" y="4875536"/>
            <a:ext cx="2921000" cy="461665"/>
          </a:xfrm>
          <a:prstGeom prst="rect">
            <a:avLst/>
          </a:prstGeom>
          <a:noFill/>
          <a:ln w="9525">
            <a:noFill/>
          </a:ln>
        </p:spPr>
        <p:txBody>
          <a:bodyPr wrap="square">
            <a:spAutoFit/>
          </a:bodyPr>
          <a:lstStyle/>
          <a:p>
            <a:pPr indent="0"/>
            <a:r>
              <a:rPr lang="zh-CN" altLang="en-US" sz="2400" b="0"/>
              <a:t>是[0,1]内的随机数</a:t>
            </a:r>
            <a:r>
              <a:rPr lang="zh-CN" altLang="en-US" sz="1800" b="0"/>
              <a:t>。</a:t>
            </a:r>
            <a:endParaRPr lang="zh-CN" altLang="en-US"/>
          </a:p>
        </p:txBody>
      </p:sp>
      <p:pic>
        <p:nvPicPr>
          <p:cNvPr id="15" name="图片 14"/>
          <p:cNvPicPr>
            <a:picLocks noChangeAspect="1"/>
          </p:cNvPicPr>
          <p:nvPr/>
        </p:nvPicPr>
        <p:blipFill>
          <a:blip r:embed="rId10">
            <a:clrChange>
              <a:clrFrom>
                <a:srgbClr val="FFFFFF">
                  <a:alpha val="100000"/>
                </a:srgbClr>
              </a:clrFrom>
              <a:clrTo>
                <a:srgbClr val="FFFFFF">
                  <a:alpha val="100000"/>
                  <a:alpha val="0"/>
                </a:srgbClr>
              </a:clrTo>
            </a:clrChange>
          </a:blip>
          <a:stretch>
            <a:fillRect/>
          </a:stretch>
        </p:blipFill>
        <p:spPr>
          <a:xfrm>
            <a:off x="8991600" y="0"/>
            <a:ext cx="3200400" cy="868680"/>
          </a:xfrm>
          <a:prstGeom prst="rect">
            <a:avLst/>
          </a:prstGeom>
        </p:spPr>
      </p:pic>
      <p:sp>
        <p:nvSpPr>
          <p:cNvPr id="7" name="文本框 6"/>
          <p:cNvSpPr txBox="1"/>
          <p:nvPr/>
        </p:nvSpPr>
        <p:spPr>
          <a:xfrm>
            <a:off x="484505" y="5484718"/>
            <a:ext cx="10699115" cy="830997"/>
          </a:xfrm>
          <a:prstGeom prst="rect">
            <a:avLst/>
          </a:prstGeom>
          <a:noFill/>
          <a:ln w="9525">
            <a:noFill/>
          </a:ln>
        </p:spPr>
        <p:txBody>
          <a:bodyPr wrap="square">
            <a:spAutoFit/>
          </a:bodyPr>
          <a:lstStyle/>
          <a:p>
            <a:pPr indent="0"/>
            <a:r>
              <a:rPr lang="en-US" altLang="zh-CN" sz="2400" dirty="0"/>
              <a:t>         </a:t>
            </a:r>
            <a:r>
              <a:rPr lang="zh-CN" altLang="en-US" sz="2400" dirty="0"/>
              <a:t>碰撞参数</a:t>
            </a:r>
            <a:r>
              <a:rPr lang="en-US" altLang="zh-CN" sz="2400" dirty="0"/>
              <a:t>b</a:t>
            </a:r>
            <a:r>
              <a:rPr lang="zh-CN" altLang="en-US" sz="2400" dirty="0"/>
              <a:t>在随机抽样下就在</a:t>
            </a:r>
            <a:r>
              <a:rPr lang="en-US" altLang="zh-CN" sz="2400" dirty="0"/>
              <a:t>           </a:t>
            </a:r>
            <a:r>
              <a:rPr lang="zh-CN" altLang="en-US" sz="2400" dirty="0"/>
              <a:t>内分布，反复产生</a:t>
            </a:r>
            <a:r>
              <a:rPr lang="en-US" altLang="zh-CN" sz="2400" dirty="0"/>
              <a:t>N</a:t>
            </a:r>
            <a:r>
              <a:rPr lang="zh-CN" altLang="en-US" sz="2400" dirty="0"/>
              <a:t>个碰撞参数，然后用这</a:t>
            </a:r>
            <a:r>
              <a:rPr lang="en-US" altLang="zh-CN" sz="2400" dirty="0"/>
              <a:t>N</a:t>
            </a:r>
            <a:r>
              <a:rPr lang="zh-CN" altLang="en-US" sz="2400" dirty="0"/>
              <a:t>个碰撞参数模拟产生</a:t>
            </a:r>
            <a:r>
              <a:rPr lang="en-US" altLang="zh-CN" sz="2400" dirty="0"/>
              <a:t>N</a:t>
            </a:r>
            <a:r>
              <a:rPr lang="zh-CN" altLang="en-US" sz="2400" dirty="0"/>
              <a:t>个核</a:t>
            </a:r>
            <a:r>
              <a:rPr lang="en-US" altLang="zh-CN" sz="2400" dirty="0"/>
              <a:t>-</a:t>
            </a:r>
            <a:r>
              <a:rPr lang="zh-CN" altLang="en-US" sz="2400" dirty="0"/>
              <a:t>核碰撞事件，直到达到所需的事件总数。</a:t>
            </a:r>
          </a:p>
        </p:txBody>
      </p:sp>
      <p:graphicFrame>
        <p:nvGraphicFramePr>
          <p:cNvPr id="8" name="对象 -2147482617"/>
          <p:cNvGraphicFramePr>
            <a:graphicFrameLocks noChangeAspect="1"/>
          </p:cNvGraphicFramePr>
          <p:nvPr>
            <p:extLst>
              <p:ext uri="{D42A27DB-BD31-4B8C-83A1-F6EECF244321}">
                <p14:modId xmlns:p14="http://schemas.microsoft.com/office/powerpoint/2010/main" val="4189195067"/>
              </p:ext>
            </p:extLst>
          </p:nvPr>
        </p:nvGraphicFramePr>
        <p:xfrm>
          <a:off x="5014596" y="5502071"/>
          <a:ext cx="795020" cy="398145"/>
        </p:xfrm>
        <a:graphic>
          <a:graphicData uri="http://schemas.openxmlformats.org/presentationml/2006/ole">
            <mc:AlternateContent xmlns:mc="http://schemas.openxmlformats.org/markup-compatibility/2006">
              <mc:Choice xmlns:v="urn:schemas-microsoft-com:vml" Requires="v">
                <p:oleObj spid="_x0000_s1085" r:id="rId11" imgW="457200" imgH="228600" progId="Equation.DSMT4">
                  <p:embed/>
                </p:oleObj>
              </mc:Choice>
              <mc:Fallback>
                <p:oleObj r:id="rId11" imgW="457200" imgH="228600" progId="Equation.DSMT4">
                  <p:embed/>
                  <p:pic>
                    <p:nvPicPr>
                      <p:cNvPr id="0" name="图片 3075"/>
                      <p:cNvPicPr/>
                      <p:nvPr/>
                    </p:nvPicPr>
                    <p:blipFill>
                      <a:blip r:embed="rId6"/>
                      <a:stretch>
                        <a:fillRect/>
                      </a:stretch>
                    </p:blipFill>
                    <p:spPr>
                      <a:xfrm>
                        <a:off x="5014596" y="5502071"/>
                        <a:ext cx="795020" cy="398145"/>
                      </a:xfrm>
                      <a:prstGeom prst="rect">
                        <a:avLst/>
                      </a:prstGeom>
                      <a:noFill/>
                      <a:ln w="38100">
                        <a:noFill/>
                        <a:miter/>
                      </a:ln>
                    </p:spPr>
                  </p:pic>
                </p:oleObj>
              </mc:Fallback>
            </mc:AlternateContent>
          </a:graphicData>
        </a:graphic>
      </p:graphicFrame>
    </p:spTree>
    <p:custDataLst>
      <p:tags r:id="rId2"/>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26.xml><?xml version="1.0" encoding="utf-8"?>
<p:tagLst xmlns:a="http://schemas.openxmlformats.org/drawingml/2006/main" xmlns:r="http://schemas.openxmlformats.org/officeDocument/2006/relationships" xmlns:p="http://schemas.openxmlformats.org/presentationml/2006/main">
  <p:tag name="KSO_WM_UNIT_TABLE_BEAUTIFY" val="smartTable{c20093bf-fbab-4a9a-9987-0750c8bb4dda}"/>
  <p:tag name="TABLE_ENDDRAG_ORIGIN_RECT" val="456*126"/>
  <p:tag name="TABLE_ENDDRAG_RECT" val="242*163*456*126"/>
</p:tagLst>
</file>

<file path=ppt/tags/tag27.xml><?xml version="1.0" encoding="utf-8"?>
<p:tagLst xmlns:a="http://schemas.openxmlformats.org/drawingml/2006/main" xmlns:r="http://schemas.openxmlformats.org/officeDocument/2006/relationships" xmlns:p="http://schemas.openxmlformats.org/presentationml/2006/main">
  <p:tag name="KSO_WM_UNIT_TABLE_BEAUTIFY" val="smartTable{c28e9428-da81-4ad6-aae7-4ed54c403ea0}"/>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337</TotalTime>
  <Words>3114</Words>
  <Application>Microsoft Office PowerPoint</Application>
  <PresentationFormat>自定义</PresentationFormat>
  <Paragraphs>292</Paragraphs>
  <Slides>46</Slides>
  <Notes>0</Notes>
  <HiddenSlides>0</HiddenSlides>
  <MMClips>0</MMClips>
  <ScaleCrop>false</ScaleCrop>
  <HeadingPairs>
    <vt:vector size="6" baseType="variant">
      <vt:variant>
        <vt:lpstr>主题</vt:lpstr>
      </vt:variant>
      <vt:variant>
        <vt:i4>1</vt:i4>
      </vt:variant>
      <vt:variant>
        <vt:lpstr>嵌入 OLE 服务器</vt:lpstr>
      </vt:variant>
      <vt:variant>
        <vt:i4>3</vt:i4>
      </vt:variant>
      <vt:variant>
        <vt:lpstr>幻灯片标题</vt:lpstr>
      </vt:variant>
      <vt:variant>
        <vt:i4>46</vt:i4>
      </vt:variant>
    </vt:vector>
  </HeadingPairs>
  <TitlesOfParts>
    <vt:vector size="50" baseType="lpstr">
      <vt:lpstr>波形</vt:lpstr>
      <vt:lpstr>MathType 6.0 Equation</vt:lpstr>
      <vt:lpstr>WPS 公式 3.0</vt:lpstr>
      <vt:lpstr>Equation</vt:lpstr>
      <vt:lpstr>PowerPoint 演示文稿</vt:lpstr>
      <vt:lpstr>PowerPoint 演示文稿</vt:lpstr>
      <vt:lpstr>相对论性核碰撞的理论研究大致可以划分为5支</vt:lpstr>
      <vt:lpstr>高能核碰撞输运模型的模拟</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ASUS</cp:lastModifiedBy>
  <cp:revision>250</cp:revision>
  <dcterms:created xsi:type="dcterms:W3CDTF">2019-06-19T02:08:00Z</dcterms:created>
  <dcterms:modified xsi:type="dcterms:W3CDTF">2021-01-07T16:40:13Z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2052-11.1.0.10228</vt:lpwstr>
  </property>
</Properties>
</file>